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3"/>
  </p:notesMasterIdLst>
  <p:sldIdLst>
    <p:sldId id="256" r:id="rId2"/>
    <p:sldId id="258" r:id="rId3"/>
    <p:sldId id="259" r:id="rId4"/>
    <p:sldId id="316" r:id="rId5"/>
    <p:sldId id="257" r:id="rId6"/>
    <p:sldId id="264" r:id="rId7"/>
    <p:sldId id="272" r:id="rId8"/>
    <p:sldId id="273" r:id="rId9"/>
    <p:sldId id="274" r:id="rId10"/>
    <p:sldId id="271" r:id="rId11"/>
    <p:sldId id="276" r:id="rId12"/>
    <p:sldId id="277" r:id="rId13"/>
    <p:sldId id="281" r:id="rId14"/>
    <p:sldId id="275" r:id="rId15"/>
    <p:sldId id="279" r:id="rId16"/>
    <p:sldId id="280" r:id="rId17"/>
    <p:sldId id="266" r:id="rId18"/>
    <p:sldId id="278" r:id="rId19"/>
    <p:sldId id="265" r:id="rId20"/>
    <p:sldId id="260" r:id="rId21"/>
    <p:sldId id="261" r:id="rId22"/>
    <p:sldId id="282" r:id="rId23"/>
    <p:sldId id="283" r:id="rId24"/>
    <p:sldId id="284" r:id="rId25"/>
    <p:sldId id="267" r:id="rId26"/>
    <p:sldId id="285" r:id="rId27"/>
    <p:sldId id="286" r:id="rId28"/>
    <p:sldId id="288" r:id="rId29"/>
    <p:sldId id="287" r:id="rId30"/>
    <p:sldId id="262" r:id="rId31"/>
    <p:sldId id="292" r:id="rId32"/>
    <p:sldId id="293" r:id="rId33"/>
    <p:sldId id="294" r:id="rId34"/>
    <p:sldId id="290" r:id="rId35"/>
    <p:sldId id="291" r:id="rId36"/>
    <p:sldId id="289" r:id="rId37"/>
    <p:sldId id="295" r:id="rId38"/>
    <p:sldId id="296" r:id="rId39"/>
    <p:sldId id="305" r:id="rId40"/>
    <p:sldId id="304" r:id="rId41"/>
    <p:sldId id="306" r:id="rId42"/>
    <p:sldId id="307" r:id="rId43"/>
    <p:sldId id="303" r:id="rId44"/>
    <p:sldId id="308" r:id="rId45"/>
    <p:sldId id="309" r:id="rId46"/>
    <p:sldId id="311" r:id="rId47"/>
    <p:sldId id="312" r:id="rId48"/>
    <p:sldId id="310" r:id="rId49"/>
    <p:sldId id="314" r:id="rId50"/>
    <p:sldId id="313" r:id="rId51"/>
    <p:sldId id="315"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p:restoredTop sz="95915"/>
  </p:normalViewPr>
  <p:slideViewPr>
    <p:cSldViewPr snapToGrid="0" snapToObjects="1">
      <p:cViewPr>
        <p:scale>
          <a:sx n="107" d="100"/>
          <a:sy n="107" d="100"/>
        </p:scale>
        <p:origin x="256"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9960D8-BAD1-484E-A226-056224EA7D39}" type="datetimeFigureOut">
              <a:rPr lang="en-US" smtClean="0"/>
              <a:t>7/7/18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6AFBA6-C442-B44E-9168-77DEB6DB843B}" type="slidenum">
              <a:rPr lang="en-US" smtClean="0"/>
              <a:t>‹#›</a:t>
            </a:fld>
            <a:endParaRPr lang="en-US"/>
          </a:p>
        </p:txBody>
      </p:sp>
    </p:spTree>
    <p:extLst>
      <p:ext uri="{BB962C8B-B14F-4D97-AF65-F5344CB8AC3E}">
        <p14:creationId xmlns:p14="http://schemas.microsoft.com/office/powerpoint/2010/main" val="1695185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5</a:t>
            </a:fld>
            <a:endParaRPr lang="en-US"/>
          </a:p>
        </p:txBody>
      </p:sp>
    </p:spTree>
    <p:extLst>
      <p:ext uri="{BB962C8B-B14F-4D97-AF65-F5344CB8AC3E}">
        <p14:creationId xmlns:p14="http://schemas.microsoft.com/office/powerpoint/2010/main" val="15347354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if(n===0)  return 0;</a:t>
            </a:r>
          </a:p>
          <a:p>
            <a:r>
              <a:rPr lang="en-US" sz="1200" kern="1200" dirty="0" smtClean="0">
                <a:solidFill>
                  <a:schemeClr val="tx1"/>
                </a:solidFill>
                <a:effectLst/>
                <a:latin typeface="+mn-lt"/>
                <a:ea typeface="+mn-ea"/>
                <a:cs typeface="+mn-cs"/>
              </a:rPr>
              <a:t>    if(n===1)  return k;</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diff = k*(k-1);</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same = k;</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=2;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&lt;n;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prevSame</a:t>
            </a:r>
            <a:r>
              <a:rPr lang="en-US" sz="1200" kern="1200" dirty="0" smtClean="0">
                <a:solidFill>
                  <a:schemeClr val="tx1"/>
                </a:solidFill>
                <a:effectLst/>
                <a:latin typeface="+mn-lt"/>
                <a:ea typeface="+mn-ea"/>
                <a:cs typeface="+mn-cs"/>
              </a:rPr>
              <a:t> = same;</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prevDiff</a:t>
            </a:r>
            <a:r>
              <a:rPr lang="en-US" sz="1200" kern="1200" dirty="0" smtClean="0">
                <a:solidFill>
                  <a:schemeClr val="tx1"/>
                </a:solidFill>
                <a:effectLst/>
                <a:latin typeface="+mn-lt"/>
                <a:ea typeface="+mn-ea"/>
                <a:cs typeface="+mn-cs"/>
              </a:rPr>
              <a:t> = diff;</a:t>
            </a:r>
          </a:p>
          <a:p>
            <a:r>
              <a:rPr lang="en-US" sz="1200" kern="1200" dirty="0" smtClean="0">
                <a:solidFill>
                  <a:schemeClr val="tx1"/>
                </a:solidFill>
                <a:effectLst/>
                <a:latin typeface="+mn-lt"/>
                <a:ea typeface="+mn-ea"/>
                <a:cs typeface="+mn-cs"/>
              </a:rPr>
              <a:t>        diff = (</a:t>
            </a:r>
            <a:r>
              <a:rPr lang="en-US" sz="1200" kern="1200" dirty="0" err="1" smtClean="0">
                <a:solidFill>
                  <a:schemeClr val="tx1"/>
                </a:solidFill>
                <a:effectLst/>
                <a:latin typeface="+mn-lt"/>
                <a:ea typeface="+mn-ea"/>
                <a:cs typeface="+mn-cs"/>
              </a:rPr>
              <a:t>prevSame</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prevDiff</a:t>
            </a:r>
            <a:r>
              <a:rPr lang="en-US" sz="1200" kern="1200" dirty="0" smtClean="0">
                <a:solidFill>
                  <a:schemeClr val="tx1"/>
                </a:solidFill>
                <a:effectLst/>
                <a:latin typeface="+mn-lt"/>
                <a:ea typeface="+mn-ea"/>
                <a:cs typeface="+mn-cs"/>
              </a:rPr>
              <a:t>)* (k-1);</a:t>
            </a:r>
          </a:p>
          <a:p>
            <a:r>
              <a:rPr lang="en-US" sz="1200" kern="1200" dirty="0" smtClean="0">
                <a:solidFill>
                  <a:schemeClr val="tx1"/>
                </a:solidFill>
                <a:effectLst/>
                <a:latin typeface="+mn-lt"/>
                <a:ea typeface="+mn-ea"/>
                <a:cs typeface="+mn-cs"/>
              </a:rPr>
              <a:t>        same = </a:t>
            </a:r>
            <a:r>
              <a:rPr lang="en-US" sz="1200" kern="1200" dirty="0" err="1" smtClean="0">
                <a:solidFill>
                  <a:schemeClr val="tx1"/>
                </a:solidFill>
                <a:effectLst/>
                <a:latin typeface="+mn-lt"/>
                <a:ea typeface="+mn-ea"/>
                <a:cs typeface="+mn-cs"/>
              </a:rPr>
              <a:t>prevDiff</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return diff + same;</a:t>
            </a:r>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14</a:t>
            </a:fld>
            <a:endParaRPr lang="en-US"/>
          </a:p>
        </p:txBody>
      </p:sp>
    </p:spTree>
    <p:extLst>
      <p:ext uri="{BB962C8B-B14F-4D97-AF65-F5344CB8AC3E}">
        <p14:creationId xmlns:p14="http://schemas.microsoft.com/office/powerpoint/2010/main" val="6374390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15</a:t>
            </a:fld>
            <a:endParaRPr lang="en-US"/>
          </a:p>
        </p:txBody>
      </p:sp>
    </p:spTree>
    <p:extLst>
      <p:ext uri="{BB962C8B-B14F-4D97-AF65-F5344CB8AC3E}">
        <p14:creationId xmlns:p14="http://schemas.microsoft.com/office/powerpoint/2010/main" val="6148934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16</a:t>
            </a:fld>
            <a:endParaRPr lang="en-US"/>
          </a:p>
        </p:txBody>
      </p:sp>
    </p:spTree>
    <p:extLst>
      <p:ext uri="{BB962C8B-B14F-4D97-AF65-F5344CB8AC3E}">
        <p14:creationId xmlns:p14="http://schemas.microsoft.com/office/powerpoint/2010/main" val="16534591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26</a:t>
            </a:fld>
            <a:endParaRPr lang="en-US"/>
          </a:p>
        </p:txBody>
      </p:sp>
    </p:spTree>
    <p:extLst>
      <p:ext uri="{BB962C8B-B14F-4D97-AF65-F5344CB8AC3E}">
        <p14:creationId xmlns:p14="http://schemas.microsoft.com/office/powerpoint/2010/main" val="4241582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27</a:t>
            </a:fld>
            <a:endParaRPr lang="en-US"/>
          </a:p>
        </p:txBody>
      </p:sp>
    </p:spTree>
    <p:extLst>
      <p:ext uri="{BB962C8B-B14F-4D97-AF65-F5344CB8AC3E}">
        <p14:creationId xmlns:p14="http://schemas.microsoft.com/office/powerpoint/2010/main" val="5442203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28</a:t>
            </a:fld>
            <a:endParaRPr lang="en-US"/>
          </a:p>
        </p:txBody>
      </p:sp>
    </p:spTree>
    <p:extLst>
      <p:ext uri="{BB962C8B-B14F-4D97-AF65-F5344CB8AC3E}">
        <p14:creationId xmlns:p14="http://schemas.microsoft.com/office/powerpoint/2010/main" val="6597948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29</a:t>
            </a:fld>
            <a:endParaRPr lang="en-US"/>
          </a:p>
        </p:txBody>
      </p:sp>
    </p:spTree>
    <p:extLst>
      <p:ext uri="{BB962C8B-B14F-4D97-AF65-F5344CB8AC3E}">
        <p14:creationId xmlns:p14="http://schemas.microsoft.com/office/powerpoint/2010/main" val="8147823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Code</a:t>
            </a:r>
            <a:r>
              <a:rPr lang="en-US" sz="1200" kern="1200" baseline="0" dirty="0" smtClean="0">
                <a:solidFill>
                  <a:schemeClr val="tx1"/>
                </a:solidFill>
                <a:effectLst/>
                <a:latin typeface="+mn-lt"/>
                <a:ea typeface="+mn-ea"/>
                <a:cs typeface="+mn-cs"/>
              </a:rPr>
              <a:t> on right side</a:t>
            </a:r>
          </a:p>
          <a:p>
            <a:endParaRPr lang="en-US" sz="1200" kern="1200" baseline="0" dirty="0" smtClean="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 = [], n = </a:t>
            </a:r>
            <a:r>
              <a:rPr lang="en-US" sz="1200" kern="1200" dirty="0" err="1" smtClean="0">
                <a:solidFill>
                  <a:schemeClr val="tx1"/>
                </a:solidFill>
                <a:effectLst/>
                <a:latin typeface="+mn-lt"/>
                <a:ea typeface="+mn-ea"/>
                <a:cs typeface="+mn-cs"/>
              </a:rPr>
              <a:t>S.length</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=0;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&lt;n;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new Array(n).fill(0);</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1;</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len</a:t>
            </a:r>
            <a:r>
              <a:rPr lang="en-US" sz="1200" kern="1200" dirty="0" smtClean="0">
                <a:solidFill>
                  <a:schemeClr val="tx1"/>
                </a:solidFill>
                <a:effectLst/>
                <a:latin typeface="+mn-lt"/>
                <a:ea typeface="+mn-ea"/>
                <a:cs typeface="+mn-cs"/>
              </a:rPr>
              <a:t>=2; </a:t>
            </a:r>
            <a:r>
              <a:rPr lang="en-US" sz="1200" kern="1200" dirty="0" err="1" smtClean="0">
                <a:solidFill>
                  <a:schemeClr val="tx1"/>
                </a:solidFill>
                <a:effectLst/>
                <a:latin typeface="+mn-lt"/>
                <a:ea typeface="+mn-ea"/>
                <a:cs typeface="+mn-cs"/>
              </a:rPr>
              <a:t>len</a:t>
            </a:r>
            <a:r>
              <a:rPr lang="en-US" sz="1200" kern="1200" dirty="0" smtClean="0">
                <a:solidFill>
                  <a:schemeClr val="tx1"/>
                </a:solidFill>
                <a:effectLst/>
                <a:latin typeface="+mn-lt"/>
                <a:ea typeface="+mn-ea"/>
                <a:cs typeface="+mn-cs"/>
              </a:rPr>
              <a:t>&lt;=</a:t>
            </a:r>
            <a:r>
              <a:rPr lang="en-US" sz="1200" kern="1200" dirty="0" err="1" smtClean="0">
                <a:solidFill>
                  <a:schemeClr val="tx1"/>
                </a:solidFill>
                <a:effectLst/>
                <a:latin typeface="+mn-lt"/>
                <a:ea typeface="+mn-ea"/>
                <a:cs typeface="+mn-cs"/>
              </a:rPr>
              <a:t>n;len</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=0;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&lt;=n-</a:t>
            </a:r>
            <a:r>
              <a:rPr lang="en-US" sz="1200" kern="1200" dirty="0" err="1" smtClean="0">
                <a:solidFill>
                  <a:schemeClr val="tx1"/>
                </a:solidFill>
                <a:effectLst/>
                <a:latin typeface="+mn-lt"/>
                <a:ea typeface="+mn-ea"/>
                <a:cs typeface="+mn-cs"/>
              </a:rPr>
              <a:t>len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j= i+len-1;</a:t>
            </a:r>
          </a:p>
          <a:p>
            <a:r>
              <a:rPr lang="en-US" sz="1200" kern="1200" dirty="0" smtClean="0">
                <a:solidFill>
                  <a:schemeClr val="tx1"/>
                </a:solidFill>
                <a:effectLst/>
                <a:latin typeface="+mn-lt"/>
                <a:ea typeface="+mn-ea"/>
                <a:cs typeface="+mn-cs"/>
              </a:rPr>
              <a:t>            if(S[</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S[j])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[i+1][j]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][j-1]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[i+1][j-1];</a:t>
            </a:r>
          </a:p>
          <a:p>
            <a:r>
              <a:rPr lang="en-US" sz="1200" kern="1200" dirty="0" smtClean="0">
                <a:solidFill>
                  <a:schemeClr val="tx1"/>
                </a:solidFill>
                <a:effectLst/>
                <a:latin typeface="+mn-lt"/>
                <a:ea typeface="+mn-ea"/>
                <a:cs typeface="+mn-cs"/>
              </a:rPr>
              <a:t>            } else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L = i+1, R= j-1;</a:t>
            </a:r>
          </a:p>
          <a:p>
            <a:r>
              <a:rPr lang="en-US" sz="1200" kern="1200" dirty="0" smtClean="0">
                <a:solidFill>
                  <a:schemeClr val="tx1"/>
                </a:solidFill>
                <a:effectLst/>
                <a:latin typeface="+mn-lt"/>
                <a:ea typeface="+mn-ea"/>
                <a:cs typeface="+mn-cs"/>
              </a:rPr>
              <a:t>                while(L &lt;= R &amp;&amp; S[j] !== S[L]) L++;</a:t>
            </a:r>
          </a:p>
          <a:p>
            <a:r>
              <a:rPr lang="en-US" sz="1200" kern="1200" dirty="0" smtClean="0">
                <a:solidFill>
                  <a:schemeClr val="tx1"/>
                </a:solidFill>
                <a:effectLst/>
                <a:latin typeface="+mn-lt"/>
                <a:ea typeface="+mn-ea"/>
                <a:cs typeface="+mn-cs"/>
              </a:rPr>
              <a:t>                while(L &lt;= R &amp;&amp; S[j] !== S[R]) R--;</a:t>
            </a:r>
          </a:p>
          <a:p>
            <a:r>
              <a:rPr lang="en-US" sz="1200" kern="1200" dirty="0" smtClean="0">
                <a:solidFill>
                  <a:schemeClr val="tx1"/>
                </a:solidFill>
                <a:effectLst/>
                <a:latin typeface="+mn-lt"/>
                <a:ea typeface="+mn-ea"/>
                <a:cs typeface="+mn-cs"/>
              </a:rPr>
              <a:t>                if(L===R)  {  // case 2, there is only one S[</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inside</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  2*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[i+1][j-1] +1;</a:t>
            </a:r>
          </a:p>
          <a:p>
            <a:r>
              <a:rPr lang="en-US" sz="1200" kern="1200" dirty="0" smtClean="0">
                <a:solidFill>
                  <a:schemeClr val="tx1"/>
                </a:solidFill>
                <a:effectLst/>
                <a:latin typeface="+mn-lt"/>
                <a:ea typeface="+mn-ea"/>
                <a:cs typeface="+mn-cs"/>
              </a:rPr>
              <a:t>                } else if(L &gt; R) { // case 1  there is no S[</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inside</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  2*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[i+1][j-1] +2;</a:t>
            </a:r>
          </a:p>
          <a:p>
            <a:r>
              <a:rPr lang="en-US" sz="1200" kern="1200" dirty="0" smtClean="0">
                <a:solidFill>
                  <a:schemeClr val="tx1"/>
                </a:solidFill>
                <a:effectLst/>
                <a:latin typeface="+mn-lt"/>
                <a:ea typeface="+mn-ea"/>
                <a:cs typeface="+mn-cs"/>
              </a:rPr>
              <a:t>                } else {            // case 3 there is more than one S[</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inside</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  2*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[i+1][j-1]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[L+1][R-1];</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 don't forgot</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&lt; 0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+ 1000000007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 1000000007;</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return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[0][n-1]; </a:t>
            </a:r>
          </a:p>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34</a:t>
            </a:fld>
            <a:endParaRPr lang="en-US"/>
          </a:p>
        </p:txBody>
      </p:sp>
    </p:spTree>
    <p:extLst>
      <p:ext uri="{BB962C8B-B14F-4D97-AF65-F5344CB8AC3E}">
        <p14:creationId xmlns:p14="http://schemas.microsoft.com/office/powerpoint/2010/main" val="16441314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 = [], set = new Set(), m= s1.length, n = s2.length;</a:t>
            </a:r>
          </a:p>
          <a:p>
            <a:r>
              <a:rPr lang="en-US" sz="1200" kern="1200" dirty="0" smtClean="0">
                <a:solidFill>
                  <a:schemeClr val="tx1"/>
                </a:solidFill>
                <a:effectLst/>
                <a:latin typeface="+mn-lt"/>
                <a:ea typeface="+mn-ea"/>
                <a:cs typeface="+mn-cs"/>
              </a:rPr>
              <a:t>    if(</a:t>
            </a:r>
            <a:r>
              <a:rPr lang="en-US" sz="1200" kern="1200" dirty="0" err="1" smtClean="0">
                <a:solidFill>
                  <a:schemeClr val="tx1"/>
                </a:solidFill>
                <a:effectLst/>
                <a:latin typeface="+mn-lt"/>
                <a:ea typeface="+mn-ea"/>
                <a:cs typeface="+mn-cs"/>
              </a:rPr>
              <a:t>m+n</a:t>
            </a:r>
            <a:r>
              <a:rPr lang="en-US" sz="1200" kern="1200" dirty="0" smtClean="0">
                <a:solidFill>
                  <a:schemeClr val="tx1"/>
                </a:solidFill>
                <a:effectLst/>
                <a:latin typeface="+mn-lt"/>
                <a:ea typeface="+mn-ea"/>
                <a:cs typeface="+mn-cs"/>
              </a:rPr>
              <a:t> &lt; s3.length)  return false;</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chr</a:t>
            </a:r>
            <a:r>
              <a:rPr lang="en-US" sz="1200" kern="1200" dirty="0" smtClean="0">
                <a:solidFill>
                  <a:schemeClr val="tx1"/>
                </a:solidFill>
                <a:effectLst/>
                <a:latin typeface="+mn-lt"/>
                <a:ea typeface="+mn-ea"/>
                <a:cs typeface="+mn-cs"/>
              </a:rPr>
              <a:t> of s1+s2)  </a:t>
            </a:r>
            <a:r>
              <a:rPr lang="en-US" sz="1200" kern="1200" dirty="0" err="1" smtClean="0">
                <a:solidFill>
                  <a:schemeClr val="tx1"/>
                </a:solidFill>
                <a:effectLst/>
                <a:latin typeface="+mn-lt"/>
                <a:ea typeface="+mn-ea"/>
                <a:cs typeface="+mn-cs"/>
              </a:rPr>
              <a:t>set.add</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chr</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chr</a:t>
            </a:r>
            <a:r>
              <a:rPr lang="en-US" sz="1200" kern="1200" dirty="0" smtClean="0">
                <a:solidFill>
                  <a:schemeClr val="tx1"/>
                </a:solidFill>
                <a:effectLst/>
                <a:latin typeface="+mn-lt"/>
                <a:ea typeface="+mn-ea"/>
                <a:cs typeface="+mn-cs"/>
              </a:rPr>
              <a:t> of s3) {</a:t>
            </a:r>
          </a:p>
          <a:p>
            <a:r>
              <a:rPr lang="en-US" sz="1200" kern="1200" dirty="0" smtClean="0">
                <a:solidFill>
                  <a:schemeClr val="tx1"/>
                </a:solidFill>
                <a:effectLst/>
                <a:latin typeface="+mn-lt"/>
                <a:ea typeface="+mn-ea"/>
                <a:cs typeface="+mn-cs"/>
              </a:rPr>
              <a:t>        if(!</a:t>
            </a:r>
            <a:r>
              <a:rPr lang="en-US" sz="1200" kern="1200" dirty="0" err="1" smtClean="0">
                <a:solidFill>
                  <a:schemeClr val="tx1"/>
                </a:solidFill>
                <a:effectLst/>
                <a:latin typeface="+mn-lt"/>
                <a:ea typeface="+mn-ea"/>
                <a:cs typeface="+mn-cs"/>
              </a:rPr>
              <a:t>set.has</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chr</a:t>
            </a:r>
            <a:r>
              <a:rPr lang="en-US" sz="1200" kern="1200" dirty="0" smtClean="0">
                <a:solidFill>
                  <a:schemeClr val="tx1"/>
                </a:solidFill>
                <a:effectLst/>
                <a:latin typeface="+mn-lt"/>
                <a:ea typeface="+mn-ea"/>
                <a:cs typeface="+mn-cs"/>
              </a:rPr>
              <a:t>))  return false;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=0;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&lt;=m;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new Array(n+1);</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[0][0] = true;</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=1;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&lt;=n;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[0][</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false;</a:t>
            </a:r>
          </a:p>
          <a:p>
            <a:r>
              <a:rPr lang="en-US" sz="1200" kern="1200" dirty="0" smtClean="0">
                <a:solidFill>
                  <a:schemeClr val="tx1"/>
                </a:solidFill>
                <a:effectLst/>
                <a:latin typeface="+mn-lt"/>
                <a:ea typeface="+mn-ea"/>
                <a:cs typeface="+mn-cs"/>
              </a:rPr>
              <a:t>        // equal to upper</a:t>
            </a:r>
          </a:p>
          <a:p>
            <a:r>
              <a:rPr lang="en-US" sz="1200" kern="1200" dirty="0" smtClean="0">
                <a:solidFill>
                  <a:schemeClr val="tx1"/>
                </a:solidFill>
                <a:effectLst/>
                <a:latin typeface="+mn-lt"/>
                <a:ea typeface="+mn-ea"/>
                <a:cs typeface="+mn-cs"/>
              </a:rPr>
              <a:t>        if(s3[i+0-1] === s2[i-1])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[0][</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[0][i-1];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=1;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&lt;=m;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][0] = false;</a:t>
            </a:r>
          </a:p>
          <a:p>
            <a:r>
              <a:rPr lang="en-US" sz="1200" kern="1200" dirty="0" smtClean="0">
                <a:solidFill>
                  <a:schemeClr val="tx1"/>
                </a:solidFill>
                <a:effectLst/>
                <a:latin typeface="+mn-lt"/>
                <a:ea typeface="+mn-ea"/>
                <a:cs typeface="+mn-cs"/>
              </a:rPr>
              <a:t>        if(s3[i+0-1] === s1[i-1])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][0]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[i-1][0];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=1;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&lt;=m;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j=1; j&lt;=n; j++)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 false;</a:t>
            </a:r>
          </a:p>
          <a:p>
            <a:r>
              <a:rPr lang="en-US" sz="1200" kern="1200" dirty="0" smtClean="0">
                <a:solidFill>
                  <a:schemeClr val="tx1"/>
                </a:solidFill>
                <a:effectLst/>
                <a:latin typeface="+mn-lt"/>
                <a:ea typeface="+mn-ea"/>
                <a:cs typeface="+mn-cs"/>
              </a:rPr>
              <a:t>            // equal to upper</a:t>
            </a:r>
          </a:p>
          <a:p>
            <a:r>
              <a:rPr lang="en-US" sz="1200" kern="1200" dirty="0" smtClean="0">
                <a:solidFill>
                  <a:schemeClr val="tx1"/>
                </a:solidFill>
                <a:effectLst/>
                <a:latin typeface="+mn-lt"/>
                <a:ea typeface="+mn-ea"/>
                <a:cs typeface="+mn-cs"/>
              </a:rPr>
              <a:t>            if(s3[i+j-1] === s2[j-1])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][j-1]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a:t>
            </a:r>
          </a:p>
          <a:p>
            <a:r>
              <a:rPr lang="en-US" sz="1200" kern="1200" dirty="0" smtClean="0">
                <a:solidFill>
                  <a:schemeClr val="tx1"/>
                </a:solidFill>
                <a:effectLst/>
                <a:latin typeface="+mn-lt"/>
                <a:ea typeface="+mn-ea"/>
                <a:cs typeface="+mn-cs"/>
              </a:rPr>
              <a:t>            if(s3[i+j-1] === s1[i-1])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[i-1][j]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][j];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35</a:t>
            </a:fld>
            <a:endParaRPr lang="en-US"/>
          </a:p>
        </p:txBody>
      </p:sp>
    </p:spTree>
    <p:extLst>
      <p:ext uri="{BB962C8B-B14F-4D97-AF65-F5344CB8AC3E}">
        <p14:creationId xmlns:p14="http://schemas.microsoft.com/office/powerpoint/2010/main" val="6464388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37</a:t>
            </a:fld>
            <a:endParaRPr lang="en-US"/>
          </a:p>
        </p:txBody>
      </p:sp>
    </p:spTree>
    <p:extLst>
      <p:ext uri="{BB962C8B-B14F-4D97-AF65-F5344CB8AC3E}">
        <p14:creationId xmlns:p14="http://schemas.microsoft.com/office/powerpoint/2010/main" val="3273766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6</a:t>
            </a:fld>
            <a:endParaRPr lang="en-US"/>
          </a:p>
        </p:txBody>
      </p:sp>
    </p:spTree>
    <p:extLst>
      <p:ext uri="{BB962C8B-B14F-4D97-AF65-F5344CB8AC3E}">
        <p14:creationId xmlns:p14="http://schemas.microsoft.com/office/powerpoint/2010/main" val="382032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LC 377 Example:</a:t>
            </a:r>
          </a:p>
          <a:p>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 = [1, 2, 3]</a:t>
            </a:r>
          </a:p>
          <a:p>
            <a:r>
              <a:rPr lang="en-US" sz="1200" kern="1200" dirty="0" smtClean="0">
                <a:solidFill>
                  <a:schemeClr val="tx1"/>
                </a:solidFill>
                <a:effectLst/>
                <a:latin typeface="+mn-lt"/>
                <a:ea typeface="+mn-ea"/>
                <a:cs typeface="+mn-cs"/>
              </a:rPr>
              <a:t>target = 4</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possible combination ways are:</a:t>
            </a:r>
          </a:p>
          <a:p>
            <a:r>
              <a:rPr lang="en-US" sz="1200" kern="1200" dirty="0" smtClean="0">
                <a:solidFill>
                  <a:schemeClr val="tx1"/>
                </a:solidFill>
                <a:effectLst/>
                <a:latin typeface="+mn-lt"/>
                <a:ea typeface="+mn-ea"/>
                <a:cs typeface="+mn-cs"/>
              </a:rPr>
              <a:t>(1, 1, 1, 1)</a:t>
            </a:r>
          </a:p>
          <a:p>
            <a:r>
              <a:rPr lang="en-US" sz="1200" kern="1200" dirty="0" smtClean="0">
                <a:solidFill>
                  <a:schemeClr val="tx1"/>
                </a:solidFill>
                <a:effectLst/>
                <a:latin typeface="+mn-lt"/>
                <a:ea typeface="+mn-ea"/>
                <a:cs typeface="+mn-cs"/>
              </a:rPr>
              <a:t>(1, 1, 2)</a:t>
            </a:r>
          </a:p>
          <a:p>
            <a:r>
              <a:rPr lang="en-US" sz="1200" kern="1200" dirty="0" smtClean="0">
                <a:solidFill>
                  <a:schemeClr val="tx1"/>
                </a:solidFill>
                <a:effectLst/>
                <a:latin typeface="+mn-lt"/>
                <a:ea typeface="+mn-ea"/>
                <a:cs typeface="+mn-cs"/>
              </a:rPr>
              <a:t>(1, 2, 1)</a:t>
            </a:r>
          </a:p>
          <a:p>
            <a:r>
              <a:rPr lang="en-US" sz="1200" kern="1200" dirty="0" smtClean="0">
                <a:solidFill>
                  <a:schemeClr val="tx1"/>
                </a:solidFill>
                <a:effectLst/>
                <a:latin typeface="+mn-lt"/>
                <a:ea typeface="+mn-ea"/>
                <a:cs typeface="+mn-cs"/>
              </a:rPr>
              <a:t>(1, 3)</a:t>
            </a:r>
          </a:p>
          <a:p>
            <a:r>
              <a:rPr lang="en-US" sz="1200" kern="1200" dirty="0" smtClean="0">
                <a:solidFill>
                  <a:schemeClr val="tx1"/>
                </a:solidFill>
                <a:effectLst/>
                <a:latin typeface="+mn-lt"/>
                <a:ea typeface="+mn-ea"/>
                <a:cs typeface="+mn-cs"/>
              </a:rPr>
              <a:t>(2, 1, 1)</a:t>
            </a:r>
          </a:p>
          <a:p>
            <a:r>
              <a:rPr lang="en-US" sz="1200" kern="1200" dirty="0" smtClean="0">
                <a:solidFill>
                  <a:schemeClr val="tx1"/>
                </a:solidFill>
                <a:effectLst/>
                <a:latin typeface="+mn-lt"/>
                <a:ea typeface="+mn-ea"/>
                <a:cs typeface="+mn-cs"/>
              </a:rPr>
              <a:t>(2, 2)</a:t>
            </a:r>
          </a:p>
          <a:p>
            <a:r>
              <a:rPr lang="en-US" sz="1200" kern="1200" dirty="0" smtClean="0">
                <a:solidFill>
                  <a:schemeClr val="tx1"/>
                </a:solidFill>
                <a:effectLst/>
                <a:latin typeface="+mn-lt"/>
                <a:ea typeface="+mn-ea"/>
                <a:cs typeface="+mn-cs"/>
              </a:rPr>
              <a:t>(3, 1)</a:t>
            </a:r>
          </a:p>
          <a:p>
            <a:r>
              <a:rPr lang="en-US" sz="1200" kern="1200" dirty="0" smtClean="0">
                <a:solidFill>
                  <a:schemeClr val="tx1"/>
                </a:solidFill>
                <a:effectLst/>
                <a:latin typeface="+mn-lt"/>
                <a:ea typeface="+mn-ea"/>
                <a:cs typeface="+mn-cs"/>
              </a:rPr>
              <a:t>Note that different sequences are counted as different combinations.</a:t>
            </a:r>
          </a:p>
          <a:p>
            <a:r>
              <a:rPr lang="en-US" sz="1200" kern="1200" dirty="0" smtClean="0">
                <a:solidFill>
                  <a:schemeClr val="tx1"/>
                </a:solidFill>
                <a:effectLst/>
                <a:latin typeface="+mn-lt"/>
                <a:ea typeface="+mn-ea"/>
                <a:cs typeface="+mn-cs"/>
              </a:rPr>
              <a:t>Therefore the output is 7.</a:t>
            </a:r>
          </a:p>
          <a:p>
            <a:r>
              <a:rPr lang="en-US" sz="1200" kern="1200" dirty="0" smtClean="0">
                <a:solidFill>
                  <a:schemeClr val="tx1"/>
                </a:solidFill>
                <a:effectLst/>
                <a:latin typeface="+mn-lt"/>
                <a:ea typeface="+mn-ea"/>
                <a:cs typeface="+mn-cs"/>
              </a:rPr>
              <a:t> at first,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0 traverse each element in array, </a:t>
            </a:r>
          </a:p>
          <a:p>
            <a:r>
              <a:rPr lang="en-US" sz="1200" kern="1200" dirty="0" smtClean="0">
                <a:solidFill>
                  <a:schemeClr val="tx1"/>
                </a:solidFill>
                <a:effectLst/>
                <a:latin typeface="+mn-lt"/>
                <a:ea typeface="+mn-ea"/>
                <a:cs typeface="+mn-cs"/>
              </a:rPr>
              <a:t> if there is number in array &lt;= target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-number in array]</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e.g</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[0] = 1 sum=0 has one combination possible, it is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[1] = 0 current target is 1, since </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[0]&lt;=1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[1]+=</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[1-1]=1</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[2] = 0 current target is 2, since </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[0]&lt;=2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[2]+=</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[2-1]=1</a:t>
            </a:r>
          </a:p>
          <a:p>
            <a:r>
              <a:rPr lang="en-US" sz="1200" kern="1200" dirty="0" smtClean="0">
                <a:solidFill>
                  <a:schemeClr val="tx1"/>
                </a:solidFill>
                <a:effectLst/>
                <a:latin typeface="+mn-lt"/>
                <a:ea typeface="+mn-ea"/>
                <a:cs typeface="+mn-cs"/>
              </a:rPr>
              <a:t>                                since </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[1]&lt;=2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[2]+=</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[2-2]=1+1=2</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[3] = 0 current target is 3, since </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[0]&lt;3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[3]+=</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[3-1]=2</a:t>
            </a:r>
          </a:p>
          <a:p>
            <a:r>
              <a:rPr lang="en-US" sz="1200" kern="1200" dirty="0" smtClean="0">
                <a:solidFill>
                  <a:schemeClr val="tx1"/>
                </a:solidFill>
                <a:effectLst/>
                <a:latin typeface="+mn-lt"/>
                <a:ea typeface="+mn-ea"/>
                <a:cs typeface="+mn-cs"/>
              </a:rPr>
              <a:t>                                since </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[1]&lt;3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[3]+=</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[3-2]=2+1=3</a:t>
            </a:r>
          </a:p>
          <a:p>
            <a:r>
              <a:rPr lang="en-US" sz="1200" kern="1200" dirty="0" smtClean="0">
                <a:solidFill>
                  <a:schemeClr val="tx1"/>
                </a:solidFill>
                <a:effectLst/>
                <a:latin typeface="+mn-lt"/>
                <a:ea typeface="+mn-ea"/>
                <a:cs typeface="+mn-cs"/>
              </a:rPr>
              <a:t>                                since </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[2]&lt;3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[3]+=</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[3-3]=3+1=4</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[4] = 0 current target is 4, since </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[0]&lt;4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[4]+=</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[4-1]=4</a:t>
            </a:r>
          </a:p>
          <a:p>
            <a:r>
              <a:rPr lang="en-US" sz="1200" kern="1200" dirty="0" smtClean="0">
                <a:solidFill>
                  <a:schemeClr val="tx1"/>
                </a:solidFill>
                <a:effectLst/>
                <a:latin typeface="+mn-lt"/>
                <a:ea typeface="+mn-ea"/>
                <a:cs typeface="+mn-cs"/>
              </a:rPr>
              <a:t>                                since </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[1]&lt;4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[4]+=</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[4-2]=4+2=6</a:t>
            </a:r>
          </a:p>
          <a:p>
            <a:r>
              <a:rPr lang="en-US" sz="1200" kern="1200" dirty="0" smtClean="0">
                <a:solidFill>
                  <a:schemeClr val="tx1"/>
                </a:solidFill>
                <a:effectLst/>
                <a:latin typeface="+mn-lt"/>
                <a:ea typeface="+mn-ea"/>
                <a:cs typeface="+mn-cs"/>
              </a:rPr>
              <a:t>                                since </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[2]&lt;4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[4]+=</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[4-3]=6+1=7</a:t>
            </a:r>
          </a:p>
          <a:p>
            <a:r>
              <a:rPr lang="en-US" sz="1200" kern="1200" dirty="0" smtClean="0">
                <a:solidFill>
                  <a:schemeClr val="tx1"/>
                </a:solidFill>
                <a:effectLst/>
                <a:latin typeface="+mn-lt"/>
                <a:ea typeface="+mn-ea"/>
                <a:cs typeface="+mn-cs"/>
              </a:rPr>
              <a:t> </a:t>
            </a:r>
          </a:p>
          <a:p>
            <a:endParaRPr lang="en-US" sz="1200" kern="1200" dirty="0" smtClean="0">
              <a:solidFill>
                <a:schemeClr val="tx1"/>
              </a:solidFill>
              <a:effectLst/>
              <a:latin typeface="+mn-lt"/>
              <a:ea typeface="+mn-ea"/>
              <a:cs typeface="+mn-cs"/>
            </a:endParaRPr>
          </a:p>
          <a:p>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combinationSum4 = function(</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 target)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nums.sort</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a,b</a:t>
            </a:r>
            <a:r>
              <a:rPr lang="en-US" sz="1200" kern="1200" dirty="0" smtClean="0">
                <a:solidFill>
                  <a:schemeClr val="tx1"/>
                </a:solidFill>
                <a:effectLst/>
                <a:latin typeface="+mn-lt"/>
                <a:ea typeface="+mn-ea"/>
                <a:cs typeface="+mn-cs"/>
              </a:rPr>
              <a:t>)=&gt; a-b);</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 = new Array(target+1).fill(0);</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[0] =1;</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=1;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&lt;=target;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j=0; j&lt;</a:t>
            </a:r>
            <a:r>
              <a:rPr lang="en-US" sz="1200" kern="1200" dirty="0" err="1" smtClean="0">
                <a:solidFill>
                  <a:schemeClr val="tx1"/>
                </a:solidFill>
                <a:effectLst/>
                <a:latin typeface="+mn-lt"/>
                <a:ea typeface="+mn-ea"/>
                <a:cs typeface="+mn-cs"/>
              </a:rPr>
              <a:t>nums.length</a:t>
            </a:r>
            <a:r>
              <a:rPr lang="en-US" sz="1200" kern="1200" dirty="0" smtClean="0">
                <a:solidFill>
                  <a:schemeClr val="tx1"/>
                </a:solidFill>
                <a:effectLst/>
                <a:latin typeface="+mn-lt"/>
                <a:ea typeface="+mn-ea"/>
                <a:cs typeface="+mn-cs"/>
              </a:rPr>
              <a:t>; j++) {</a:t>
            </a:r>
          </a:p>
          <a:p>
            <a:r>
              <a:rPr lang="en-US" sz="1200" kern="1200" dirty="0" smtClean="0">
                <a:solidFill>
                  <a:schemeClr val="tx1"/>
                </a:solidFill>
                <a:effectLst/>
                <a:latin typeface="+mn-lt"/>
                <a:ea typeface="+mn-ea"/>
                <a:cs typeface="+mn-cs"/>
              </a:rPr>
              <a:t>            if(</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[j] &gt;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break;</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i-nums</a:t>
            </a:r>
            <a:r>
              <a:rPr lang="en-US" sz="1200" kern="1200" dirty="0" smtClean="0">
                <a:solidFill>
                  <a:schemeClr val="tx1"/>
                </a:solidFill>
                <a:effectLst/>
                <a:latin typeface="+mn-lt"/>
                <a:ea typeface="+mn-ea"/>
                <a:cs typeface="+mn-cs"/>
              </a:rPr>
              <a:t>[j]];</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return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[target];</a:t>
            </a:r>
          </a:p>
          <a:p>
            <a:r>
              <a:rPr lang="en-US" sz="1200" kern="1200" dirty="0" smtClean="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7</a:t>
            </a:fld>
            <a:endParaRPr lang="en-US"/>
          </a:p>
        </p:txBody>
      </p:sp>
    </p:spTree>
    <p:extLst>
      <p:ext uri="{BB962C8B-B14F-4D97-AF65-F5344CB8AC3E}">
        <p14:creationId xmlns:p14="http://schemas.microsoft.com/office/powerpoint/2010/main" val="1972165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if(</a:t>
            </a:r>
            <a:r>
              <a:rPr lang="en-US" sz="1200" kern="1200" dirty="0" err="1" smtClean="0">
                <a:solidFill>
                  <a:schemeClr val="tx1"/>
                </a:solidFill>
                <a:effectLst/>
                <a:latin typeface="+mn-lt"/>
                <a:ea typeface="+mn-ea"/>
                <a:cs typeface="+mn-cs"/>
              </a:rPr>
              <a:t>nums.length</a:t>
            </a:r>
            <a:r>
              <a:rPr lang="en-US" sz="1200" kern="1200" dirty="0" smtClean="0">
                <a:solidFill>
                  <a:schemeClr val="tx1"/>
                </a:solidFill>
                <a:effectLst/>
                <a:latin typeface="+mn-lt"/>
                <a:ea typeface="+mn-ea"/>
                <a:cs typeface="+mn-cs"/>
              </a:rPr>
              <a:t>===0) return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nums.sort</a:t>
            </a:r>
            <a:r>
              <a:rPr lang="en-US" sz="1200" kern="1200" dirty="0" smtClean="0">
                <a:solidFill>
                  <a:schemeClr val="tx1"/>
                </a:solidFill>
                <a:effectLst/>
                <a:latin typeface="+mn-lt"/>
                <a:ea typeface="+mn-ea"/>
                <a:cs typeface="+mn-cs"/>
              </a:rPr>
              <a:t>((a, b) =&gt; a-b);</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n = </a:t>
            </a:r>
            <a:r>
              <a:rPr lang="en-US" sz="1200" kern="1200" dirty="0" err="1" smtClean="0">
                <a:solidFill>
                  <a:schemeClr val="tx1"/>
                </a:solidFill>
                <a:effectLst/>
                <a:latin typeface="+mn-lt"/>
                <a:ea typeface="+mn-ea"/>
                <a:cs typeface="+mn-cs"/>
              </a:rPr>
              <a:t>nums.length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maxV</a:t>
            </a:r>
            <a:r>
              <a:rPr lang="en-US" sz="1200" kern="1200" dirty="0" smtClean="0">
                <a:solidFill>
                  <a:schemeClr val="tx1"/>
                </a:solidFill>
                <a:effectLst/>
                <a:latin typeface="+mn-lt"/>
                <a:ea typeface="+mn-ea"/>
                <a:cs typeface="+mn-cs"/>
              </a:rPr>
              <a:t> = -Infinity, start=0, res= [], pre=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 = new Array(n).fill(1);</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=0;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&lt;n;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pre[</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=1;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&lt;n;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j=0; j&lt;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j++) {</a:t>
            </a:r>
          </a:p>
          <a:p>
            <a:r>
              <a:rPr lang="en-US" sz="1200" kern="1200" dirty="0" smtClean="0">
                <a:solidFill>
                  <a:schemeClr val="tx1"/>
                </a:solidFill>
                <a:effectLst/>
                <a:latin typeface="+mn-lt"/>
                <a:ea typeface="+mn-ea"/>
                <a:cs typeface="+mn-cs"/>
              </a:rPr>
              <a:t>            if(</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[j] !== 0)  continue;</a:t>
            </a:r>
          </a:p>
          <a:p>
            <a:r>
              <a:rPr lang="en-US" sz="1200" kern="1200" dirty="0" smtClean="0">
                <a:solidFill>
                  <a:schemeClr val="tx1"/>
                </a:solidFill>
                <a:effectLst/>
                <a:latin typeface="+mn-lt"/>
                <a:ea typeface="+mn-ea"/>
                <a:cs typeface="+mn-cs"/>
              </a:rPr>
              <a:t>            if(</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[j] + 1 &gt;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[j] + 1;</a:t>
            </a:r>
          </a:p>
          <a:p>
            <a:r>
              <a:rPr lang="en-US" sz="1200" kern="1200" dirty="0" smtClean="0">
                <a:solidFill>
                  <a:schemeClr val="tx1"/>
                </a:solidFill>
                <a:effectLst/>
                <a:latin typeface="+mn-lt"/>
                <a:ea typeface="+mn-ea"/>
                <a:cs typeface="+mn-cs"/>
              </a:rPr>
              <a:t>                pre[</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j;</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if(</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&gt; </a:t>
            </a:r>
            <a:r>
              <a:rPr lang="en-US" sz="1200" kern="1200" dirty="0" err="1" smtClean="0">
                <a:solidFill>
                  <a:schemeClr val="tx1"/>
                </a:solidFill>
                <a:effectLst/>
                <a:latin typeface="+mn-lt"/>
                <a:ea typeface="+mn-ea"/>
                <a:cs typeface="+mn-cs"/>
              </a:rPr>
              <a:t>maxV</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maxV</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start =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res.unshift</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[start]);</a:t>
            </a:r>
          </a:p>
          <a:p>
            <a:r>
              <a:rPr lang="en-US" sz="1200" kern="1200" dirty="0" smtClean="0">
                <a:solidFill>
                  <a:schemeClr val="tx1"/>
                </a:solidFill>
                <a:effectLst/>
                <a:latin typeface="+mn-lt"/>
                <a:ea typeface="+mn-ea"/>
                <a:cs typeface="+mn-cs"/>
              </a:rPr>
              <a:t>    while(start !== pre[start])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res.unshift</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nums</a:t>
            </a:r>
            <a:r>
              <a:rPr lang="en-US" sz="1200" kern="1200" dirty="0" smtClean="0">
                <a:solidFill>
                  <a:schemeClr val="tx1"/>
                </a:solidFill>
                <a:effectLst/>
                <a:latin typeface="+mn-lt"/>
                <a:ea typeface="+mn-ea"/>
                <a:cs typeface="+mn-cs"/>
              </a:rPr>
              <a:t>[pre[start]]);</a:t>
            </a:r>
          </a:p>
          <a:p>
            <a:r>
              <a:rPr lang="en-US" sz="1200" kern="1200" dirty="0" smtClean="0">
                <a:solidFill>
                  <a:schemeClr val="tx1"/>
                </a:solidFill>
                <a:effectLst/>
                <a:latin typeface="+mn-lt"/>
                <a:ea typeface="+mn-ea"/>
                <a:cs typeface="+mn-cs"/>
              </a:rPr>
              <a:t>        start = pre[start];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return res;</a:t>
            </a:r>
          </a:p>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8</a:t>
            </a:fld>
            <a:endParaRPr lang="en-US"/>
          </a:p>
        </p:txBody>
      </p:sp>
    </p:spTree>
    <p:extLst>
      <p:ext uri="{BB962C8B-B14F-4D97-AF65-F5344CB8AC3E}">
        <p14:creationId xmlns:p14="http://schemas.microsoft.com/office/powerpoint/2010/main" val="18084648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maxA</a:t>
            </a:r>
            <a:r>
              <a:rPr lang="en-US" sz="1200" kern="1200" dirty="0" smtClean="0">
                <a:solidFill>
                  <a:schemeClr val="tx1"/>
                </a:solidFill>
                <a:effectLst/>
                <a:latin typeface="+mn-lt"/>
                <a:ea typeface="+mn-ea"/>
                <a:cs typeface="+mn-cs"/>
              </a:rPr>
              <a:t> = function(N)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 = new Array(N+1);</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=0;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a:t>
            </a:r>
            <a:r>
              <a:rPr lang="en-US" sz="1200" kern="1200" dirty="0" err="1" smtClean="0">
                <a:solidFill>
                  <a:schemeClr val="tx1"/>
                </a:solidFill>
                <a:effectLst/>
                <a:latin typeface="+mn-lt"/>
                <a:ea typeface="+mn-ea"/>
                <a:cs typeface="+mn-cs"/>
              </a:rPr>
              <a:t>dp.length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=4;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&lt;=N;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for(</a:t>
            </a:r>
            <a:r>
              <a:rPr lang="en-US" sz="1200" kern="1200" dirty="0" err="1" smtClean="0">
                <a:solidFill>
                  <a:schemeClr val="tx1"/>
                </a:solidFill>
                <a:effectLst/>
                <a:latin typeface="+mn-lt"/>
                <a:ea typeface="+mn-ea"/>
                <a:cs typeface="+mn-cs"/>
              </a:rPr>
              <a:t>var</a:t>
            </a:r>
            <a:r>
              <a:rPr lang="en-US" sz="1200" kern="1200" dirty="0" smtClean="0">
                <a:solidFill>
                  <a:schemeClr val="tx1"/>
                </a:solidFill>
                <a:effectLst/>
                <a:latin typeface="+mn-lt"/>
                <a:ea typeface="+mn-ea"/>
                <a:cs typeface="+mn-cs"/>
              </a:rPr>
              <a:t> j=1; j&lt;=i-3; j++) {</a:t>
            </a:r>
          </a:p>
          <a:p>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Math.max</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[j]*(i-j-1));</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return </a:t>
            </a:r>
            <a:r>
              <a:rPr lang="en-US" sz="1200" kern="1200" dirty="0" err="1" smtClean="0">
                <a:solidFill>
                  <a:schemeClr val="tx1"/>
                </a:solidFill>
                <a:effectLst/>
                <a:latin typeface="+mn-lt"/>
                <a:ea typeface="+mn-ea"/>
                <a:cs typeface="+mn-cs"/>
              </a:rPr>
              <a:t>dp</a:t>
            </a:r>
            <a:r>
              <a:rPr lang="en-US" sz="1200" kern="1200" dirty="0" smtClean="0">
                <a:solidFill>
                  <a:schemeClr val="tx1"/>
                </a:solidFill>
                <a:effectLst/>
                <a:latin typeface="+mn-lt"/>
                <a:ea typeface="+mn-ea"/>
                <a:cs typeface="+mn-cs"/>
              </a:rPr>
              <a:t>[N];</a:t>
            </a:r>
          </a:p>
          <a:p>
            <a:r>
              <a:rPr lang="en-US" sz="1200" kern="1200" dirty="0" smtClean="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9</a:t>
            </a:fld>
            <a:endParaRPr lang="en-US"/>
          </a:p>
        </p:txBody>
      </p:sp>
    </p:spTree>
    <p:extLst>
      <p:ext uri="{BB962C8B-B14F-4D97-AF65-F5344CB8AC3E}">
        <p14:creationId xmlns:p14="http://schemas.microsoft.com/office/powerpoint/2010/main" val="1847515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10</a:t>
            </a:fld>
            <a:endParaRPr lang="en-US"/>
          </a:p>
        </p:txBody>
      </p:sp>
    </p:spTree>
    <p:extLst>
      <p:ext uri="{BB962C8B-B14F-4D97-AF65-F5344CB8AC3E}">
        <p14:creationId xmlns:p14="http://schemas.microsoft.com/office/powerpoint/2010/main" val="5828538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11</a:t>
            </a:fld>
            <a:endParaRPr lang="en-US"/>
          </a:p>
        </p:txBody>
      </p:sp>
    </p:spTree>
    <p:extLst>
      <p:ext uri="{BB962C8B-B14F-4D97-AF65-F5344CB8AC3E}">
        <p14:creationId xmlns:p14="http://schemas.microsoft.com/office/powerpoint/2010/main" val="146487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12</a:t>
            </a:fld>
            <a:endParaRPr lang="en-US"/>
          </a:p>
        </p:txBody>
      </p:sp>
    </p:spTree>
    <p:extLst>
      <p:ext uri="{BB962C8B-B14F-4D97-AF65-F5344CB8AC3E}">
        <p14:creationId xmlns:p14="http://schemas.microsoft.com/office/powerpoint/2010/main" val="847379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86AFBA6-C442-B44E-9168-77DEB6DB843B}" type="slidenum">
              <a:rPr lang="en-US" smtClean="0"/>
              <a:t>13</a:t>
            </a:fld>
            <a:endParaRPr lang="en-US"/>
          </a:p>
        </p:txBody>
      </p:sp>
    </p:spTree>
    <p:extLst>
      <p:ext uri="{BB962C8B-B14F-4D97-AF65-F5344CB8AC3E}">
        <p14:creationId xmlns:p14="http://schemas.microsoft.com/office/powerpoint/2010/main" val="1157376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2A3C5A2-3FED-8347-8F1C-BD7ABBCE824D}" type="datetimeFigureOut">
              <a:rPr lang="en-US" smtClean="0"/>
              <a:t>7/7/18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D280B5-2530-8F40-84B4-BE8052B25104}" type="slidenum">
              <a:rPr lang="en-US" smtClean="0"/>
              <a:t>‹#›</a:t>
            </a:fld>
            <a:endParaRPr lang="en-US"/>
          </a:p>
        </p:txBody>
      </p:sp>
    </p:spTree>
    <p:extLst>
      <p:ext uri="{BB962C8B-B14F-4D97-AF65-F5344CB8AC3E}">
        <p14:creationId xmlns:p14="http://schemas.microsoft.com/office/powerpoint/2010/main" val="14647276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A3C5A2-3FED-8347-8F1C-BD7ABBCE824D}" type="datetimeFigureOut">
              <a:rPr lang="en-US" smtClean="0"/>
              <a:t>7/7/18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D280B5-2530-8F40-84B4-BE8052B25104}" type="slidenum">
              <a:rPr lang="en-US" smtClean="0"/>
              <a:t>‹#›</a:t>
            </a:fld>
            <a:endParaRPr lang="en-US"/>
          </a:p>
        </p:txBody>
      </p:sp>
    </p:spTree>
    <p:extLst>
      <p:ext uri="{BB962C8B-B14F-4D97-AF65-F5344CB8AC3E}">
        <p14:creationId xmlns:p14="http://schemas.microsoft.com/office/powerpoint/2010/main" val="8272791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A3C5A2-3FED-8347-8F1C-BD7ABBCE824D}" type="datetimeFigureOut">
              <a:rPr lang="en-US" smtClean="0"/>
              <a:t>7/7/18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D280B5-2530-8F40-84B4-BE8052B25104}" type="slidenum">
              <a:rPr lang="en-US" smtClean="0"/>
              <a:t>‹#›</a:t>
            </a:fld>
            <a:endParaRPr lang="en-US"/>
          </a:p>
        </p:txBody>
      </p:sp>
    </p:spTree>
    <p:extLst>
      <p:ext uri="{BB962C8B-B14F-4D97-AF65-F5344CB8AC3E}">
        <p14:creationId xmlns:p14="http://schemas.microsoft.com/office/powerpoint/2010/main" val="1270770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A3C5A2-3FED-8347-8F1C-BD7ABBCE824D}" type="datetimeFigureOut">
              <a:rPr lang="en-US" smtClean="0"/>
              <a:t>7/7/18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D280B5-2530-8F40-84B4-BE8052B25104}" type="slidenum">
              <a:rPr lang="en-US" smtClean="0"/>
              <a:t>‹#›</a:t>
            </a:fld>
            <a:endParaRPr lang="en-US"/>
          </a:p>
        </p:txBody>
      </p:sp>
    </p:spTree>
    <p:extLst>
      <p:ext uri="{BB962C8B-B14F-4D97-AF65-F5344CB8AC3E}">
        <p14:creationId xmlns:p14="http://schemas.microsoft.com/office/powerpoint/2010/main" val="2023931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2A3C5A2-3FED-8347-8F1C-BD7ABBCE824D}" type="datetimeFigureOut">
              <a:rPr lang="en-US" smtClean="0"/>
              <a:t>7/7/18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D280B5-2530-8F40-84B4-BE8052B25104}" type="slidenum">
              <a:rPr lang="en-US" smtClean="0"/>
              <a:t>‹#›</a:t>
            </a:fld>
            <a:endParaRPr lang="en-US"/>
          </a:p>
        </p:txBody>
      </p:sp>
    </p:spTree>
    <p:extLst>
      <p:ext uri="{BB962C8B-B14F-4D97-AF65-F5344CB8AC3E}">
        <p14:creationId xmlns:p14="http://schemas.microsoft.com/office/powerpoint/2010/main" val="7680875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2A3C5A2-3FED-8347-8F1C-BD7ABBCE824D}" type="datetimeFigureOut">
              <a:rPr lang="en-US" smtClean="0"/>
              <a:t>7/7/18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D280B5-2530-8F40-84B4-BE8052B25104}" type="slidenum">
              <a:rPr lang="en-US" smtClean="0"/>
              <a:t>‹#›</a:t>
            </a:fld>
            <a:endParaRPr lang="en-US"/>
          </a:p>
        </p:txBody>
      </p:sp>
    </p:spTree>
    <p:extLst>
      <p:ext uri="{BB962C8B-B14F-4D97-AF65-F5344CB8AC3E}">
        <p14:creationId xmlns:p14="http://schemas.microsoft.com/office/powerpoint/2010/main" val="723385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2A3C5A2-3FED-8347-8F1C-BD7ABBCE824D}" type="datetimeFigureOut">
              <a:rPr lang="en-US" smtClean="0"/>
              <a:t>7/7/18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D280B5-2530-8F40-84B4-BE8052B25104}" type="slidenum">
              <a:rPr lang="en-US" smtClean="0"/>
              <a:t>‹#›</a:t>
            </a:fld>
            <a:endParaRPr lang="en-US"/>
          </a:p>
        </p:txBody>
      </p:sp>
    </p:spTree>
    <p:extLst>
      <p:ext uri="{BB962C8B-B14F-4D97-AF65-F5344CB8AC3E}">
        <p14:creationId xmlns:p14="http://schemas.microsoft.com/office/powerpoint/2010/main" val="1029945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2A3C5A2-3FED-8347-8F1C-BD7ABBCE824D}" type="datetimeFigureOut">
              <a:rPr lang="en-US" smtClean="0"/>
              <a:t>7/7/18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D280B5-2530-8F40-84B4-BE8052B25104}" type="slidenum">
              <a:rPr lang="en-US" smtClean="0"/>
              <a:t>‹#›</a:t>
            </a:fld>
            <a:endParaRPr lang="en-US"/>
          </a:p>
        </p:txBody>
      </p:sp>
    </p:spTree>
    <p:extLst>
      <p:ext uri="{BB962C8B-B14F-4D97-AF65-F5344CB8AC3E}">
        <p14:creationId xmlns:p14="http://schemas.microsoft.com/office/powerpoint/2010/main" val="1581806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A3C5A2-3FED-8347-8F1C-BD7ABBCE824D}" type="datetimeFigureOut">
              <a:rPr lang="en-US" smtClean="0"/>
              <a:t>7/7/18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D280B5-2530-8F40-84B4-BE8052B25104}" type="slidenum">
              <a:rPr lang="en-US" smtClean="0"/>
              <a:t>‹#›</a:t>
            </a:fld>
            <a:endParaRPr lang="en-US"/>
          </a:p>
        </p:txBody>
      </p:sp>
    </p:spTree>
    <p:extLst>
      <p:ext uri="{BB962C8B-B14F-4D97-AF65-F5344CB8AC3E}">
        <p14:creationId xmlns:p14="http://schemas.microsoft.com/office/powerpoint/2010/main" val="1729712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A3C5A2-3FED-8347-8F1C-BD7ABBCE824D}" type="datetimeFigureOut">
              <a:rPr lang="en-US" smtClean="0"/>
              <a:t>7/7/18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D280B5-2530-8F40-84B4-BE8052B25104}" type="slidenum">
              <a:rPr lang="en-US" smtClean="0"/>
              <a:t>‹#›</a:t>
            </a:fld>
            <a:endParaRPr lang="en-US"/>
          </a:p>
        </p:txBody>
      </p:sp>
    </p:spTree>
    <p:extLst>
      <p:ext uri="{BB962C8B-B14F-4D97-AF65-F5344CB8AC3E}">
        <p14:creationId xmlns:p14="http://schemas.microsoft.com/office/powerpoint/2010/main" val="786664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A3C5A2-3FED-8347-8F1C-BD7ABBCE824D}" type="datetimeFigureOut">
              <a:rPr lang="en-US" smtClean="0"/>
              <a:t>7/7/18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D280B5-2530-8F40-84B4-BE8052B25104}" type="slidenum">
              <a:rPr lang="en-US" smtClean="0"/>
              <a:t>‹#›</a:t>
            </a:fld>
            <a:endParaRPr lang="en-US"/>
          </a:p>
        </p:txBody>
      </p:sp>
    </p:spTree>
    <p:extLst>
      <p:ext uri="{BB962C8B-B14F-4D97-AF65-F5344CB8AC3E}">
        <p14:creationId xmlns:p14="http://schemas.microsoft.com/office/powerpoint/2010/main" val="156424835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A3C5A2-3FED-8347-8F1C-BD7ABBCE824D}" type="datetimeFigureOut">
              <a:rPr lang="en-US" smtClean="0"/>
              <a:t>7/7/18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D280B5-2530-8F40-84B4-BE8052B25104}" type="slidenum">
              <a:rPr lang="en-US" smtClean="0"/>
              <a:t>‹#›</a:t>
            </a:fld>
            <a:endParaRPr lang="en-US"/>
          </a:p>
        </p:txBody>
      </p:sp>
    </p:spTree>
    <p:extLst>
      <p:ext uri="{BB962C8B-B14F-4D97-AF65-F5344CB8AC3E}">
        <p14:creationId xmlns:p14="http://schemas.microsoft.com/office/powerpoint/2010/main" val="16941038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Dynamic Programming</a:t>
            </a:r>
            <a:endParaRPr lang="en-US" dirty="0"/>
          </a:p>
        </p:txBody>
      </p:sp>
    </p:spTree>
    <p:extLst>
      <p:ext uri="{BB962C8B-B14F-4D97-AF65-F5344CB8AC3E}">
        <p14:creationId xmlns:p14="http://schemas.microsoft.com/office/powerpoint/2010/main" val="10720805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727" y="1112338"/>
            <a:ext cx="9540498" cy="404329"/>
          </a:xfrm>
        </p:spPr>
        <p:txBody>
          <a:bodyPr>
            <a:noAutofit/>
          </a:bodyPr>
          <a:lstStyle/>
          <a:p>
            <a:r>
              <a:rPr lang="en-US" sz="2400" dirty="0" smtClean="0"/>
              <a:t>Maximum </a:t>
            </a:r>
            <a:r>
              <a:rPr lang="en-US" sz="2400" dirty="0" err="1" smtClean="0"/>
              <a:t>Subarray</a:t>
            </a:r>
            <a:r>
              <a:rPr lang="en-US" sz="2400" dirty="0" smtClean="0"/>
              <a:t> Like problem</a:t>
            </a:r>
            <a:br>
              <a:rPr lang="en-US" sz="2400" dirty="0" smtClean="0"/>
            </a:br>
            <a:r>
              <a:rPr lang="en-US" sz="2400" dirty="0"/>
              <a:t/>
            </a:r>
            <a:br>
              <a:rPr lang="en-US" sz="2400" dirty="0"/>
            </a:br>
            <a:r>
              <a:rPr lang="en-US" sz="2400" dirty="0" smtClean="0">
                <a:solidFill>
                  <a:schemeClr val="accent1">
                    <a:lumMod val="75000"/>
                  </a:schemeClr>
                </a:solidFill>
              </a:rPr>
              <a:t>53 </a:t>
            </a:r>
            <a:r>
              <a:rPr lang="en-US" sz="2400" dirty="0" smtClean="0"/>
              <a:t>152 338 </a:t>
            </a:r>
            <a:r>
              <a:rPr lang="en-US" sz="2400" dirty="0" smtClean="0">
                <a:solidFill>
                  <a:schemeClr val="accent1">
                    <a:lumMod val="75000"/>
                  </a:schemeClr>
                </a:solidFill>
              </a:rPr>
              <a:t>357</a:t>
            </a:r>
            <a:r>
              <a:rPr lang="en-US" sz="2400" dirty="0" smtClean="0"/>
              <a:t> </a:t>
            </a:r>
            <a:r>
              <a:rPr lang="en-US" sz="2400" dirty="0" smtClean="0">
                <a:solidFill>
                  <a:schemeClr val="accent1">
                    <a:lumMod val="75000"/>
                  </a:schemeClr>
                </a:solidFill>
              </a:rPr>
              <a:t>413</a:t>
            </a:r>
            <a:r>
              <a:rPr lang="en-US" sz="2400" dirty="0" smtClean="0"/>
              <a:t>  </a:t>
            </a:r>
            <a:r>
              <a:rPr lang="en-US" sz="2400" dirty="0" smtClean="0">
                <a:solidFill>
                  <a:schemeClr val="accent1">
                    <a:lumMod val="75000"/>
                  </a:schemeClr>
                </a:solidFill>
              </a:rPr>
              <a:t>674  </a:t>
            </a:r>
          </a:p>
        </p:txBody>
      </p:sp>
      <p:sp>
        <p:nvSpPr>
          <p:cNvPr id="4" name="Rectangle 3"/>
          <p:cNvSpPr/>
          <p:nvPr/>
        </p:nvSpPr>
        <p:spPr>
          <a:xfrm>
            <a:off x="113727" y="217507"/>
            <a:ext cx="4518961" cy="461665"/>
          </a:xfrm>
          <a:prstGeom prst="rect">
            <a:avLst/>
          </a:prstGeom>
        </p:spPr>
        <p:txBody>
          <a:bodyPr wrap="square">
            <a:spAutoFit/>
          </a:bodyPr>
          <a:lstStyle/>
          <a:p>
            <a:r>
              <a:rPr lang="en-US" sz="2400" b="1" dirty="0" smtClean="0">
                <a:solidFill>
                  <a:srgbClr val="FF0000"/>
                </a:solidFill>
              </a:rPr>
              <a:t>1D dynamic programming</a:t>
            </a:r>
          </a:p>
        </p:txBody>
      </p:sp>
      <p:sp>
        <p:nvSpPr>
          <p:cNvPr id="5" name="Rectangle 4"/>
          <p:cNvSpPr/>
          <p:nvPr/>
        </p:nvSpPr>
        <p:spPr>
          <a:xfrm>
            <a:off x="5613349" y="679172"/>
            <a:ext cx="6883451" cy="6186309"/>
          </a:xfrm>
          <a:prstGeom prst="rect">
            <a:avLst/>
          </a:prstGeom>
          <a:noFill/>
          <a:ln>
            <a:solidFill>
              <a:schemeClr val="bg1"/>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US" dirty="0" smtClean="0"/>
              <a:t>Find the contiguous </a:t>
            </a:r>
            <a:r>
              <a:rPr lang="en-US" dirty="0" err="1" smtClean="0"/>
              <a:t>subarray</a:t>
            </a:r>
            <a:r>
              <a:rPr lang="en-US" dirty="0" smtClean="0"/>
              <a:t> within an array (containing at least one number) which has the largest sum.</a:t>
            </a:r>
          </a:p>
          <a:p>
            <a:r>
              <a:rPr lang="en-US" dirty="0" smtClean="0"/>
              <a:t>For example, given the array [-2,1,-3,4,-1,2,1,-5,4], the contiguous </a:t>
            </a:r>
            <a:r>
              <a:rPr lang="en-US" dirty="0" err="1" smtClean="0"/>
              <a:t>subarray</a:t>
            </a:r>
            <a:r>
              <a:rPr lang="en-US" dirty="0" smtClean="0"/>
              <a:t> [4,-1,2,1] has the largest sum = 6.</a:t>
            </a:r>
          </a:p>
          <a:p>
            <a:endParaRPr lang="en-US" b="1" dirty="0"/>
          </a:p>
          <a:p>
            <a:r>
              <a:rPr lang="en-US" dirty="0" smtClean="0"/>
              <a:t>We can define </a:t>
            </a:r>
            <a:r>
              <a:rPr lang="en-US" dirty="0" err="1" smtClean="0"/>
              <a:t>dp</a:t>
            </a:r>
            <a:r>
              <a:rPr lang="en-US" dirty="0" smtClean="0"/>
              <a:t>[</a:t>
            </a:r>
            <a:r>
              <a:rPr lang="en-US" dirty="0" err="1" smtClean="0"/>
              <a:t>i</a:t>
            </a:r>
            <a:r>
              <a:rPr lang="en-US" dirty="0" smtClean="0"/>
              <a:t>] to be the max sum to </a:t>
            </a:r>
            <a:r>
              <a:rPr lang="en-US" dirty="0" err="1" smtClean="0"/>
              <a:t>ith</a:t>
            </a:r>
            <a:r>
              <a:rPr lang="en-US" dirty="0" smtClean="0"/>
              <a:t> node.</a:t>
            </a:r>
          </a:p>
          <a:p>
            <a:r>
              <a:rPr lang="en-US" dirty="0" err="1" smtClean="0"/>
              <a:t>dp</a:t>
            </a:r>
            <a:r>
              <a:rPr lang="en-US" dirty="0" smtClean="0"/>
              <a:t>[0] = </a:t>
            </a:r>
            <a:r>
              <a:rPr lang="en-US" dirty="0" err="1" smtClean="0"/>
              <a:t>nums</a:t>
            </a:r>
            <a:r>
              <a:rPr lang="en-US" dirty="0" smtClean="0"/>
              <a:t>[0]=-2</a:t>
            </a:r>
          </a:p>
          <a:p>
            <a:r>
              <a:rPr lang="en-US" dirty="0" err="1" smtClean="0"/>
              <a:t>dp</a:t>
            </a:r>
            <a:r>
              <a:rPr lang="en-US" dirty="0" smtClean="0"/>
              <a:t>[1]= max(</a:t>
            </a:r>
            <a:r>
              <a:rPr lang="en-US" dirty="0" err="1" smtClean="0"/>
              <a:t>dp</a:t>
            </a:r>
            <a:r>
              <a:rPr lang="en-US" dirty="0" smtClean="0"/>
              <a:t>[0]+</a:t>
            </a:r>
            <a:r>
              <a:rPr lang="en-US" dirty="0" err="1" smtClean="0"/>
              <a:t>nums</a:t>
            </a:r>
            <a:r>
              <a:rPr lang="en-US" dirty="0" smtClean="0"/>
              <a:t>[1], </a:t>
            </a:r>
            <a:r>
              <a:rPr lang="en-US" dirty="0" err="1" smtClean="0"/>
              <a:t>nums</a:t>
            </a:r>
            <a:r>
              <a:rPr lang="en-US" dirty="0" smtClean="0"/>
              <a:t>[1]) = 1</a:t>
            </a:r>
          </a:p>
          <a:p>
            <a:r>
              <a:rPr lang="en-US" dirty="0" err="1"/>
              <a:t>d</a:t>
            </a:r>
            <a:r>
              <a:rPr lang="en-US" dirty="0" err="1" smtClean="0"/>
              <a:t>p</a:t>
            </a:r>
            <a:r>
              <a:rPr lang="en-US" dirty="0" smtClean="0"/>
              <a:t>[2]= max(</a:t>
            </a:r>
            <a:r>
              <a:rPr lang="en-US" dirty="0" err="1" smtClean="0"/>
              <a:t>dp</a:t>
            </a:r>
            <a:r>
              <a:rPr lang="en-US" dirty="0" smtClean="0"/>
              <a:t>[1]+</a:t>
            </a:r>
            <a:r>
              <a:rPr lang="en-US" dirty="0" err="1" smtClean="0"/>
              <a:t>nums</a:t>
            </a:r>
            <a:r>
              <a:rPr lang="en-US" dirty="0" smtClean="0"/>
              <a:t>[2], </a:t>
            </a:r>
            <a:r>
              <a:rPr lang="en-US" dirty="0" err="1" smtClean="0"/>
              <a:t>nums</a:t>
            </a:r>
            <a:r>
              <a:rPr lang="en-US" dirty="0" smtClean="0"/>
              <a:t>[2]) = -2</a:t>
            </a:r>
          </a:p>
          <a:p>
            <a:r>
              <a:rPr lang="en-US" dirty="0" err="1" smtClean="0"/>
              <a:t>dp</a:t>
            </a:r>
            <a:r>
              <a:rPr lang="en-US" dirty="0" smtClean="0"/>
              <a:t>[3]= max(</a:t>
            </a:r>
            <a:r>
              <a:rPr lang="en-US" dirty="0" err="1" smtClean="0"/>
              <a:t>dp</a:t>
            </a:r>
            <a:r>
              <a:rPr lang="en-US" dirty="0" smtClean="0"/>
              <a:t>[2]+</a:t>
            </a:r>
            <a:r>
              <a:rPr lang="en-US" dirty="0" err="1" smtClean="0"/>
              <a:t>nums</a:t>
            </a:r>
            <a:r>
              <a:rPr lang="en-US" dirty="0" smtClean="0"/>
              <a:t>[3], </a:t>
            </a:r>
            <a:r>
              <a:rPr lang="en-US" dirty="0" err="1" smtClean="0"/>
              <a:t>nums</a:t>
            </a:r>
            <a:r>
              <a:rPr lang="en-US" dirty="0" smtClean="0"/>
              <a:t>[3]) = 4</a:t>
            </a:r>
          </a:p>
          <a:p>
            <a:r>
              <a:rPr lang="en-US" dirty="0" err="1" smtClean="0"/>
              <a:t>dp</a:t>
            </a:r>
            <a:r>
              <a:rPr lang="en-US" dirty="0" smtClean="0"/>
              <a:t>[4]= max(</a:t>
            </a:r>
            <a:r>
              <a:rPr lang="en-US" dirty="0" err="1" smtClean="0"/>
              <a:t>dp</a:t>
            </a:r>
            <a:r>
              <a:rPr lang="en-US" dirty="0" smtClean="0"/>
              <a:t>[3]+</a:t>
            </a:r>
            <a:r>
              <a:rPr lang="en-US" dirty="0" err="1" smtClean="0"/>
              <a:t>nums</a:t>
            </a:r>
            <a:r>
              <a:rPr lang="en-US" dirty="0" smtClean="0"/>
              <a:t>[4], </a:t>
            </a:r>
            <a:r>
              <a:rPr lang="en-US" dirty="0" err="1" smtClean="0"/>
              <a:t>nums</a:t>
            </a:r>
            <a:r>
              <a:rPr lang="en-US" dirty="0" smtClean="0"/>
              <a:t>[4]) = 3</a:t>
            </a:r>
          </a:p>
          <a:p>
            <a:r>
              <a:rPr lang="en-US" dirty="0" err="1" smtClean="0"/>
              <a:t>dp</a:t>
            </a:r>
            <a:r>
              <a:rPr lang="en-US" dirty="0" smtClean="0"/>
              <a:t>[5]= max(</a:t>
            </a:r>
            <a:r>
              <a:rPr lang="en-US" dirty="0" err="1" smtClean="0"/>
              <a:t>dp</a:t>
            </a:r>
            <a:r>
              <a:rPr lang="en-US" dirty="0" smtClean="0"/>
              <a:t>[4]+</a:t>
            </a:r>
            <a:r>
              <a:rPr lang="en-US" dirty="0" err="1" smtClean="0"/>
              <a:t>nums</a:t>
            </a:r>
            <a:r>
              <a:rPr lang="en-US" dirty="0" smtClean="0"/>
              <a:t>[5], </a:t>
            </a:r>
            <a:r>
              <a:rPr lang="en-US" dirty="0" err="1" smtClean="0"/>
              <a:t>nums</a:t>
            </a:r>
            <a:r>
              <a:rPr lang="en-US" dirty="0" smtClean="0"/>
              <a:t>[5]) = 5</a:t>
            </a:r>
          </a:p>
          <a:p>
            <a:r>
              <a:rPr lang="en-US" dirty="0" err="1" smtClean="0"/>
              <a:t>dp</a:t>
            </a:r>
            <a:r>
              <a:rPr lang="en-US" dirty="0" smtClean="0"/>
              <a:t>[6]= max(</a:t>
            </a:r>
            <a:r>
              <a:rPr lang="en-US" dirty="0" err="1" smtClean="0"/>
              <a:t>dp</a:t>
            </a:r>
            <a:r>
              <a:rPr lang="en-US" dirty="0" smtClean="0"/>
              <a:t>[5]+</a:t>
            </a:r>
            <a:r>
              <a:rPr lang="en-US" dirty="0" err="1" smtClean="0"/>
              <a:t>nums</a:t>
            </a:r>
            <a:r>
              <a:rPr lang="en-US" dirty="0" smtClean="0"/>
              <a:t>[6], </a:t>
            </a:r>
            <a:r>
              <a:rPr lang="en-US" dirty="0" err="1" smtClean="0"/>
              <a:t>nums</a:t>
            </a:r>
            <a:r>
              <a:rPr lang="en-US" dirty="0" smtClean="0"/>
              <a:t>[6]) = 6</a:t>
            </a:r>
          </a:p>
          <a:p>
            <a:r>
              <a:rPr lang="en-US" dirty="0" err="1" smtClean="0"/>
              <a:t>dp</a:t>
            </a:r>
            <a:r>
              <a:rPr lang="en-US" dirty="0" smtClean="0"/>
              <a:t>[7]= max(</a:t>
            </a:r>
            <a:r>
              <a:rPr lang="en-US" dirty="0" err="1" smtClean="0"/>
              <a:t>dp</a:t>
            </a:r>
            <a:r>
              <a:rPr lang="en-US" dirty="0" smtClean="0"/>
              <a:t>[6]+</a:t>
            </a:r>
            <a:r>
              <a:rPr lang="en-US" dirty="0" err="1" smtClean="0"/>
              <a:t>nums</a:t>
            </a:r>
            <a:r>
              <a:rPr lang="en-US" dirty="0" smtClean="0"/>
              <a:t>[7], </a:t>
            </a:r>
            <a:r>
              <a:rPr lang="en-US" dirty="0" err="1" smtClean="0"/>
              <a:t>nums</a:t>
            </a:r>
            <a:r>
              <a:rPr lang="en-US" dirty="0" smtClean="0"/>
              <a:t>[7]) = 1</a:t>
            </a:r>
          </a:p>
          <a:p>
            <a:r>
              <a:rPr lang="en-US" dirty="0" err="1" smtClean="0"/>
              <a:t>dp</a:t>
            </a:r>
            <a:r>
              <a:rPr lang="en-US" dirty="0" smtClean="0"/>
              <a:t>[8]= max(</a:t>
            </a:r>
            <a:r>
              <a:rPr lang="en-US" dirty="0" err="1" smtClean="0"/>
              <a:t>dp</a:t>
            </a:r>
            <a:r>
              <a:rPr lang="en-US" dirty="0" smtClean="0"/>
              <a:t>[7]+</a:t>
            </a:r>
            <a:r>
              <a:rPr lang="en-US" dirty="0" err="1" smtClean="0"/>
              <a:t>nums</a:t>
            </a:r>
            <a:r>
              <a:rPr lang="en-US" dirty="0" smtClean="0"/>
              <a:t>[8], </a:t>
            </a:r>
            <a:r>
              <a:rPr lang="en-US" dirty="0" err="1" smtClean="0"/>
              <a:t>nums</a:t>
            </a:r>
            <a:r>
              <a:rPr lang="en-US" dirty="0" smtClean="0"/>
              <a:t>[8]) = 5</a:t>
            </a:r>
          </a:p>
          <a:p>
            <a:r>
              <a:rPr lang="en-US" dirty="0" smtClean="0"/>
              <a:t>Max is 6</a:t>
            </a:r>
          </a:p>
          <a:p>
            <a:r>
              <a:rPr lang="en-US" dirty="0" smtClean="0"/>
              <a:t>So we construct the </a:t>
            </a:r>
            <a:r>
              <a:rPr lang="en-US" dirty="0" err="1" smtClean="0"/>
              <a:t>dp</a:t>
            </a:r>
            <a:r>
              <a:rPr lang="en-US" dirty="0" smtClean="0"/>
              <a:t> array first by using:</a:t>
            </a:r>
          </a:p>
          <a:p>
            <a:r>
              <a:rPr lang="en-US" dirty="0" err="1" smtClean="0"/>
              <a:t>dp</a:t>
            </a:r>
            <a:r>
              <a:rPr lang="en-US" dirty="0" smtClean="0"/>
              <a:t>[</a:t>
            </a:r>
            <a:r>
              <a:rPr lang="en-US" dirty="0" err="1" smtClean="0"/>
              <a:t>i</a:t>
            </a:r>
            <a:r>
              <a:rPr lang="en-US" dirty="0" smtClean="0"/>
              <a:t>]= max(</a:t>
            </a:r>
            <a:r>
              <a:rPr lang="en-US" dirty="0" err="1" smtClean="0"/>
              <a:t>dp</a:t>
            </a:r>
            <a:r>
              <a:rPr lang="en-US" dirty="0" smtClean="0"/>
              <a:t>[i-1]+</a:t>
            </a:r>
            <a:r>
              <a:rPr lang="en-US" dirty="0" err="1" smtClean="0"/>
              <a:t>nums</a:t>
            </a:r>
            <a:r>
              <a:rPr lang="en-US" dirty="0" smtClean="0"/>
              <a:t>[</a:t>
            </a:r>
            <a:r>
              <a:rPr lang="en-US" dirty="0" err="1" smtClean="0"/>
              <a:t>i</a:t>
            </a:r>
            <a:r>
              <a:rPr lang="en-US" dirty="0" smtClean="0"/>
              <a:t>], </a:t>
            </a:r>
            <a:r>
              <a:rPr lang="en-US" dirty="0" err="1" smtClean="0"/>
              <a:t>nums</a:t>
            </a:r>
            <a:r>
              <a:rPr lang="en-US" dirty="0" smtClean="0"/>
              <a:t>[</a:t>
            </a:r>
            <a:r>
              <a:rPr lang="en-US" dirty="0" err="1" smtClean="0"/>
              <a:t>i</a:t>
            </a:r>
            <a:r>
              <a:rPr lang="en-US" dirty="0" smtClean="0"/>
              <a:t>])</a:t>
            </a:r>
          </a:p>
          <a:p>
            <a:r>
              <a:rPr lang="en-US" dirty="0" smtClean="0"/>
              <a:t>The answer is the maximum element in </a:t>
            </a:r>
            <a:r>
              <a:rPr lang="en-US" dirty="0" err="1" smtClean="0"/>
              <a:t>dp</a:t>
            </a:r>
            <a:r>
              <a:rPr lang="en-US" dirty="0" smtClean="0"/>
              <a:t> array.</a:t>
            </a:r>
          </a:p>
          <a:p>
            <a:r>
              <a:rPr lang="en-US" b="1" dirty="0" err="1" smtClean="0">
                <a:solidFill>
                  <a:srgbClr val="FF0000"/>
                </a:solidFill>
              </a:rPr>
              <a:t>Fomula</a:t>
            </a:r>
            <a:r>
              <a:rPr lang="en-US" b="1" dirty="0" smtClean="0">
                <a:solidFill>
                  <a:srgbClr val="FF0000"/>
                </a:solidFill>
              </a:rPr>
              <a:t>: </a:t>
            </a:r>
            <a:endParaRPr lang="en-US" b="1" dirty="0">
              <a:solidFill>
                <a:srgbClr val="FF0000"/>
              </a:solidFill>
            </a:endParaRPr>
          </a:p>
          <a:p>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dp</a:t>
            </a:r>
            <a:r>
              <a:rPr lang="en-US" b="1" dirty="0">
                <a:solidFill>
                  <a:srgbClr val="FF0000"/>
                </a:solidFill>
                <a:latin typeface="Calibri" charset="0"/>
                <a:ea typeface="DengXian" charset="-122"/>
                <a:cs typeface="Times New Roman" charset="0"/>
              </a:rPr>
              <a:t>[</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 = </a:t>
            </a:r>
            <a:r>
              <a:rPr lang="en-US" b="1" dirty="0" err="1">
                <a:solidFill>
                  <a:srgbClr val="FF0000"/>
                </a:solidFill>
                <a:latin typeface="Calibri" charset="0"/>
                <a:ea typeface="DengXian" charset="-122"/>
                <a:cs typeface="Times New Roman" charset="0"/>
              </a:rPr>
              <a:t>Math.max</a:t>
            </a:r>
            <a:r>
              <a:rPr lang="en-US" b="1" dirty="0">
                <a:solidFill>
                  <a:srgbClr val="FF0000"/>
                </a:solidFill>
                <a:latin typeface="Calibri" charset="0"/>
                <a:ea typeface="DengXian" charset="-122"/>
                <a:cs typeface="Times New Roman" charset="0"/>
              </a:rPr>
              <a:t>(</a:t>
            </a:r>
            <a:r>
              <a:rPr lang="en-US" b="1" dirty="0" err="1">
                <a:solidFill>
                  <a:srgbClr val="FF0000"/>
                </a:solidFill>
                <a:latin typeface="Calibri" charset="0"/>
                <a:ea typeface="DengXian" charset="-122"/>
                <a:cs typeface="Times New Roman" charset="0"/>
              </a:rPr>
              <a:t>dp</a:t>
            </a:r>
            <a:r>
              <a:rPr lang="en-US" b="1" dirty="0">
                <a:solidFill>
                  <a:srgbClr val="FF0000"/>
                </a:solidFill>
                <a:latin typeface="Calibri" charset="0"/>
                <a:ea typeface="DengXian" charset="-122"/>
                <a:cs typeface="Times New Roman" charset="0"/>
              </a:rPr>
              <a:t>[i-1]+</a:t>
            </a:r>
            <a:r>
              <a:rPr lang="en-US" b="1" dirty="0" err="1">
                <a:solidFill>
                  <a:srgbClr val="FF0000"/>
                </a:solidFill>
                <a:latin typeface="Calibri" charset="0"/>
                <a:ea typeface="DengXian" charset="-122"/>
                <a:cs typeface="Times New Roman" charset="0"/>
              </a:rPr>
              <a:t>nums</a:t>
            </a:r>
            <a:r>
              <a:rPr lang="en-US" b="1" dirty="0">
                <a:solidFill>
                  <a:srgbClr val="FF0000"/>
                </a:solidFill>
                <a:latin typeface="Calibri" charset="0"/>
                <a:ea typeface="DengXian" charset="-122"/>
                <a:cs typeface="Times New Roman" charset="0"/>
              </a:rPr>
              <a:t>[</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nums</a:t>
            </a:r>
            <a:r>
              <a:rPr lang="en-US" b="1" dirty="0">
                <a:solidFill>
                  <a:srgbClr val="FF0000"/>
                </a:solidFill>
                <a:latin typeface="Calibri" charset="0"/>
                <a:ea typeface="DengXian" charset="-122"/>
                <a:cs typeface="Times New Roman" charset="0"/>
              </a:rPr>
              <a:t>[</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a:t>
            </a:r>
          </a:p>
          <a:p>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maxV</a:t>
            </a:r>
            <a:r>
              <a:rPr lang="en-US" b="1" dirty="0">
                <a:solidFill>
                  <a:srgbClr val="FF0000"/>
                </a:solidFill>
                <a:latin typeface="Calibri" charset="0"/>
                <a:ea typeface="DengXian" charset="-122"/>
                <a:cs typeface="Times New Roman" charset="0"/>
              </a:rPr>
              <a:t> = </a:t>
            </a:r>
            <a:r>
              <a:rPr lang="en-US" b="1" dirty="0" err="1">
                <a:solidFill>
                  <a:srgbClr val="FF0000"/>
                </a:solidFill>
                <a:latin typeface="Calibri" charset="0"/>
                <a:ea typeface="DengXian" charset="-122"/>
                <a:cs typeface="Times New Roman" charset="0"/>
              </a:rPr>
              <a:t>Math.max</a:t>
            </a:r>
            <a:r>
              <a:rPr lang="en-US" b="1" dirty="0">
                <a:solidFill>
                  <a:srgbClr val="FF0000"/>
                </a:solidFill>
                <a:latin typeface="Calibri" charset="0"/>
                <a:ea typeface="DengXian" charset="-122"/>
                <a:cs typeface="Times New Roman" charset="0"/>
              </a:rPr>
              <a:t>(</a:t>
            </a:r>
            <a:r>
              <a:rPr lang="en-US" b="1" dirty="0" err="1">
                <a:solidFill>
                  <a:srgbClr val="FF0000"/>
                </a:solidFill>
                <a:latin typeface="Calibri" charset="0"/>
                <a:ea typeface="DengXian" charset="-122"/>
                <a:cs typeface="Times New Roman" charset="0"/>
              </a:rPr>
              <a:t>dp</a:t>
            </a:r>
            <a:r>
              <a:rPr lang="en-US" b="1" dirty="0">
                <a:solidFill>
                  <a:srgbClr val="FF0000"/>
                </a:solidFill>
                <a:latin typeface="Calibri" charset="0"/>
                <a:ea typeface="DengXian" charset="-122"/>
                <a:cs typeface="Times New Roman" charset="0"/>
              </a:rPr>
              <a:t>[</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maxV</a:t>
            </a:r>
            <a:r>
              <a:rPr lang="en-US" b="1" dirty="0">
                <a:solidFill>
                  <a:srgbClr val="FF0000"/>
                </a:solidFill>
                <a:latin typeface="Calibri" charset="0"/>
                <a:ea typeface="DengXian" charset="-122"/>
                <a:cs typeface="Times New Roman" charset="0"/>
              </a:rPr>
              <a:t>);</a:t>
            </a:r>
            <a:endParaRPr lang="en-US" b="1" dirty="0" smtClean="0">
              <a:solidFill>
                <a:srgbClr val="FF0000"/>
              </a:solidFill>
            </a:endParaRPr>
          </a:p>
        </p:txBody>
      </p:sp>
      <p:sp>
        <p:nvSpPr>
          <p:cNvPr id="3" name="Rectangle 2"/>
          <p:cNvSpPr/>
          <p:nvPr/>
        </p:nvSpPr>
        <p:spPr>
          <a:xfrm>
            <a:off x="238539" y="2202666"/>
            <a:ext cx="6096000" cy="2031325"/>
          </a:xfrm>
          <a:prstGeom prst="rect">
            <a:avLst/>
          </a:prstGeom>
        </p:spPr>
        <p:txBody>
          <a:bodyPr>
            <a:spAutoFit/>
          </a:bodyPr>
          <a:lstStyle/>
          <a:p>
            <a:r>
              <a:rPr lang="en-US" b="1" dirty="0" smtClean="0">
                <a:solidFill>
                  <a:srgbClr val="FF0000"/>
                </a:solidFill>
                <a:latin typeface="Calibri" charset="0"/>
                <a:ea typeface="DengXian" charset="-122"/>
                <a:cs typeface="Times New Roman" charset="0"/>
              </a:rPr>
              <a:t>    </a:t>
            </a:r>
            <a:r>
              <a:rPr lang="en-US" b="1" dirty="0" err="1" smtClean="0">
                <a:solidFill>
                  <a:srgbClr val="FF0000"/>
                </a:solidFill>
                <a:latin typeface="Calibri" charset="0"/>
                <a:ea typeface="DengXian" charset="-122"/>
                <a:cs typeface="Times New Roman" charset="0"/>
              </a:rPr>
              <a:t>dp</a:t>
            </a:r>
            <a:r>
              <a:rPr lang="en-US" b="1" dirty="0" smtClean="0">
                <a:solidFill>
                  <a:srgbClr val="FF0000"/>
                </a:solidFill>
                <a:latin typeface="Calibri" charset="0"/>
                <a:ea typeface="DengXian" charset="-122"/>
                <a:cs typeface="Times New Roman" charset="0"/>
              </a:rPr>
              <a:t>[0</a:t>
            </a:r>
            <a:r>
              <a:rPr lang="en-US" b="1" dirty="0">
                <a:solidFill>
                  <a:srgbClr val="FF0000"/>
                </a:solidFill>
                <a:latin typeface="Calibri" charset="0"/>
                <a:ea typeface="DengXian" charset="-122"/>
                <a:cs typeface="Times New Roman" charset="0"/>
              </a:rPr>
              <a:t>] = </a:t>
            </a:r>
            <a:r>
              <a:rPr lang="en-US" b="1" dirty="0" err="1">
                <a:solidFill>
                  <a:srgbClr val="FF0000"/>
                </a:solidFill>
                <a:latin typeface="Calibri" charset="0"/>
                <a:ea typeface="DengXian" charset="-122"/>
                <a:cs typeface="Times New Roman" charset="0"/>
              </a:rPr>
              <a:t>nums</a:t>
            </a:r>
            <a:r>
              <a:rPr lang="en-US" b="1" dirty="0">
                <a:solidFill>
                  <a:srgbClr val="FF0000"/>
                </a:solidFill>
                <a:latin typeface="Calibri" charset="0"/>
                <a:ea typeface="DengXian" charset="-122"/>
                <a:cs typeface="Times New Roman" charset="0"/>
              </a:rPr>
              <a:t>[0];</a:t>
            </a:r>
          </a:p>
          <a:p>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var</a:t>
            </a:r>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maxV</a:t>
            </a:r>
            <a:r>
              <a:rPr lang="en-US" b="1" dirty="0">
                <a:solidFill>
                  <a:srgbClr val="FF0000"/>
                </a:solidFill>
                <a:latin typeface="Calibri" charset="0"/>
                <a:ea typeface="DengXian" charset="-122"/>
                <a:cs typeface="Times New Roman" charset="0"/>
              </a:rPr>
              <a:t> = </a:t>
            </a:r>
            <a:r>
              <a:rPr lang="en-US" b="1" dirty="0" smtClean="0">
                <a:solidFill>
                  <a:srgbClr val="FF0000"/>
                </a:solidFill>
                <a:latin typeface="Calibri" charset="0"/>
                <a:ea typeface="DengXian" charset="-122"/>
                <a:cs typeface="Times New Roman" charset="0"/>
              </a:rPr>
              <a:t>?;</a:t>
            </a:r>
            <a:endParaRPr lang="en-US" b="1" dirty="0">
              <a:solidFill>
                <a:srgbClr val="FF0000"/>
              </a:solidFill>
              <a:latin typeface="Calibri" charset="0"/>
              <a:ea typeface="DengXian" charset="-122"/>
              <a:cs typeface="Times New Roman" charset="0"/>
            </a:endParaRPr>
          </a:p>
          <a:p>
            <a:r>
              <a:rPr lang="en-US" b="1" dirty="0">
                <a:solidFill>
                  <a:srgbClr val="FF0000"/>
                </a:solidFill>
                <a:latin typeface="Calibri" charset="0"/>
                <a:ea typeface="DengXian" charset="-122"/>
                <a:cs typeface="Times New Roman" charset="0"/>
              </a:rPr>
              <a:t>    for(</a:t>
            </a:r>
            <a:r>
              <a:rPr lang="en-US" b="1" dirty="0" err="1">
                <a:solidFill>
                  <a:srgbClr val="FF0000"/>
                </a:solidFill>
                <a:latin typeface="Calibri" charset="0"/>
                <a:ea typeface="DengXian" charset="-122"/>
                <a:cs typeface="Times New Roman" charset="0"/>
              </a:rPr>
              <a:t>var</a:t>
            </a:r>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i</a:t>
            </a:r>
            <a:r>
              <a:rPr lang="en-US" b="1" dirty="0" smtClean="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&lt;</a:t>
            </a:r>
            <a:r>
              <a:rPr lang="en-US" b="1" dirty="0" err="1">
                <a:solidFill>
                  <a:srgbClr val="FF0000"/>
                </a:solidFill>
                <a:latin typeface="Calibri" charset="0"/>
                <a:ea typeface="DengXian" charset="-122"/>
                <a:cs typeface="Times New Roman" charset="0"/>
              </a:rPr>
              <a:t>nums.length</a:t>
            </a:r>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 {</a:t>
            </a:r>
          </a:p>
          <a:p>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dp</a:t>
            </a:r>
            <a:r>
              <a:rPr lang="en-US" b="1" dirty="0">
                <a:solidFill>
                  <a:srgbClr val="FF0000"/>
                </a:solidFill>
                <a:latin typeface="Calibri" charset="0"/>
                <a:ea typeface="DengXian" charset="-122"/>
                <a:cs typeface="Times New Roman" charset="0"/>
              </a:rPr>
              <a:t>[</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 = </a:t>
            </a:r>
            <a:r>
              <a:rPr lang="en-US" b="1" dirty="0" err="1" smtClean="0">
                <a:solidFill>
                  <a:srgbClr val="FF0000"/>
                </a:solidFill>
                <a:latin typeface="Calibri" charset="0"/>
                <a:ea typeface="DengXian" charset="-122"/>
                <a:cs typeface="Times New Roman" charset="0"/>
              </a:rPr>
              <a:t>dp</a:t>
            </a:r>
            <a:r>
              <a:rPr lang="en-US" b="1" dirty="0" smtClean="0">
                <a:solidFill>
                  <a:srgbClr val="FF0000"/>
                </a:solidFill>
                <a:latin typeface="Calibri" charset="0"/>
                <a:ea typeface="DengXian" charset="-122"/>
                <a:cs typeface="Times New Roman" charset="0"/>
              </a:rPr>
              <a:t>[k]</a:t>
            </a:r>
            <a:endParaRPr lang="en-US" b="1" dirty="0">
              <a:solidFill>
                <a:srgbClr val="FF0000"/>
              </a:solidFill>
              <a:latin typeface="Calibri" charset="0"/>
              <a:ea typeface="DengXian" charset="-122"/>
              <a:cs typeface="Times New Roman" charset="0"/>
            </a:endParaRPr>
          </a:p>
          <a:p>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maxV</a:t>
            </a:r>
            <a:r>
              <a:rPr lang="en-US" b="1" dirty="0">
                <a:solidFill>
                  <a:srgbClr val="FF0000"/>
                </a:solidFill>
                <a:latin typeface="Calibri" charset="0"/>
                <a:ea typeface="DengXian" charset="-122"/>
                <a:cs typeface="Times New Roman" charset="0"/>
              </a:rPr>
              <a:t> = </a:t>
            </a:r>
            <a:r>
              <a:rPr lang="en-US" b="1" dirty="0" err="1">
                <a:solidFill>
                  <a:srgbClr val="FF0000"/>
                </a:solidFill>
                <a:latin typeface="Calibri" charset="0"/>
                <a:ea typeface="DengXian" charset="-122"/>
                <a:cs typeface="Times New Roman" charset="0"/>
              </a:rPr>
              <a:t>Math.max</a:t>
            </a:r>
            <a:r>
              <a:rPr lang="en-US" b="1" dirty="0">
                <a:solidFill>
                  <a:srgbClr val="FF0000"/>
                </a:solidFill>
                <a:latin typeface="Calibri" charset="0"/>
                <a:ea typeface="DengXian" charset="-122"/>
                <a:cs typeface="Times New Roman" charset="0"/>
              </a:rPr>
              <a:t>(</a:t>
            </a:r>
            <a:r>
              <a:rPr lang="en-US" b="1" dirty="0" err="1">
                <a:solidFill>
                  <a:srgbClr val="FF0000"/>
                </a:solidFill>
                <a:latin typeface="Calibri" charset="0"/>
                <a:ea typeface="DengXian" charset="-122"/>
                <a:cs typeface="Times New Roman" charset="0"/>
              </a:rPr>
              <a:t>dp</a:t>
            </a:r>
            <a:r>
              <a:rPr lang="en-US" b="1" dirty="0">
                <a:solidFill>
                  <a:srgbClr val="FF0000"/>
                </a:solidFill>
                <a:latin typeface="Calibri" charset="0"/>
                <a:ea typeface="DengXian" charset="-122"/>
                <a:cs typeface="Times New Roman" charset="0"/>
              </a:rPr>
              <a:t>[</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maxV</a:t>
            </a:r>
            <a:r>
              <a:rPr lang="en-US" b="1" dirty="0">
                <a:solidFill>
                  <a:srgbClr val="FF0000"/>
                </a:solidFill>
                <a:latin typeface="Calibri" charset="0"/>
                <a:ea typeface="DengXian" charset="-122"/>
                <a:cs typeface="Times New Roman" charset="0"/>
              </a:rPr>
              <a:t>);</a:t>
            </a:r>
          </a:p>
          <a:p>
            <a:r>
              <a:rPr lang="en-US" b="1" dirty="0">
                <a:solidFill>
                  <a:srgbClr val="FF0000"/>
                </a:solidFill>
                <a:latin typeface="Calibri" charset="0"/>
                <a:ea typeface="DengXian" charset="-122"/>
                <a:cs typeface="Times New Roman" charset="0"/>
              </a:rPr>
              <a:t>    }</a:t>
            </a:r>
          </a:p>
          <a:p>
            <a:r>
              <a:rPr lang="en-US" b="1" dirty="0">
                <a:solidFill>
                  <a:srgbClr val="FF0000"/>
                </a:solidFill>
                <a:latin typeface="Calibri" charset="0"/>
                <a:ea typeface="DengXian" charset="-122"/>
                <a:cs typeface="Times New Roman" charset="0"/>
              </a:rPr>
              <a:t>    return </a:t>
            </a:r>
            <a:r>
              <a:rPr lang="en-US" b="1" dirty="0" err="1">
                <a:solidFill>
                  <a:srgbClr val="FF0000"/>
                </a:solidFill>
                <a:latin typeface="Calibri" charset="0"/>
                <a:ea typeface="DengXian" charset="-122"/>
                <a:cs typeface="Times New Roman" charset="0"/>
              </a:rPr>
              <a:t>maxV</a:t>
            </a:r>
            <a:r>
              <a:rPr lang="en-US" b="1" dirty="0">
                <a:solidFill>
                  <a:srgbClr val="FF0000"/>
                </a:solidFill>
                <a:latin typeface="Calibri" charset="0"/>
                <a:ea typeface="DengXian" charset="-122"/>
                <a:cs typeface="Times New Roman" charset="0"/>
              </a:rPr>
              <a:t>;</a:t>
            </a:r>
            <a:endParaRPr lang="en-US" b="1" dirty="0">
              <a:solidFill>
                <a:srgbClr val="FF0000"/>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4254679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313"/>
            <a:ext cx="9540498" cy="404329"/>
          </a:xfrm>
        </p:spPr>
        <p:txBody>
          <a:bodyPr>
            <a:noAutofit/>
          </a:bodyPr>
          <a:lstStyle/>
          <a:p>
            <a:r>
              <a:rPr lang="en-US" sz="2400" dirty="0" smtClean="0"/>
              <a:t>Maximum </a:t>
            </a:r>
            <a:r>
              <a:rPr lang="en-US" sz="2400" dirty="0" err="1" smtClean="0"/>
              <a:t>Subarray</a:t>
            </a:r>
            <a:r>
              <a:rPr lang="en-US" sz="2400" dirty="0" smtClean="0"/>
              <a:t> Like problem</a:t>
            </a:r>
          </a:p>
        </p:txBody>
      </p:sp>
      <p:sp>
        <p:nvSpPr>
          <p:cNvPr id="7" name="Rectangle 6"/>
          <p:cNvSpPr/>
          <p:nvPr/>
        </p:nvSpPr>
        <p:spPr>
          <a:xfrm>
            <a:off x="6758929" y="407642"/>
            <a:ext cx="5563138" cy="4478149"/>
          </a:xfrm>
          <a:prstGeom prst="rect">
            <a:avLst/>
          </a:prstGeom>
          <a:noFill/>
          <a:ln>
            <a:solidFill>
              <a:schemeClr val="bg1"/>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US" sz="1400" dirty="0"/>
              <a:t>Count Numbers with Unique Digits</a:t>
            </a:r>
          </a:p>
          <a:p>
            <a:r>
              <a:rPr lang="en-US" sz="1400" b="0" i="0" dirty="0" smtClean="0">
                <a:solidFill>
                  <a:srgbClr val="333333"/>
                </a:solidFill>
                <a:effectLst/>
              </a:rPr>
              <a:t>Given a </a:t>
            </a:r>
            <a:r>
              <a:rPr lang="en-US" sz="1400" b="1" i="0" dirty="0" smtClean="0">
                <a:solidFill>
                  <a:srgbClr val="333333"/>
                </a:solidFill>
                <a:effectLst/>
              </a:rPr>
              <a:t>non-negative</a:t>
            </a:r>
            <a:r>
              <a:rPr lang="en-US" sz="1400" b="0" i="0" dirty="0" smtClean="0">
                <a:solidFill>
                  <a:srgbClr val="333333"/>
                </a:solidFill>
                <a:effectLst/>
              </a:rPr>
              <a:t> integer n, count all numbers with unique digits, x, where 0 ≤ x &lt; 10</a:t>
            </a:r>
            <a:r>
              <a:rPr lang="en-US" sz="1400" b="0" i="0" baseline="30000" dirty="0" smtClean="0">
                <a:solidFill>
                  <a:srgbClr val="333333"/>
                </a:solidFill>
                <a:effectLst/>
              </a:rPr>
              <a:t>n</a:t>
            </a:r>
            <a:r>
              <a:rPr lang="en-US" sz="1400" b="0" i="0" dirty="0" smtClean="0">
                <a:solidFill>
                  <a:srgbClr val="333333"/>
                </a:solidFill>
                <a:effectLst/>
              </a:rPr>
              <a:t>.</a:t>
            </a:r>
          </a:p>
          <a:p>
            <a:r>
              <a:rPr lang="en-US" sz="1400" b="1" i="0" dirty="0" smtClean="0">
                <a:solidFill>
                  <a:srgbClr val="333333"/>
                </a:solidFill>
                <a:effectLst/>
              </a:rPr>
              <a:t>Example:</a:t>
            </a:r>
            <a:r>
              <a:rPr lang="en-US" sz="1400" b="0" i="0" dirty="0" smtClean="0">
                <a:solidFill>
                  <a:srgbClr val="333333"/>
                </a:solidFill>
                <a:effectLst/>
              </a:rPr>
              <a:t/>
            </a:r>
            <a:br>
              <a:rPr lang="en-US" sz="1400" b="0" i="0" dirty="0" smtClean="0">
                <a:solidFill>
                  <a:srgbClr val="333333"/>
                </a:solidFill>
                <a:effectLst/>
              </a:rPr>
            </a:br>
            <a:r>
              <a:rPr lang="en-US" sz="1400" b="0" i="0" dirty="0" smtClean="0">
                <a:solidFill>
                  <a:srgbClr val="333333"/>
                </a:solidFill>
                <a:effectLst/>
              </a:rPr>
              <a:t>Given n = 2, return 91. (The answer should be the total numbers in the range of 0 ≤ x &lt; 100, excluding [11,22,33,44,55,66,77,88,99])</a:t>
            </a:r>
          </a:p>
          <a:p>
            <a:endParaRPr lang="en-US" dirty="0" smtClean="0">
              <a:solidFill>
                <a:srgbClr val="333333"/>
              </a:solidFill>
            </a:endParaRPr>
          </a:p>
          <a:p>
            <a:r>
              <a:rPr lang="en-US" sz="1500" dirty="0" smtClean="0">
                <a:solidFill>
                  <a:srgbClr val="333333"/>
                </a:solidFill>
              </a:rPr>
              <a:t>We define </a:t>
            </a:r>
            <a:r>
              <a:rPr lang="en-US" sz="1500" dirty="0" err="1" smtClean="0">
                <a:solidFill>
                  <a:srgbClr val="333333"/>
                </a:solidFill>
              </a:rPr>
              <a:t>dp</a:t>
            </a:r>
            <a:r>
              <a:rPr lang="en-US" sz="1500" dirty="0" smtClean="0">
                <a:solidFill>
                  <a:srgbClr val="333333"/>
                </a:solidFill>
              </a:rPr>
              <a:t>[</a:t>
            </a:r>
            <a:r>
              <a:rPr lang="en-US" sz="1500" dirty="0" err="1" smtClean="0">
                <a:solidFill>
                  <a:srgbClr val="333333"/>
                </a:solidFill>
              </a:rPr>
              <a:t>i</a:t>
            </a:r>
            <a:r>
              <a:rPr lang="en-US" sz="1500" dirty="0" smtClean="0">
                <a:solidFill>
                  <a:srgbClr val="333333"/>
                </a:solidFill>
              </a:rPr>
              <a:t>] to be for </a:t>
            </a:r>
            <a:r>
              <a:rPr lang="en-US" sz="1500" dirty="0" err="1" smtClean="0">
                <a:solidFill>
                  <a:srgbClr val="333333"/>
                </a:solidFill>
              </a:rPr>
              <a:t>i</a:t>
            </a:r>
            <a:r>
              <a:rPr lang="en-US" sz="1500" dirty="0" smtClean="0">
                <a:solidFill>
                  <a:srgbClr val="333333"/>
                </a:solidFill>
              </a:rPr>
              <a:t> digits, how many number </a:t>
            </a:r>
            <a:r>
              <a:rPr lang="en-US" sz="1500" dirty="0" err="1" smtClean="0">
                <a:solidFill>
                  <a:srgbClr val="333333"/>
                </a:solidFill>
              </a:rPr>
              <a:t>satify</a:t>
            </a:r>
            <a:r>
              <a:rPr lang="en-US" sz="1500" dirty="0" smtClean="0">
                <a:solidFill>
                  <a:srgbClr val="333333"/>
                </a:solidFill>
              </a:rPr>
              <a:t> above condition</a:t>
            </a:r>
            <a:endParaRPr lang="en-US" sz="1500" dirty="0">
              <a:solidFill>
                <a:srgbClr val="333333"/>
              </a:solidFill>
            </a:endParaRPr>
          </a:p>
          <a:p>
            <a:r>
              <a:rPr lang="en-US" sz="1500" b="0" i="0" dirty="0" err="1" smtClean="0">
                <a:solidFill>
                  <a:srgbClr val="333333"/>
                </a:solidFill>
                <a:effectLst/>
              </a:rPr>
              <a:t>dp</a:t>
            </a:r>
            <a:r>
              <a:rPr lang="en-US" sz="1500" b="0" i="0" dirty="0" smtClean="0">
                <a:solidFill>
                  <a:srgbClr val="333333"/>
                </a:solidFill>
                <a:effectLst/>
              </a:rPr>
              <a:t>[0] = 1   0 digit</a:t>
            </a:r>
          </a:p>
          <a:p>
            <a:r>
              <a:rPr lang="en-US" sz="1500" dirty="0" err="1">
                <a:solidFill>
                  <a:srgbClr val="333333"/>
                </a:solidFill>
              </a:rPr>
              <a:t>d</a:t>
            </a:r>
            <a:r>
              <a:rPr lang="en-US" sz="1500" dirty="0" err="1" smtClean="0">
                <a:solidFill>
                  <a:srgbClr val="333333"/>
                </a:solidFill>
              </a:rPr>
              <a:t>p</a:t>
            </a:r>
            <a:r>
              <a:rPr lang="en-US" sz="1500" dirty="0" smtClean="0">
                <a:solidFill>
                  <a:srgbClr val="333333"/>
                </a:solidFill>
              </a:rPr>
              <a:t>[1] = 9  1-9</a:t>
            </a:r>
          </a:p>
          <a:p>
            <a:r>
              <a:rPr lang="en-US" sz="1500" dirty="0" err="1">
                <a:solidFill>
                  <a:srgbClr val="333333"/>
                </a:solidFill>
              </a:rPr>
              <a:t>d</a:t>
            </a:r>
            <a:r>
              <a:rPr lang="en-US" sz="1500" b="0" i="0" dirty="0" err="1" smtClean="0">
                <a:solidFill>
                  <a:srgbClr val="333333"/>
                </a:solidFill>
                <a:effectLst/>
              </a:rPr>
              <a:t>p</a:t>
            </a:r>
            <a:r>
              <a:rPr lang="en-US" sz="1500" b="0" i="0" dirty="0" smtClean="0">
                <a:solidFill>
                  <a:srgbClr val="333333"/>
                </a:solidFill>
                <a:effectLst/>
              </a:rPr>
              <a:t>[2] = 9*9   since 10~99 total is 90, and in these numbers, there are 9 duplicate: 90-9=81.</a:t>
            </a:r>
          </a:p>
          <a:p>
            <a:r>
              <a:rPr lang="en-US" sz="1500" dirty="0" err="1">
                <a:solidFill>
                  <a:srgbClr val="333333"/>
                </a:solidFill>
              </a:rPr>
              <a:t>d</a:t>
            </a:r>
            <a:r>
              <a:rPr lang="en-US" sz="1500" dirty="0" err="1" smtClean="0">
                <a:solidFill>
                  <a:srgbClr val="333333"/>
                </a:solidFill>
              </a:rPr>
              <a:t>p</a:t>
            </a:r>
            <a:r>
              <a:rPr lang="en-US" sz="1500" dirty="0" smtClean="0">
                <a:solidFill>
                  <a:srgbClr val="333333"/>
                </a:solidFill>
              </a:rPr>
              <a:t>[3] = 9*9*8</a:t>
            </a:r>
          </a:p>
          <a:p>
            <a:r>
              <a:rPr lang="en-US" sz="1500" dirty="0" err="1">
                <a:solidFill>
                  <a:srgbClr val="333333"/>
                </a:solidFill>
              </a:rPr>
              <a:t>d</a:t>
            </a:r>
            <a:r>
              <a:rPr lang="en-US" sz="1500" b="0" i="0" dirty="0" err="1" smtClean="0">
                <a:solidFill>
                  <a:srgbClr val="333333"/>
                </a:solidFill>
                <a:effectLst/>
              </a:rPr>
              <a:t>p</a:t>
            </a:r>
            <a:r>
              <a:rPr lang="en-US" sz="1500" b="0" i="0" dirty="0" smtClean="0">
                <a:solidFill>
                  <a:srgbClr val="333333"/>
                </a:solidFill>
                <a:effectLst/>
              </a:rPr>
              <a:t>[4]=9*9*8*7</a:t>
            </a:r>
          </a:p>
          <a:p>
            <a:r>
              <a:rPr lang="mr-IN" sz="1500" dirty="0" smtClean="0">
                <a:solidFill>
                  <a:srgbClr val="333333"/>
                </a:solidFill>
              </a:rPr>
              <a:t>…</a:t>
            </a:r>
            <a:r>
              <a:rPr lang="en-US" sz="1500" dirty="0" smtClean="0">
                <a:solidFill>
                  <a:srgbClr val="333333"/>
                </a:solidFill>
              </a:rPr>
              <a:t>.</a:t>
            </a:r>
          </a:p>
          <a:p>
            <a:endParaRPr lang="en-US" sz="1500" b="0" i="0" dirty="0">
              <a:solidFill>
                <a:srgbClr val="333333"/>
              </a:solidFill>
              <a:effectLst/>
            </a:endParaRPr>
          </a:p>
          <a:p>
            <a:r>
              <a:rPr lang="en-US" sz="1500" dirty="0" smtClean="0">
                <a:solidFill>
                  <a:srgbClr val="333333"/>
                </a:solidFill>
              </a:rPr>
              <a:t>Answer is </a:t>
            </a:r>
            <a:r>
              <a:rPr lang="en-US" sz="1500" dirty="0" err="1" smtClean="0">
                <a:solidFill>
                  <a:srgbClr val="333333"/>
                </a:solidFill>
              </a:rPr>
              <a:t>dp</a:t>
            </a:r>
            <a:r>
              <a:rPr lang="en-US" sz="1500" dirty="0" smtClean="0">
                <a:solidFill>
                  <a:srgbClr val="333333"/>
                </a:solidFill>
              </a:rPr>
              <a:t>[0] + </a:t>
            </a:r>
            <a:r>
              <a:rPr lang="mr-IN" sz="1500" dirty="0" smtClean="0">
                <a:solidFill>
                  <a:srgbClr val="333333"/>
                </a:solidFill>
              </a:rPr>
              <a:t>…</a:t>
            </a:r>
            <a:r>
              <a:rPr lang="en-US" sz="1500" dirty="0" smtClean="0">
                <a:solidFill>
                  <a:srgbClr val="333333"/>
                </a:solidFill>
              </a:rPr>
              <a:t>. + </a:t>
            </a:r>
            <a:r>
              <a:rPr lang="en-US" sz="1500" dirty="0" err="1" smtClean="0">
                <a:solidFill>
                  <a:srgbClr val="333333"/>
                </a:solidFill>
              </a:rPr>
              <a:t>dp</a:t>
            </a:r>
            <a:r>
              <a:rPr lang="en-US" sz="1500" dirty="0" smtClean="0">
                <a:solidFill>
                  <a:srgbClr val="333333"/>
                </a:solidFill>
              </a:rPr>
              <a:t>[n]</a:t>
            </a:r>
            <a:endParaRPr lang="en-US" sz="1500" b="0" i="0" dirty="0" smtClean="0">
              <a:solidFill>
                <a:srgbClr val="333333"/>
              </a:solidFill>
              <a:effectLst/>
            </a:endParaRPr>
          </a:p>
          <a:p>
            <a:endParaRPr lang="en-US" b="0" i="0" dirty="0">
              <a:solidFill>
                <a:srgbClr val="333333"/>
              </a:solidFill>
              <a:effectLst/>
            </a:endParaRPr>
          </a:p>
        </p:txBody>
      </p:sp>
      <p:sp>
        <p:nvSpPr>
          <p:cNvPr id="8" name="Rectangle 7"/>
          <p:cNvSpPr/>
          <p:nvPr/>
        </p:nvSpPr>
        <p:spPr>
          <a:xfrm>
            <a:off x="52051" y="407642"/>
            <a:ext cx="6452315" cy="4478149"/>
          </a:xfrm>
          <a:prstGeom prst="rect">
            <a:avLst/>
          </a:prstGeom>
        </p:spPr>
        <p:txBody>
          <a:bodyPr wrap="square">
            <a:spAutoFit/>
          </a:bodyPr>
          <a:lstStyle/>
          <a:p>
            <a:r>
              <a:rPr lang="en-US" sz="1500" dirty="0"/>
              <a:t>Arithmetic Slices</a:t>
            </a:r>
          </a:p>
          <a:p>
            <a:r>
              <a:rPr lang="en-US" sz="1500" dirty="0" smtClean="0"/>
              <a:t>A sequence of number is called arithmetic if it consists of at least three elements and if the difference between any two consecutive elements is the same.</a:t>
            </a:r>
          </a:p>
          <a:p>
            <a:r>
              <a:rPr lang="en-US" sz="1500" dirty="0" smtClean="0"/>
              <a:t>For example, these are arithmetic sequence:1, 3, 5, 7 </a:t>
            </a:r>
          </a:p>
          <a:p>
            <a:r>
              <a:rPr lang="en-US" sz="1500" dirty="0" smtClean="0"/>
              <a:t>following sequence is not arithmetic.1, 1, 2, 5, 7</a:t>
            </a:r>
          </a:p>
          <a:p>
            <a:r>
              <a:rPr lang="en-US" sz="1500" dirty="0" smtClean="0"/>
              <a:t>function return the number of arithmetic slices in the array A.</a:t>
            </a:r>
          </a:p>
          <a:p>
            <a:r>
              <a:rPr lang="en-US" sz="1500" dirty="0" smtClean="0"/>
              <a:t>Example: A = [1, 2, 3, 4]</a:t>
            </a:r>
          </a:p>
          <a:p>
            <a:r>
              <a:rPr lang="en-US" sz="1500" dirty="0" smtClean="0"/>
              <a:t>return: 3, for 3 arithmetic slices in A: [1, 2, 3], [2, 3, 4] [1, 2, 3, 4].</a:t>
            </a:r>
            <a:endParaRPr lang="en-US" sz="1500" dirty="0"/>
          </a:p>
          <a:p>
            <a:r>
              <a:rPr lang="en-US" sz="1500" dirty="0" err="1" smtClean="0"/>
              <a:t>Dp</a:t>
            </a:r>
            <a:r>
              <a:rPr lang="en-US" sz="1500" dirty="0" smtClean="0"/>
              <a:t>[</a:t>
            </a:r>
            <a:r>
              <a:rPr lang="en-US" sz="1500" dirty="0" err="1" smtClean="0"/>
              <a:t>i</a:t>
            </a:r>
            <a:r>
              <a:rPr lang="en-US" sz="1500" dirty="0" smtClean="0"/>
              <a:t>] denotes number of slices include or not include current </a:t>
            </a:r>
            <a:r>
              <a:rPr lang="en-US" sz="1500" dirty="0" err="1" smtClean="0"/>
              <a:t>nums</a:t>
            </a:r>
            <a:r>
              <a:rPr lang="en-US" sz="1500" dirty="0" smtClean="0"/>
              <a:t>[</a:t>
            </a:r>
            <a:r>
              <a:rPr lang="en-US" sz="1500" dirty="0" err="1" smtClean="0"/>
              <a:t>i</a:t>
            </a:r>
            <a:r>
              <a:rPr lang="en-US" sz="1500" dirty="0" smtClean="0"/>
              <a:t>]</a:t>
            </a:r>
          </a:p>
          <a:p>
            <a:r>
              <a:rPr lang="en-US" sz="1500" dirty="0" err="1" smtClean="0"/>
              <a:t>e.g</a:t>
            </a:r>
            <a:r>
              <a:rPr lang="en-US" sz="1500" dirty="0" smtClean="0"/>
              <a:t>: [0,1,2,3,4]</a:t>
            </a:r>
            <a:br>
              <a:rPr lang="en-US" sz="1500" dirty="0" smtClean="0"/>
            </a:br>
            <a:r>
              <a:rPr lang="en-US" sz="1500" dirty="0" err="1" smtClean="0"/>
              <a:t>dp</a:t>
            </a:r>
            <a:r>
              <a:rPr lang="en-US" sz="1500" dirty="0" smtClean="0"/>
              <a:t>[0] = 0</a:t>
            </a:r>
            <a:r>
              <a:rPr lang="en-US" sz="1500" dirty="0"/>
              <a:t> </a:t>
            </a:r>
            <a:r>
              <a:rPr lang="en-US" sz="1500" dirty="0" smtClean="0"/>
              <a:t>   </a:t>
            </a:r>
            <a:r>
              <a:rPr lang="en-US" sz="1500" dirty="0" err="1" smtClean="0"/>
              <a:t>dp</a:t>
            </a:r>
            <a:r>
              <a:rPr lang="en-US" sz="1500" dirty="0" smtClean="0"/>
              <a:t>[1] = 0  </a:t>
            </a:r>
            <a:br>
              <a:rPr lang="en-US" sz="1500" dirty="0" smtClean="0"/>
            </a:br>
            <a:r>
              <a:rPr lang="en-US" sz="1500" dirty="0" err="1" smtClean="0"/>
              <a:t>dp</a:t>
            </a:r>
            <a:r>
              <a:rPr lang="en-US" sz="1500" dirty="0" smtClean="0"/>
              <a:t>[2] = 0 + 1</a:t>
            </a:r>
            <a:r>
              <a:rPr lang="en-US" sz="1500" dirty="0"/>
              <a:t> Since [0,1,2] is an AS</a:t>
            </a:r>
            <a:r>
              <a:rPr lang="en-US" sz="1500" dirty="0" smtClean="0"/>
              <a:t/>
            </a:r>
            <a:br>
              <a:rPr lang="en-US" sz="1500" dirty="0" smtClean="0"/>
            </a:br>
            <a:r>
              <a:rPr lang="en-US" sz="1500" dirty="0" err="1" smtClean="0"/>
              <a:t>dp</a:t>
            </a:r>
            <a:r>
              <a:rPr lang="en-US" sz="1500" dirty="0" smtClean="0"/>
              <a:t>[3] = </a:t>
            </a:r>
            <a:r>
              <a:rPr lang="en-US" sz="1500" dirty="0" err="1" smtClean="0"/>
              <a:t>dp</a:t>
            </a:r>
            <a:r>
              <a:rPr lang="en-US" sz="1500" dirty="0" smtClean="0"/>
              <a:t>[2] + 1</a:t>
            </a:r>
            <a:r>
              <a:rPr lang="en-US" sz="1500" dirty="0"/>
              <a:t>  </a:t>
            </a:r>
            <a:r>
              <a:rPr lang="en-US" sz="1500" dirty="0" smtClean="0"/>
              <a:t> </a:t>
            </a:r>
            <a:r>
              <a:rPr lang="en-US" sz="1500" dirty="0" err="1" smtClean="0"/>
              <a:t>dp</a:t>
            </a:r>
            <a:r>
              <a:rPr lang="en-US" sz="1500" dirty="0" smtClean="0"/>
              <a:t>[2</a:t>
            </a:r>
            <a:r>
              <a:rPr lang="en-US" sz="1500" dirty="0"/>
              <a:t>] provides [0,1,2] and </a:t>
            </a:r>
            <a:r>
              <a:rPr lang="en-US" sz="1500" dirty="0" smtClean="0"/>
              <a:t>+[</a:t>
            </a:r>
            <a:r>
              <a:rPr lang="en-US" sz="1500" dirty="0"/>
              <a:t>3] gives </a:t>
            </a:r>
            <a:r>
              <a:rPr lang="en-US" sz="1500" dirty="0" err="1"/>
              <a:t>dp</a:t>
            </a:r>
            <a:r>
              <a:rPr lang="en-US" sz="1500" dirty="0"/>
              <a:t>[2] </a:t>
            </a:r>
            <a:endParaRPr lang="en-US" sz="1500" dirty="0" smtClean="0"/>
          </a:p>
          <a:p>
            <a:r>
              <a:rPr lang="en-US" sz="1500" dirty="0" smtClean="0"/>
              <a:t>	           Also </a:t>
            </a:r>
            <a:r>
              <a:rPr lang="en-US" sz="1500" dirty="0"/>
              <a:t>[1,2,3] is an AS </a:t>
            </a:r>
            <a:r>
              <a:rPr lang="en-US" sz="1500" dirty="0" err="1"/>
              <a:t>thats</a:t>
            </a:r>
            <a:r>
              <a:rPr lang="en-US" sz="1500" dirty="0"/>
              <a:t> why we did +1.</a:t>
            </a:r>
            <a:r>
              <a:rPr lang="en-US" sz="1500" dirty="0" smtClean="0"/>
              <a:t/>
            </a:r>
            <a:br>
              <a:rPr lang="en-US" sz="1500" dirty="0" smtClean="0"/>
            </a:br>
            <a:r>
              <a:rPr lang="en-US" sz="1500" dirty="0" err="1"/>
              <a:t>dp</a:t>
            </a:r>
            <a:r>
              <a:rPr lang="en-US" sz="1500" dirty="0"/>
              <a:t>[4] = </a:t>
            </a:r>
            <a:r>
              <a:rPr lang="en-US" sz="1500" dirty="0" err="1"/>
              <a:t>dp</a:t>
            </a:r>
            <a:r>
              <a:rPr lang="en-US" sz="1500" dirty="0"/>
              <a:t>[3] + 1  </a:t>
            </a:r>
            <a:r>
              <a:rPr lang="en-US" sz="1500" dirty="0" smtClean="0"/>
              <a:t> </a:t>
            </a:r>
            <a:r>
              <a:rPr lang="en-US" sz="1500" dirty="0" err="1" smtClean="0"/>
              <a:t>dp</a:t>
            </a:r>
            <a:r>
              <a:rPr lang="en-US" sz="1500" dirty="0" smtClean="0"/>
              <a:t>[3</a:t>
            </a:r>
            <a:r>
              <a:rPr lang="en-US" sz="1500" dirty="0"/>
              <a:t>] provides [0,1,2,3] and [1,2,3] and </a:t>
            </a:r>
            <a:r>
              <a:rPr lang="en-US" sz="1500" dirty="0" smtClean="0"/>
              <a:t>+[</a:t>
            </a:r>
            <a:r>
              <a:rPr lang="en-US" sz="1500" dirty="0"/>
              <a:t>4] gives </a:t>
            </a:r>
            <a:r>
              <a:rPr lang="en-US" sz="1500" dirty="0" err="1"/>
              <a:t>dp</a:t>
            </a:r>
            <a:r>
              <a:rPr lang="en-US" sz="1500" dirty="0"/>
              <a:t>[3</a:t>
            </a:r>
            <a:r>
              <a:rPr lang="en-US" sz="1500" dirty="0" smtClean="0"/>
              <a:t>] </a:t>
            </a:r>
            <a:r>
              <a:rPr lang="en-US" sz="1500" dirty="0"/>
              <a:t>= 2. </a:t>
            </a:r>
            <a:r>
              <a:rPr lang="en-US" sz="1500" dirty="0" smtClean="0"/>
              <a:t>	            Also </a:t>
            </a:r>
            <a:r>
              <a:rPr lang="en-US" sz="1500" dirty="0"/>
              <a:t>[2,3,4] is an AS </a:t>
            </a:r>
            <a:r>
              <a:rPr lang="en-US" sz="1500" dirty="0" err="1"/>
              <a:t>thats</a:t>
            </a:r>
            <a:r>
              <a:rPr lang="en-US" sz="1500" dirty="0"/>
              <a:t> why we did +</a:t>
            </a:r>
            <a:r>
              <a:rPr lang="en-US" sz="1500" dirty="0" smtClean="0"/>
              <a:t>1</a:t>
            </a:r>
          </a:p>
          <a:p>
            <a:r>
              <a:rPr lang="mr-IN" sz="1500" b="1" dirty="0" err="1">
                <a:solidFill>
                  <a:srgbClr val="FF0000"/>
                </a:solidFill>
              </a:rPr>
              <a:t>if</a:t>
            </a:r>
            <a:r>
              <a:rPr lang="mr-IN" sz="1500" b="1" dirty="0">
                <a:solidFill>
                  <a:srgbClr val="FF0000"/>
                </a:solidFill>
              </a:rPr>
              <a:t>(</a:t>
            </a:r>
            <a:r>
              <a:rPr lang="mr-IN" sz="1500" b="1" dirty="0" err="1">
                <a:solidFill>
                  <a:srgbClr val="FF0000"/>
                </a:solidFill>
              </a:rPr>
              <a:t>A</a:t>
            </a:r>
            <a:r>
              <a:rPr lang="mr-IN" sz="1500" b="1" dirty="0">
                <a:solidFill>
                  <a:srgbClr val="FF0000"/>
                </a:solidFill>
              </a:rPr>
              <a:t>[</a:t>
            </a:r>
            <a:r>
              <a:rPr lang="mr-IN" sz="1500" b="1" dirty="0" err="1">
                <a:solidFill>
                  <a:srgbClr val="FF0000"/>
                </a:solidFill>
              </a:rPr>
              <a:t>i</a:t>
            </a:r>
            <a:r>
              <a:rPr lang="mr-IN" sz="1500" b="1" dirty="0">
                <a:solidFill>
                  <a:srgbClr val="FF0000"/>
                </a:solidFill>
              </a:rPr>
              <a:t>] - </a:t>
            </a:r>
            <a:r>
              <a:rPr lang="mr-IN" sz="1500" b="1" dirty="0" err="1">
                <a:solidFill>
                  <a:srgbClr val="FF0000"/>
                </a:solidFill>
              </a:rPr>
              <a:t>A</a:t>
            </a:r>
            <a:r>
              <a:rPr lang="mr-IN" sz="1500" b="1" dirty="0">
                <a:solidFill>
                  <a:srgbClr val="FF0000"/>
                </a:solidFill>
              </a:rPr>
              <a:t>[i-1] === </a:t>
            </a:r>
            <a:r>
              <a:rPr lang="mr-IN" sz="1500" b="1" dirty="0" err="1">
                <a:solidFill>
                  <a:srgbClr val="FF0000"/>
                </a:solidFill>
              </a:rPr>
              <a:t>A</a:t>
            </a:r>
            <a:r>
              <a:rPr lang="mr-IN" sz="1500" b="1" dirty="0">
                <a:solidFill>
                  <a:srgbClr val="FF0000"/>
                </a:solidFill>
              </a:rPr>
              <a:t>[i-1] - </a:t>
            </a:r>
            <a:r>
              <a:rPr lang="mr-IN" sz="1500" b="1" dirty="0" err="1">
                <a:solidFill>
                  <a:srgbClr val="FF0000"/>
                </a:solidFill>
              </a:rPr>
              <a:t>A</a:t>
            </a:r>
            <a:r>
              <a:rPr lang="mr-IN" sz="1500" b="1" dirty="0">
                <a:solidFill>
                  <a:srgbClr val="FF0000"/>
                </a:solidFill>
              </a:rPr>
              <a:t>[i-2]) </a:t>
            </a:r>
            <a:r>
              <a:rPr lang="mr-IN" sz="1500" b="1" dirty="0" smtClean="0">
                <a:solidFill>
                  <a:srgbClr val="FF0000"/>
                </a:solidFill>
              </a:rPr>
              <a:t>           </a:t>
            </a:r>
            <a:endParaRPr lang="en-US" sz="1500" b="1" dirty="0" smtClean="0">
              <a:solidFill>
                <a:srgbClr val="FF0000"/>
              </a:solidFill>
            </a:endParaRPr>
          </a:p>
          <a:p>
            <a:r>
              <a:rPr lang="en-US" sz="1500" b="1" dirty="0" smtClean="0">
                <a:solidFill>
                  <a:srgbClr val="FF0000"/>
                </a:solidFill>
              </a:rPr>
              <a:t>	</a:t>
            </a:r>
            <a:r>
              <a:rPr lang="mr-IN" sz="1500" b="1" dirty="0" err="1" smtClean="0">
                <a:solidFill>
                  <a:srgbClr val="FF0000"/>
                </a:solidFill>
              </a:rPr>
              <a:t>dp</a:t>
            </a:r>
            <a:r>
              <a:rPr lang="mr-IN" sz="1500" b="1" dirty="0" smtClean="0">
                <a:solidFill>
                  <a:srgbClr val="FF0000"/>
                </a:solidFill>
              </a:rPr>
              <a:t>[</a:t>
            </a:r>
            <a:r>
              <a:rPr lang="mr-IN" sz="1500" b="1" dirty="0" err="1" smtClean="0">
                <a:solidFill>
                  <a:srgbClr val="FF0000"/>
                </a:solidFill>
              </a:rPr>
              <a:t>i</a:t>
            </a:r>
            <a:r>
              <a:rPr lang="mr-IN" sz="1500" b="1" dirty="0">
                <a:solidFill>
                  <a:srgbClr val="FF0000"/>
                </a:solidFill>
              </a:rPr>
              <a:t>] = </a:t>
            </a:r>
            <a:r>
              <a:rPr lang="mr-IN" sz="1500" b="1" dirty="0" err="1">
                <a:solidFill>
                  <a:srgbClr val="FF0000"/>
                </a:solidFill>
              </a:rPr>
              <a:t>dp</a:t>
            </a:r>
            <a:r>
              <a:rPr lang="mr-IN" sz="1500" b="1" dirty="0">
                <a:solidFill>
                  <a:srgbClr val="FF0000"/>
                </a:solidFill>
              </a:rPr>
              <a:t>[i-1] + 1;            </a:t>
            </a:r>
            <a:endParaRPr lang="en-US" sz="1500" b="1" dirty="0" smtClean="0">
              <a:solidFill>
                <a:srgbClr val="FF0000"/>
              </a:solidFill>
            </a:endParaRPr>
          </a:p>
          <a:p>
            <a:r>
              <a:rPr lang="en-US" sz="1500" b="1" dirty="0" smtClean="0">
                <a:solidFill>
                  <a:srgbClr val="FF0000"/>
                </a:solidFill>
              </a:rPr>
              <a:t>	</a:t>
            </a:r>
            <a:r>
              <a:rPr lang="mr-IN" sz="1500" b="1" dirty="0" err="1" smtClean="0">
                <a:solidFill>
                  <a:srgbClr val="FF0000"/>
                </a:solidFill>
              </a:rPr>
              <a:t>result</a:t>
            </a:r>
            <a:r>
              <a:rPr lang="mr-IN" sz="1500" b="1" dirty="0" smtClean="0">
                <a:solidFill>
                  <a:srgbClr val="FF0000"/>
                </a:solidFill>
              </a:rPr>
              <a:t> </a:t>
            </a:r>
            <a:r>
              <a:rPr lang="mr-IN" sz="1500" b="1" dirty="0">
                <a:solidFill>
                  <a:srgbClr val="FF0000"/>
                </a:solidFill>
              </a:rPr>
              <a:t>+= </a:t>
            </a:r>
            <a:r>
              <a:rPr lang="mr-IN" sz="1500" b="1" dirty="0" err="1">
                <a:solidFill>
                  <a:srgbClr val="FF0000"/>
                </a:solidFill>
              </a:rPr>
              <a:t>dp</a:t>
            </a:r>
            <a:r>
              <a:rPr lang="mr-IN" sz="1500" b="1" dirty="0">
                <a:solidFill>
                  <a:srgbClr val="FF0000"/>
                </a:solidFill>
              </a:rPr>
              <a:t>[</a:t>
            </a:r>
            <a:r>
              <a:rPr lang="mr-IN" sz="1500" b="1" dirty="0" err="1">
                <a:solidFill>
                  <a:srgbClr val="FF0000"/>
                </a:solidFill>
              </a:rPr>
              <a:t>i</a:t>
            </a:r>
            <a:r>
              <a:rPr lang="mr-IN" sz="1500" b="1" dirty="0">
                <a:solidFill>
                  <a:srgbClr val="FF0000"/>
                </a:solidFill>
              </a:rPr>
              <a:t>];        </a:t>
            </a:r>
            <a:endParaRPr lang="en-US" sz="1500" b="1" dirty="0">
              <a:solidFill>
                <a:srgbClr val="FF0000"/>
              </a:solidFill>
            </a:endParaRPr>
          </a:p>
        </p:txBody>
      </p:sp>
      <p:sp>
        <p:nvSpPr>
          <p:cNvPr id="3" name="Rectangle 2"/>
          <p:cNvSpPr/>
          <p:nvPr/>
        </p:nvSpPr>
        <p:spPr>
          <a:xfrm>
            <a:off x="2873270" y="4387159"/>
            <a:ext cx="6096000" cy="2400657"/>
          </a:xfrm>
          <a:prstGeom prst="rect">
            <a:avLst/>
          </a:prstGeom>
        </p:spPr>
        <p:txBody>
          <a:bodyPr>
            <a:spAutoFit/>
          </a:bodyPr>
          <a:lstStyle/>
          <a:p>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 = new Array(n).fill(0);</a:t>
            </a:r>
          </a:p>
          <a:p>
            <a:r>
              <a:rPr lang="en-US" sz="1500" dirty="0">
                <a:solidFill>
                  <a:schemeClr val="accent1">
                    <a:lumMod val="75000"/>
                  </a:schemeClr>
                </a:solidFill>
                <a:latin typeface="Calibri" charset="0"/>
                <a:ea typeface="DengXian" charset="-122"/>
                <a:cs typeface="Times New Roman" charset="0"/>
              </a:rPr>
              <a:t>    if(A[1] - A[0] === A[2] - A[1])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[2] = 1;</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result =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[2];</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=3;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&lt;n;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r>
              <a:rPr lang="en-US" sz="1500" b="1" dirty="0">
                <a:solidFill>
                  <a:srgbClr val="7030A0"/>
                </a:solidFill>
                <a:latin typeface="Calibri" charset="0"/>
                <a:ea typeface="DengXian" charset="-122"/>
                <a:cs typeface="Times New Roman" charset="0"/>
              </a:rPr>
              <a:t>if(A[</a:t>
            </a:r>
            <a:r>
              <a:rPr lang="en-US" sz="1500" b="1" dirty="0" err="1">
                <a:solidFill>
                  <a:srgbClr val="7030A0"/>
                </a:solidFill>
                <a:latin typeface="Calibri" charset="0"/>
                <a:ea typeface="DengXian" charset="-122"/>
                <a:cs typeface="Times New Roman" charset="0"/>
              </a:rPr>
              <a:t>i</a:t>
            </a:r>
            <a:r>
              <a:rPr lang="en-US" sz="1500" b="1" dirty="0">
                <a:solidFill>
                  <a:srgbClr val="7030A0"/>
                </a:solidFill>
                <a:latin typeface="Calibri" charset="0"/>
                <a:ea typeface="DengXian" charset="-122"/>
                <a:cs typeface="Times New Roman" charset="0"/>
              </a:rPr>
              <a:t>] - A[i-1] === A[i-1] - A[i-2]) {</a:t>
            </a:r>
          </a:p>
          <a:p>
            <a:r>
              <a:rPr lang="en-US" sz="1500" b="1" dirty="0">
                <a:solidFill>
                  <a:srgbClr val="7030A0"/>
                </a:solidFill>
                <a:latin typeface="Calibri" charset="0"/>
                <a:ea typeface="DengXian" charset="-122"/>
                <a:cs typeface="Times New Roman" charset="0"/>
              </a:rPr>
              <a:t>            </a:t>
            </a:r>
            <a:r>
              <a:rPr lang="en-US" sz="1500" b="1" dirty="0" err="1">
                <a:solidFill>
                  <a:srgbClr val="7030A0"/>
                </a:solidFill>
                <a:latin typeface="Calibri" charset="0"/>
                <a:ea typeface="DengXian" charset="-122"/>
                <a:cs typeface="Times New Roman" charset="0"/>
              </a:rPr>
              <a:t>dp</a:t>
            </a:r>
            <a:r>
              <a:rPr lang="en-US" sz="1500" b="1" dirty="0">
                <a:solidFill>
                  <a:srgbClr val="7030A0"/>
                </a:solidFill>
                <a:latin typeface="Calibri" charset="0"/>
                <a:ea typeface="DengXian" charset="-122"/>
                <a:cs typeface="Times New Roman" charset="0"/>
              </a:rPr>
              <a:t>[</a:t>
            </a:r>
            <a:r>
              <a:rPr lang="en-US" sz="1500" b="1" dirty="0" err="1">
                <a:solidFill>
                  <a:srgbClr val="7030A0"/>
                </a:solidFill>
                <a:latin typeface="Calibri" charset="0"/>
                <a:ea typeface="DengXian" charset="-122"/>
                <a:cs typeface="Times New Roman" charset="0"/>
              </a:rPr>
              <a:t>i</a:t>
            </a:r>
            <a:r>
              <a:rPr lang="en-US" sz="1500" b="1" dirty="0">
                <a:solidFill>
                  <a:srgbClr val="7030A0"/>
                </a:solidFill>
                <a:latin typeface="Calibri" charset="0"/>
                <a:ea typeface="DengXian" charset="-122"/>
                <a:cs typeface="Times New Roman" charset="0"/>
              </a:rPr>
              <a:t>] = </a:t>
            </a:r>
            <a:r>
              <a:rPr lang="en-US" sz="1500" b="1" dirty="0" err="1">
                <a:solidFill>
                  <a:srgbClr val="7030A0"/>
                </a:solidFill>
                <a:latin typeface="Calibri" charset="0"/>
                <a:ea typeface="DengXian" charset="-122"/>
                <a:cs typeface="Times New Roman" charset="0"/>
              </a:rPr>
              <a:t>dp</a:t>
            </a:r>
            <a:r>
              <a:rPr lang="en-US" sz="1500" b="1" dirty="0">
                <a:solidFill>
                  <a:srgbClr val="7030A0"/>
                </a:solidFill>
                <a:latin typeface="Calibri" charset="0"/>
                <a:ea typeface="DengXian" charset="-122"/>
                <a:cs typeface="Times New Roman" charset="0"/>
              </a:rPr>
              <a:t>[i-1] + 1;</a:t>
            </a:r>
          </a:p>
          <a:p>
            <a:r>
              <a:rPr lang="en-US" sz="1500" b="1" dirty="0">
                <a:solidFill>
                  <a:srgbClr val="7030A0"/>
                </a:solidFill>
                <a:latin typeface="Calibri" charset="0"/>
                <a:ea typeface="DengXian" charset="-122"/>
                <a:cs typeface="Times New Roman" charset="0"/>
              </a:rPr>
              <a:t>            result += </a:t>
            </a:r>
            <a:r>
              <a:rPr lang="en-US" sz="1500" b="1" dirty="0" err="1">
                <a:solidFill>
                  <a:srgbClr val="7030A0"/>
                </a:solidFill>
                <a:latin typeface="Calibri" charset="0"/>
                <a:ea typeface="DengXian" charset="-122"/>
                <a:cs typeface="Times New Roman" charset="0"/>
              </a:rPr>
              <a:t>dp</a:t>
            </a:r>
            <a:r>
              <a:rPr lang="en-US" sz="1500" b="1" dirty="0">
                <a:solidFill>
                  <a:srgbClr val="7030A0"/>
                </a:solidFill>
                <a:latin typeface="Calibri" charset="0"/>
                <a:ea typeface="DengXian" charset="-122"/>
                <a:cs typeface="Times New Roman" charset="0"/>
              </a:rPr>
              <a:t>[</a:t>
            </a:r>
            <a:r>
              <a:rPr lang="en-US" sz="1500" b="1" dirty="0" err="1">
                <a:solidFill>
                  <a:srgbClr val="7030A0"/>
                </a:solidFill>
                <a:latin typeface="Calibri" charset="0"/>
                <a:ea typeface="DengXian" charset="-122"/>
                <a:cs typeface="Times New Roman" charset="0"/>
              </a:rPr>
              <a:t>i</a:t>
            </a:r>
            <a:r>
              <a:rPr lang="en-US" sz="1500" b="1" dirty="0">
                <a:solidFill>
                  <a:srgbClr val="7030A0"/>
                </a:solidFill>
                <a:latin typeface="Calibri" charset="0"/>
                <a:ea typeface="DengXian" charset="-122"/>
                <a:cs typeface="Times New Roman" charset="0"/>
              </a:rPr>
              <a:t>];</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return result;</a:t>
            </a:r>
            <a:endParaRPr lang="en-US" sz="1500" dirty="0">
              <a:solidFill>
                <a:schemeClr val="accent1">
                  <a:lumMod val="75000"/>
                </a:schemeClr>
              </a:solidFill>
              <a:effectLst/>
              <a:latin typeface="Calibri" charset="0"/>
              <a:ea typeface="DengXian" charset="-122"/>
              <a:cs typeface="Times New Roman" charset="0"/>
            </a:endParaRPr>
          </a:p>
        </p:txBody>
      </p:sp>
      <p:sp>
        <p:nvSpPr>
          <p:cNvPr id="9" name="Rectangle 8"/>
          <p:cNvSpPr/>
          <p:nvPr/>
        </p:nvSpPr>
        <p:spPr>
          <a:xfrm>
            <a:off x="9274067" y="3920514"/>
            <a:ext cx="6096000" cy="2862322"/>
          </a:xfrm>
          <a:prstGeom prst="rect">
            <a:avLst/>
          </a:prstGeom>
        </p:spPr>
        <p:txBody>
          <a:bodyPr>
            <a:spAutoFit/>
          </a:bodyPr>
          <a:lstStyle/>
          <a:p>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 ={}, step = 9, sum=0;</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[0] = 1;</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[1] = 9;</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=2;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&lt;=n;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[i-1] * step;</a:t>
            </a:r>
          </a:p>
          <a:p>
            <a:r>
              <a:rPr lang="en-US" sz="1500" dirty="0">
                <a:solidFill>
                  <a:schemeClr val="accent1">
                    <a:lumMod val="75000"/>
                  </a:schemeClr>
                </a:solidFill>
                <a:latin typeface="Calibri" charset="0"/>
                <a:ea typeface="DengXian" charset="-122"/>
                <a:cs typeface="Times New Roman" charset="0"/>
              </a:rPr>
              <a:t>        step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=0;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&lt;=n;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r>
              <a:rPr lang="en-US" sz="1500" b="1" dirty="0">
                <a:solidFill>
                  <a:srgbClr val="7030A0"/>
                </a:solidFill>
                <a:latin typeface="Calibri" charset="0"/>
                <a:ea typeface="DengXian" charset="-122"/>
                <a:cs typeface="Times New Roman" charset="0"/>
              </a:rPr>
              <a:t>sum += </a:t>
            </a:r>
            <a:r>
              <a:rPr lang="en-US" sz="1500" b="1" dirty="0" err="1">
                <a:solidFill>
                  <a:srgbClr val="7030A0"/>
                </a:solidFill>
                <a:latin typeface="Calibri" charset="0"/>
                <a:ea typeface="DengXian" charset="-122"/>
                <a:cs typeface="Times New Roman" charset="0"/>
              </a:rPr>
              <a:t>dp</a:t>
            </a:r>
            <a:r>
              <a:rPr lang="en-US" sz="1500" b="1" dirty="0">
                <a:solidFill>
                  <a:srgbClr val="7030A0"/>
                </a:solidFill>
                <a:latin typeface="Calibri" charset="0"/>
                <a:ea typeface="DengXian" charset="-122"/>
                <a:cs typeface="Times New Roman" charset="0"/>
              </a:rPr>
              <a:t>[</a:t>
            </a:r>
            <a:r>
              <a:rPr lang="en-US" sz="1500" b="1" dirty="0" err="1">
                <a:solidFill>
                  <a:srgbClr val="7030A0"/>
                </a:solidFill>
                <a:latin typeface="Calibri" charset="0"/>
                <a:ea typeface="DengXian" charset="-122"/>
                <a:cs typeface="Times New Roman" charset="0"/>
              </a:rPr>
              <a:t>i</a:t>
            </a:r>
            <a:r>
              <a:rPr lang="en-US" sz="1500" b="1" dirty="0">
                <a:solidFill>
                  <a:srgbClr val="7030A0"/>
                </a:solidFill>
                <a:latin typeface="Calibri" charset="0"/>
                <a:ea typeface="DengXian" charset="-122"/>
                <a:cs typeface="Times New Roman" charset="0"/>
              </a:rPr>
              <a:t>];</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return sum;</a:t>
            </a:r>
            <a:endParaRPr lang="en-US" sz="1500"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15851133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313"/>
            <a:ext cx="9540498" cy="404329"/>
          </a:xfrm>
        </p:spPr>
        <p:txBody>
          <a:bodyPr>
            <a:noAutofit/>
          </a:bodyPr>
          <a:lstStyle/>
          <a:p>
            <a:r>
              <a:rPr lang="en-US" sz="2400" dirty="0" smtClean="0"/>
              <a:t>Maximum </a:t>
            </a:r>
            <a:r>
              <a:rPr lang="en-US" sz="2400" dirty="0" err="1" smtClean="0"/>
              <a:t>Subarray</a:t>
            </a:r>
            <a:r>
              <a:rPr lang="en-US" sz="2400" dirty="0" smtClean="0"/>
              <a:t> Like problem</a:t>
            </a:r>
          </a:p>
        </p:txBody>
      </p:sp>
      <p:sp>
        <p:nvSpPr>
          <p:cNvPr id="8" name="Rectangle 7"/>
          <p:cNvSpPr/>
          <p:nvPr/>
        </p:nvSpPr>
        <p:spPr>
          <a:xfrm>
            <a:off x="52051" y="407642"/>
            <a:ext cx="6452315" cy="1477328"/>
          </a:xfrm>
          <a:prstGeom prst="rect">
            <a:avLst/>
          </a:prstGeom>
        </p:spPr>
        <p:txBody>
          <a:bodyPr wrap="square">
            <a:spAutoFit/>
          </a:bodyPr>
          <a:lstStyle/>
          <a:p>
            <a:r>
              <a:rPr lang="en-US" sz="1500" dirty="0"/>
              <a:t>Given a non negative integer number num. For every numbers </a:t>
            </a:r>
            <a:r>
              <a:rPr lang="en-US" sz="1500" dirty="0" err="1"/>
              <a:t>i</a:t>
            </a:r>
            <a:r>
              <a:rPr lang="en-US" sz="1500" dirty="0"/>
              <a:t> in the range 0 ≤ </a:t>
            </a:r>
            <a:r>
              <a:rPr lang="en-US" sz="1500" dirty="0" err="1"/>
              <a:t>i</a:t>
            </a:r>
            <a:r>
              <a:rPr lang="en-US" sz="1500" dirty="0"/>
              <a:t> ≤ </a:t>
            </a:r>
            <a:r>
              <a:rPr lang="en-US" sz="1500" dirty="0" err="1"/>
              <a:t>num</a:t>
            </a:r>
            <a:r>
              <a:rPr lang="en-US" sz="1500" dirty="0"/>
              <a:t> calculate the number of 1's in their binary representation and return them as an array</a:t>
            </a:r>
            <a:r>
              <a:rPr lang="en-US" sz="1500" dirty="0" smtClean="0"/>
              <a:t>.</a:t>
            </a:r>
          </a:p>
          <a:p>
            <a:r>
              <a:rPr lang="en-US" sz="1500" dirty="0" err="1" smtClean="0"/>
              <a:t>Example:For</a:t>
            </a:r>
            <a:r>
              <a:rPr lang="en-US" sz="1500" dirty="0" smtClean="0"/>
              <a:t> </a:t>
            </a:r>
            <a:r>
              <a:rPr lang="en-US" sz="1500" dirty="0" err="1"/>
              <a:t>num</a:t>
            </a:r>
            <a:r>
              <a:rPr lang="en-US" sz="1500" dirty="0"/>
              <a:t> = 5 you should return [0,1,1,2,1,2</a:t>
            </a:r>
            <a:r>
              <a:rPr lang="en-US" sz="1500" dirty="0" smtClean="0"/>
              <a:t>].</a:t>
            </a:r>
          </a:p>
          <a:p>
            <a:endParaRPr lang="en-US" sz="1500" b="1" dirty="0">
              <a:solidFill>
                <a:srgbClr val="FF0000"/>
              </a:solidFill>
            </a:endParaRPr>
          </a:p>
          <a:p>
            <a:r>
              <a:rPr lang="en-US" sz="1500" b="1" dirty="0" err="1" smtClean="0">
                <a:solidFill>
                  <a:srgbClr val="FF0000"/>
                </a:solidFill>
              </a:rPr>
              <a:t>Fomula</a:t>
            </a:r>
            <a:r>
              <a:rPr lang="en-US" sz="1500" b="1" dirty="0" smtClean="0">
                <a:solidFill>
                  <a:srgbClr val="FF0000"/>
                </a:solidFill>
              </a:rPr>
              <a:t>: </a:t>
            </a:r>
            <a:r>
              <a:rPr lang="mr-IN" sz="1500" b="1" dirty="0" err="1">
                <a:solidFill>
                  <a:srgbClr val="FF0000"/>
                </a:solidFill>
              </a:rPr>
              <a:t>dp</a:t>
            </a:r>
            <a:r>
              <a:rPr lang="mr-IN" sz="1500" b="1" dirty="0">
                <a:solidFill>
                  <a:srgbClr val="FF0000"/>
                </a:solidFill>
              </a:rPr>
              <a:t>[</a:t>
            </a:r>
            <a:r>
              <a:rPr lang="mr-IN" sz="1500" b="1" dirty="0" err="1">
                <a:solidFill>
                  <a:srgbClr val="FF0000"/>
                </a:solidFill>
              </a:rPr>
              <a:t>i</a:t>
            </a:r>
            <a:r>
              <a:rPr lang="mr-IN" sz="1500" b="1" dirty="0">
                <a:solidFill>
                  <a:srgbClr val="FF0000"/>
                </a:solidFill>
              </a:rPr>
              <a:t>] = </a:t>
            </a:r>
            <a:r>
              <a:rPr lang="mr-IN" sz="1500" b="1" dirty="0" err="1">
                <a:solidFill>
                  <a:srgbClr val="FF0000"/>
                </a:solidFill>
              </a:rPr>
              <a:t>dp</a:t>
            </a:r>
            <a:r>
              <a:rPr lang="mr-IN" sz="1500" b="1" dirty="0">
                <a:solidFill>
                  <a:srgbClr val="FF0000"/>
                </a:solidFill>
              </a:rPr>
              <a:t>[~~(</a:t>
            </a:r>
            <a:r>
              <a:rPr lang="mr-IN" sz="1500" b="1" dirty="0" err="1">
                <a:solidFill>
                  <a:srgbClr val="FF0000"/>
                </a:solidFill>
              </a:rPr>
              <a:t>i</a:t>
            </a:r>
            <a:r>
              <a:rPr lang="mr-IN" sz="1500" b="1" dirty="0">
                <a:solidFill>
                  <a:srgbClr val="FF0000"/>
                </a:solidFill>
              </a:rPr>
              <a:t>/2)] + i%2;</a:t>
            </a:r>
            <a:endParaRPr lang="en-US" sz="1500" b="1" dirty="0">
              <a:solidFill>
                <a:srgbClr val="FF0000"/>
              </a:solidFill>
            </a:endParaRPr>
          </a:p>
        </p:txBody>
      </p:sp>
      <p:sp>
        <p:nvSpPr>
          <p:cNvPr id="3" name="Rectangle 2"/>
          <p:cNvSpPr/>
          <p:nvPr/>
        </p:nvSpPr>
        <p:spPr>
          <a:xfrm>
            <a:off x="52051" y="1884970"/>
            <a:ext cx="6096000" cy="1846659"/>
          </a:xfrm>
          <a:prstGeom prst="rect">
            <a:avLst/>
          </a:prstGeom>
        </p:spPr>
        <p:txBody>
          <a:bodyPr>
            <a:spAutoFit/>
          </a:bodyPr>
          <a:lstStyle/>
          <a:p>
            <a:r>
              <a:rPr lang="en-US" sz="1600" dirty="0" err="1">
                <a:solidFill>
                  <a:schemeClr val="accent1">
                    <a:lumMod val="75000"/>
                  </a:schemeClr>
                </a:solidFill>
              </a:rPr>
              <a:t>var</a:t>
            </a:r>
            <a:r>
              <a:rPr lang="en-US" sz="1600" dirty="0">
                <a:solidFill>
                  <a:schemeClr val="accent1">
                    <a:lumMod val="75000"/>
                  </a:schemeClr>
                </a:solidFill>
              </a:rPr>
              <a:t> </a:t>
            </a:r>
            <a:r>
              <a:rPr lang="en-US" sz="1600" dirty="0" err="1">
                <a:solidFill>
                  <a:schemeClr val="accent1">
                    <a:lumMod val="75000"/>
                  </a:schemeClr>
                </a:solidFill>
              </a:rPr>
              <a:t>countBits</a:t>
            </a:r>
            <a:r>
              <a:rPr lang="en-US" sz="1600" dirty="0">
                <a:solidFill>
                  <a:schemeClr val="accent1">
                    <a:lumMod val="75000"/>
                  </a:schemeClr>
                </a:solidFill>
              </a:rPr>
              <a:t> = function(</a:t>
            </a:r>
            <a:r>
              <a:rPr lang="en-US" sz="1600" dirty="0" err="1">
                <a:solidFill>
                  <a:schemeClr val="accent1">
                    <a:lumMod val="75000"/>
                  </a:schemeClr>
                </a:solidFill>
              </a:rPr>
              <a:t>num</a:t>
            </a:r>
            <a:r>
              <a:rPr lang="en-US" sz="1600" dirty="0">
                <a:solidFill>
                  <a:schemeClr val="accent1">
                    <a:lumMod val="75000"/>
                  </a:schemeClr>
                </a:solidFill>
              </a:rPr>
              <a:t>) {</a:t>
            </a:r>
          </a:p>
          <a:p>
            <a:r>
              <a:rPr lang="en-US" sz="1600" dirty="0">
                <a:solidFill>
                  <a:schemeClr val="accent1">
                    <a:lumMod val="75000"/>
                  </a:schemeClr>
                </a:solidFill>
              </a:rPr>
              <a:t>    </a:t>
            </a:r>
            <a:r>
              <a:rPr lang="en-US" sz="1600" dirty="0" err="1">
                <a:solidFill>
                  <a:schemeClr val="accent1">
                    <a:lumMod val="75000"/>
                  </a:schemeClr>
                </a:solidFill>
              </a:rPr>
              <a:t>var</a:t>
            </a:r>
            <a:r>
              <a:rPr lang="en-US" sz="1600" dirty="0">
                <a:solidFill>
                  <a:schemeClr val="accent1">
                    <a:lumMod val="75000"/>
                  </a:schemeClr>
                </a:solidFill>
              </a:rPr>
              <a:t> </a:t>
            </a:r>
            <a:r>
              <a:rPr lang="en-US" sz="1600" dirty="0" err="1">
                <a:solidFill>
                  <a:schemeClr val="accent1">
                    <a:lumMod val="75000"/>
                  </a:schemeClr>
                </a:solidFill>
              </a:rPr>
              <a:t>dp</a:t>
            </a:r>
            <a:r>
              <a:rPr lang="en-US" sz="1600" dirty="0">
                <a:solidFill>
                  <a:schemeClr val="accent1">
                    <a:lumMod val="75000"/>
                  </a:schemeClr>
                </a:solidFill>
              </a:rPr>
              <a:t> = [0];</a:t>
            </a:r>
          </a:p>
          <a:p>
            <a:r>
              <a:rPr lang="en-US" sz="1600" dirty="0">
                <a:solidFill>
                  <a:schemeClr val="accent1">
                    <a:lumMod val="75000"/>
                  </a:schemeClr>
                </a:solidFill>
              </a:rPr>
              <a:t>    for(</a:t>
            </a:r>
            <a:r>
              <a:rPr lang="en-US" sz="1600" dirty="0" err="1">
                <a:solidFill>
                  <a:schemeClr val="accent1">
                    <a:lumMod val="75000"/>
                  </a:schemeClr>
                </a:solidFill>
              </a:rPr>
              <a:t>var</a:t>
            </a:r>
            <a:r>
              <a:rPr lang="en-US" sz="1600" dirty="0">
                <a:solidFill>
                  <a:schemeClr val="accent1">
                    <a:lumMod val="75000"/>
                  </a:schemeClr>
                </a:solidFill>
              </a:rPr>
              <a:t> </a:t>
            </a:r>
            <a:r>
              <a:rPr lang="en-US" sz="1600" dirty="0" err="1">
                <a:solidFill>
                  <a:schemeClr val="accent1">
                    <a:lumMod val="75000"/>
                  </a:schemeClr>
                </a:solidFill>
              </a:rPr>
              <a:t>i</a:t>
            </a:r>
            <a:r>
              <a:rPr lang="en-US" sz="1600" dirty="0">
                <a:solidFill>
                  <a:schemeClr val="accent1">
                    <a:lumMod val="75000"/>
                  </a:schemeClr>
                </a:solidFill>
              </a:rPr>
              <a:t>=1; </a:t>
            </a:r>
            <a:r>
              <a:rPr lang="en-US" sz="1600" dirty="0" err="1">
                <a:solidFill>
                  <a:schemeClr val="accent1">
                    <a:lumMod val="75000"/>
                  </a:schemeClr>
                </a:solidFill>
              </a:rPr>
              <a:t>i</a:t>
            </a:r>
            <a:r>
              <a:rPr lang="en-US" sz="1600" dirty="0">
                <a:solidFill>
                  <a:schemeClr val="accent1">
                    <a:lumMod val="75000"/>
                  </a:schemeClr>
                </a:solidFill>
              </a:rPr>
              <a:t>&lt;=</a:t>
            </a:r>
            <a:r>
              <a:rPr lang="en-US" sz="1600" dirty="0" err="1">
                <a:solidFill>
                  <a:schemeClr val="accent1">
                    <a:lumMod val="75000"/>
                  </a:schemeClr>
                </a:solidFill>
              </a:rPr>
              <a:t>num</a:t>
            </a:r>
            <a:r>
              <a:rPr lang="en-US" sz="1600" dirty="0">
                <a:solidFill>
                  <a:schemeClr val="accent1">
                    <a:lumMod val="75000"/>
                  </a:schemeClr>
                </a:solidFill>
              </a:rPr>
              <a:t>; </a:t>
            </a:r>
            <a:r>
              <a:rPr lang="en-US" sz="1600" dirty="0" err="1">
                <a:solidFill>
                  <a:schemeClr val="accent1">
                    <a:lumMod val="75000"/>
                  </a:schemeClr>
                </a:solidFill>
              </a:rPr>
              <a:t>i</a:t>
            </a:r>
            <a:r>
              <a:rPr lang="en-US" sz="1600" dirty="0">
                <a:solidFill>
                  <a:schemeClr val="accent1">
                    <a:lumMod val="75000"/>
                  </a:schemeClr>
                </a:solidFill>
              </a:rPr>
              <a:t>++) {</a:t>
            </a:r>
          </a:p>
          <a:p>
            <a:r>
              <a:rPr lang="en-US" sz="1600" b="1" dirty="0">
                <a:solidFill>
                  <a:srgbClr val="7030A0"/>
                </a:solidFill>
              </a:rPr>
              <a:t>        </a:t>
            </a:r>
            <a:r>
              <a:rPr lang="en-US" sz="1600" b="1" dirty="0" err="1">
                <a:solidFill>
                  <a:srgbClr val="7030A0"/>
                </a:solidFill>
              </a:rPr>
              <a:t>dp</a:t>
            </a:r>
            <a:r>
              <a:rPr lang="en-US" sz="1600" b="1" dirty="0">
                <a:solidFill>
                  <a:srgbClr val="7030A0"/>
                </a:solidFill>
              </a:rPr>
              <a:t>[</a:t>
            </a:r>
            <a:r>
              <a:rPr lang="en-US" sz="1600" b="1" dirty="0" err="1">
                <a:solidFill>
                  <a:srgbClr val="7030A0"/>
                </a:solidFill>
              </a:rPr>
              <a:t>i</a:t>
            </a:r>
            <a:r>
              <a:rPr lang="en-US" sz="1600" b="1" dirty="0">
                <a:solidFill>
                  <a:srgbClr val="7030A0"/>
                </a:solidFill>
              </a:rPr>
              <a:t>] = </a:t>
            </a:r>
            <a:r>
              <a:rPr lang="en-US" sz="1600" b="1" dirty="0" err="1">
                <a:solidFill>
                  <a:srgbClr val="7030A0"/>
                </a:solidFill>
              </a:rPr>
              <a:t>dp</a:t>
            </a:r>
            <a:r>
              <a:rPr lang="en-US" sz="1600" b="1" dirty="0">
                <a:solidFill>
                  <a:srgbClr val="7030A0"/>
                </a:solidFill>
              </a:rPr>
              <a:t>[~~(</a:t>
            </a:r>
            <a:r>
              <a:rPr lang="en-US" sz="1600" b="1" dirty="0" err="1">
                <a:solidFill>
                  <a:srgbClr val="7030A0"/>
                </a:solidFill>
              </a:rPr>
              <a:t>i</a:t>
            </a:r>
            <a:r>
              <a:rPr lang="en-US" sz="1600" b="1" dirty="0">
                <a:solidFill>
                  <a:srgbClr val="7030A0"/>
                </a:solidFill>
              </a:rPr>
              <a:t>/2)] + i%2</a:t>
            </a:r>
            <a:r>
              <a:rPr lang="en-US" sz="1600" dirty="0">
                <a:solidFill>
                  <a:schemeClr val="accent1">
                    <a:lumMod val="75000"/>
                  </a:schemeClr>
                </a:solidFill>
              </a:rPr>
              <a:t>;</a:t>
            </a:r>
          </a:p>
          <a:p>
            <a:r>
              <a:rPr lang="en-US" sz="1600" dirty="0">
                <a:solidFill>
                  <a:schemeClr val="accent1">
                    <a:lumMod val="75000"/>
                  </a:schemeClr>
                </a:solidFill>
              </a:rPr>
              <a:t>    }</a:t>
            </a:r>
          </a:p>
          <a:p>
            <a:r>
              <a:rPr lang="en-US" sz="1600" dirty="0">
                <a:solidFill>
                  <a:schemeClr val="accent1">
                    <a:lumMod val="75000"/>
                  </a:schemeClr>
                </a:solidFill>
              </a:rPr>
              <a:t>    return </a:t>
            </a:r>
            <a:r>
              <a:rPr lang="en-US" sz="1600" dirty="0" err="1">
                <a:solidFill>
                  <a:schemeClr val="accent1">
                    <a:lumMod val="75000"/>
                  </a:schemeClr>
                </a:solidFill>
              </a:rPr>
              <a:t>dp</a:t>
            </a:r>
            <a:r>
              <a:rPr lang="en-US" sz="1600" dirty="0">
                <a:solidFill>
                  <a:schemeClr val="accent1">
                    <a:lumMod val="75000"/>
                  </a:schemeClr>
                </a:solidFill>
              </a:rPr>
              <a:t>;</a:t>
            </a:r>
          </a:p>
          <a:p>
            <a:r>
              <a:rPr lang="en-US" sz="1600" dirty="0">
                <a:solidFill>
                  <a:schemeClr val="accent1">
                    <a:lumMod val="75000"/>
                  </a:schemeClr>
                </a:solidFill>
              </a:rPr>
              <a:t>};</a:t>
            </a:r>
          </a:p>
        </p:txBody>
      </p:sp>
      <p:sp>
        <p:nvSpPr>
          <p:cNvPr id="10" name="Rectangle 9"/>
          <p:cNvSpPr/>
          <p:nvPr/>
        </p:nvSpPr>
        <p:spPr>
          <a:xfrm>
            <a:off x="6492498" y="407642"/>
            <a:ext cx="6096000" cy="6940361"/>
          </a:xfrm>
          <a:prstGeom prst="rect">
            <a:avLst/>
          </a:prstGeom>
        </p:spPr>
        <p:txBody>
          <a:bodyPr>
            <a:spAutoFit/>
          </a:bodyPr>
          <a:lstStyle/>
          <a:p>
            <a:r>
              <a:rPr lang="en-US" sz="1400" dirty="0">
                <a:latin typeface="Calibri" charset="0"/>
                <a:ea typeface="DengXian" charset="-122"/>
                <a:cs typeface="Times New Roman" charset="0"/>
              </a:rPr>
              <a:t>Given an array </a:t>
            </a:r>
            <a:r>
              <a:rPr lang="en-US" sz="1400" dirty="0" err="1">
                <a:latin typeface="Calibri" charset="0"/>
                <a:ea typeface="DengXian" charset="-122"/>
                <a:cs typeface="Times New Roman" charset="0"/>
              </a:rPr>
              <a:t>nums</a:t>
            </a:r>
            <a:r>
              <a:rPr lang="en-US" sz="1400" dirty="0">
                <a:latin typeface="Calibri" charset="0"/>
                <a:ea typeface="DengXian" charset="-122"/>
                <a:cs typeface="Times New Roman" charset="0"/>
              </a:rPr>
              <a:t> of n integers where n &gt; 1,  return an array output </a:t>
            </a:r>
            <a:r>
              <a:rPr lang="en-US" sz="1400" dirty="0" smtClean="0">
                <a:latin typeface="Calibri" charset="0"/>
                <a:ea typeface="DengXian" charset="-122"/>
                <a:cs typeface="Times New Roman" charset="0"/>
              </a:rPr>
              <a:t>that </a:t>
            </a:r>
            <a:r>
              <a:rPr lang="en-US" sz="1400" dirty="0">
                <a:latin typeface="Calibri" charset="0"/>
                <a:ea typeface="DengXian" charset="-122"/>
                <a:cs typeface="Times New Roman" charset="0"/>
              </a:rPr>
              <a:t>output[</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 is equal to the product of all the elements of </a:t>
            </a:r>
            <a:r>
              <a:rPr lang="en-US" sz="1400" dirty="0" err="1">
                <a:latin typeface="Calibri" charset="0"/>
                <a:ea typeface="DengXian" charset="-122"/>
                <a:cs typeface="Times New Roman" charset="0"/>
              </a:rPr>
              <a:t>nums</a:t>
            </a:r>
            <a:r>
              <a:rPr lang="en-US" sz="1400" dirty="0">
                <a:latin typeface="Calibri" charset="0"/>
                <a:ea typeface="DengXian" charset="-122"/>
                <a:cs typeface="Times New Roman" charset="0"/>
              </a:rPr>
              <a:t> except </a:t>
            </a:r>
            <a:r>
              <a:rPr lang="en-US" sz="1400" dirty="0" err="1">
                <a:latin typeface="Calibri" charset="0"/>
                <a:ea typeface="DengXian" charset="-122"/>
                <a:cs typeface="Times New Roman" charset="0"/>
              </a:rPr>
              <a:t>nums</a:t>
            </a:r>
            <a:r>
              <a:rPr lang="en-US" sz="1400" dirty="0">
                <a:latin typeface="Calibri" charset="0"/>
                <a:ea typeface="DengXian" charset="-122"/>
                <a:cs typeface="Times New Roman" charset="0"/>
              </a:rPr>
              <a:t>[</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Example:  Input</a:t>
            </a:r>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1,2,3,4]   Output</a:t>
            </a:r>
            <a:r>
              <a:rPr lang="en-US" sz="1400" dirty="0">
                <a:latin typeface="Calibri" charset="0"/>
                <a:ea typeface="DengXian" charset="-122"/>
                <a:cs typeface="Times New Roman" charset="0"/>
              </a:rPr>
              <a:t>: [24,12,8,6</a:t>
            </a:r>
            <a:r>
              <a:rPr lang="en-US" sz="1400" dirty="0" smtClean="0">
                <a:latin typeface="Calibri" charset="0"/>
                <a:ea typeface="DengXian" charset="-122"/>
                <a:cs typeface="Times New Roman" charset="0"/>
              </a:rPr>
              <a:t>]</a:t>
            </a:r>
          </a:p>
          <a:p>
            <a:r>
              <a:rPr lang="en-US" sz="1400" dirty="0"/>
              <a:t>Note: Please solve it without division and in O(n).</a:t>
            </a:r>
          </a:p>
          <a:p>
            <a:r>
              <a:rPr lang="en-US" sz="1500" dirty="0" err="1"/>
              <a:t>e.g</a:t>
            </a:r>
            <a:r>
              <a:rPr lang="en-US" sz="1500" dirty="0"/>
              <a:t>: [1, 2, 3, </a:t>
            </a:r>
            <a:r>
              <a:rPr lang="en-US" sz="1500" dirty="0" smtClean="0"/>
              <a:t>4]   we </a:t>
            </a:r>
            <a:r>
              <a:rPr lang="en-US" sz="1500" dirty="0"/>
              <a:t>set left[0] = 1 first</a:t>
            </a:r>
          </a:p>
          <a:p>
            <a:r>
              <a:rPr lang="en-US" sz="1500" dirty="0"/>
              <a:t>left[1] = left[0] * </a:t>
            </a:r>
            <a:r>
              <a:rPr lang="en-US" sz="1500" dirty="0" err="1"/>
              <a:t>num</a:t>
            </a:r>
            <a:r>
              <a:rPr lang="en-US" sz="1500" dirty="0"/>
              <a:t>[0] = </a:t>
            </a:r>
            <a:r>
              <a:rPr lang="en-US" sz="1500" dirty="0" err="1"/>
              <a:t>num</a:t>
            </a:r>
            <a:r>
              <a:rPr lang="en-US" sz="1500" dirty="0"/>
              <a:t>[0]</a:t>
            </a:r>
          </a:p>
          <a:p>
            <a:r>
              <a:rPr lang="en-US" sz="1500" dirty="0"/>
              <a:t>left[2] = left[1] * </a:t>
            </a:r>
            <a:r>
              <a:rPr lang="en-US" sz="1500" dirty="0" err="1"/>
              <a:t>num</a:t>
            </a:r>
            <a:r>
              <a:rPr lang="en-US" sz="1500" dirty="0"/>
              <a:t>[1] = </a:t>
            </a:r>
            <a:r>
              <a:rPr lang="en-US" sz="1500" dirty="0" err="1"/>
              <a:t>num</a:t>
            </a:r>
            <a:r>
              <a:rPr lang="en-US" sz="1500" dirty="0"/>
              <a:t>[0] * </a:t>
            </a:r>
            <a:r>
              <a:rPr lang="en-US" sz="1500" dirty="0" err="1"/>
              <a:t>num</a:t>
            </a:r>
            <a:r>
              <a:rPr lang="en-US" sz="1500" dirty="0"/>
              <a:t>[1]</a:t>
            </a:r>
          </a:p>
          <a:p>
            <a:r>
              <a:rPr lang="en-US" sz="1500" dirty="0"/>
              <a:t>left[3] = left[2] * </a:t>
            </a:r>
            <a:r>
              <a:rPr lang="en-US" sz="1500" dirty="0" err="1"/>
              <a:t>num</a:t>
            </a:r>
            <a:r>
              <a:rPr lang="en-US" sz="1500" dirty="0"/>
              <a:t>[2] = </a:t>
            </a:r>
            <a:r>
              <a:rPr lang="en-US" sz="1500" dirty="0" err="1"/>
              <a:t>num</a:t>
            </a:r>
            <a:r>
              <a:rPr lang="en-US" sz="1500" dirty="0"/>
              <a:t>[0] * </a:t>
            </a:r>
            <a:r>
              <a:rPr lang="en-US" sz="1500" dirty="0" err="1"/>
              <a:t>num</a:t>
            </a:r>
            <a:r>
              <a:rPr lang="en-US" sz="1500" dirty="0"/>
              <a:t>[1] * </a:t>
            </a:r>
            <a:r>
              <a:rPr lang="en-US" sz="1500" dirty="0" err="1"/>
              <a:t>num</a:t>
            </a:r>
            <a:r>
              <a:rPr lang="en-US" sz="1500" dirty="0"/>
              <a:t>[2</a:t>
            </a:r>
            <a:r>
              <a:rPr lang="en-US" sz="1500" dirty="0" smtClean="0"/>
              <a:t>]</a:t>
            </a:r>
            <a:endParaRPr lang="en-US" sz="1500" dirty="0"/>
          </a:p>
          <a:p>
            <a:r>
              <a:rPr lang="en-US" sz="1500" dirty="0"/>
              <a:t>then we go from right to left, right=1</a:t>
            </a:r>
          </a:p>
          <a:p>
            <a:r>
              <a:rPr lang="en-US" sz="1500" dirty="0"/>
              <a:t>rest[3] = rest[3] * right = rest[3]                             </a:t>
            </a:r>
          </a:p>
          <a:p>
            <a:r>
              <a:rPr lang="en-US" sz="1500" dirty="0" smtClean="0"/>
              <a:t>    right </a:t>
            </a:r>
            <a:r>
              <a:rPr lang="en-US" sz="1500" dirty="0"/>
              <a:t>= </a:t>
            </a:r>
            <a:r>
              <a:rPr lang="en-US" sz="1500" dirty="0" err="1"/>
              <a:t>num</a:t>
            </a:r>
            <a:r>
              <a:rPr lang="en-US" sz="1500" dirty="0"/>
              <a:t>[3]</a:t>
            </a:r>
          </a:p>
          <a:p>
            <a:r>
              <a:rPr lang="en-US" sz="1500" dirty="0"/>
              <a:t>rest[2] = rest[2] * right = rest[2]*</a:t>
            </a:r>
            <a:r>
              <a:rPr lang="en-US" sz="1500" dirty="0" err="1"/>
              <a:t>num</a:t>
            </a:r>
            <a:r>
              <a:rPr lang="en-US" sz="1500" dirty="0"/>
              <a:t>[3]                      </a:t>
            </a:r>
          </a:p>
          <a:p>
            <a:r>
              <a:rPr lang="en-US" sz="1500" dirty="0" smtClean="0"/>
              <a:t>    right </a:t>
            </a:r>
            <a:r>
              <a:rPr lang="en-US" sz="1500" dirty="0"/>
              <a:t>= </a:t>
            </a:r>
            <a:r>
              <a:rPr lang="en-US" sz="1500" dirty="0" err="1"/>
              <a:t>num</a:t>
            </a:r>
            <a:r>
              <a:rPr lang="en-US" sz="1500" dirty="0"/>
              <a:t>[2] * </a:t>
            </a:r>
            <a:r>
              <a:rPr lang="en-US" sz="1500" dirty="0" err="1"/>
              <a:t>num</a:t>
            </a:r>
            <a:r>
              <a:rPr lang="en-US" sz="1500" dirty="0"/>
              <a:t>[3]</a:t>
            </a:r>
          </a:p>
          <a:p>
            <a:r>
              <a:rPr lang="en-US" sz="1500" dirty="0"/>
              <a:t>rest[1] = rest[1] * right = rest[1]*</a:t>
            </a:r>
            <a:r>
              <a:rPr lang="en-US" sz="1500" dirty="0" err="1"/>
              <a:t>num</a:t>
            </a:r>
            <a:r>
              <a:rPr lang="en-US" sz="1500" dirty="0"/>
              <a:t>[2] * </a:t>
            </a:r>
            <a:r>
              <a:rPr lang="en-US" sz="1500" dirty="0" err="1"/>
              <a:t>num</a:t>
            </a:r>
            <a:r>
              <a:rPr lang="en-US" sz="1500" dirty="0"/>
              <a:t>[3]             </a:t>
            </a:r>
          </a:p>
          <a:p>
            <a:r>
              <a:rPr lang="en-US" sz="1500" dirty="0" smtClean="0"/>
              <a:t>    right </a:t>
            </a:r>
            <a:r>
              <a:rPr lang="en-US" sz="1500" dirty="0"/>
              <a:t>= </a:t>
            </a:r>
            <a:r>
              <a:rPr lang="en-US" sz="1500" dirty="0" err="1"/>
              <a:t>num</a:t>
            </a:r>
            <a:r>
              <a:rPr lang="en-US" sz="1500" dirty="0"/>
              <a:t>[1] * </a:t>
            </a:r>
            <a:r>
              <a:rPr lang="en-US" sz="1500" dirty="0" err="1"/>
              <a:t>num</a:t>
            </a:r>
            <a:r>
              <a:rPr lang="en-US" sz="1500" dirty="0"/>
              <a:t>[2] * </a:t>
            </a:r>
            <a:r>
              <a:rPr lang="en-US" sz="1500" dirty="0" err="1"/>
              <a:t>num</a:t>
            </a:r>
            <a:r>
              <a:rPr lang="en-US" sz="1500" dirty="0"/>
              <a:t>[3]</a:t>
            </a:r>
          </a:p>
          <a:p>
            <a:r>
              <a:rPr lang="en-US" sz="1500" dirty="0"/>
              <a:t>rest[0] = rest[0] * right = rest[0]*</a:t>
            </a:r>
            <a:r>
              <a:rPr lang="en-US" sz="1500" dirty="0" err="1"/>
              <a:t>num</a:t>
            </a:r>
            <a:r>
              <a:rPr lang="en-US" sz="1500" dirty="0"/>
              <a:t>[1] * </a:t>
            </a:r>
            <a:r>
              <a:rPr lang="en-US" sz="1500" dirty="0" err="1"/>
              <a:t>num</a:t>
            </a:r>
            <a:r>
              <a:rPr lang="en-US" sz="1500" dirty="0"/>
              <a:t>[2] * </a:t>
            </a:r>
            <a:r>
              <a:rPr lang="en-US" sz="1500" dirty="0" err="1"/>
              <a:t>num</a:t>
            </a:r>
            <a:r>
              <a:rPr lang="en-US" sz="1500" dirty="0"/>
              <a:t>[3]    </a:t>
            </a:r>
          </a:p>
          <a:p>
            <a:r>
              <a:rPr lang="en-US" sz="1500" dirty="0" smtClean="0"/>
              <a:t>    right </a:t>
            </a:r>
            <a:r>
              <a:rPr lang="en-US" sz="1500" dirty="0"/>
              <a:t>= </a:t>
            </a:r>
            <a:r>
              <a:rPr lang="en-US" sz="1500" dirty="0" err="1"/>
              <a:t>num</a:t>
            </a:r>
            <a:r>
              <a:rPr lang="en-US" sz="1500" dirty="0"/>
              <a:t>[0] * </a:t>
            </a:r>
            <a:r>
              <a:rPr lang="en-US" sz="1500" dirty="0" err="1"/>
              <a:t>num</a:t>
            </a:r>
            <a:r>
              <a:rPr lang="en-US" sz="1500" dirty="0"/>
              <a:t>[1] * </a:t>
            </a:r>
            <a:r>
              <a:rPr lang="en-US" sz="1500" dirty="0" err="1"/>
              <a:t>num</a:t>
            </a:r>
            <a:r>
              <a:rPr lang="en-US" sz="1500" dirty="0"/>
              <a:t>[2] * </a:t>
            </a:r>
            <a:r>
              <a:rPr lang="en-US" sz="1500" dirty="0" err="1"/>
              <a:t>num</a:t>
            </a:r>
            <a:r>
              <a:rPr lang="en-US" sz="1500" dirty="0"/>
              <a:t>[3</a:t>
            </a:r>
            <a:r>
              <a:rPr lang="en-US" sz="1500" dirty="0" smtClean="0"/>
              <a:t>]</a:t>
            </a:r>
            <a:endParaRPr lang="en-US" sz="1500" dirty="0"/>
          </a:p>
          <a:p>
            <a:r>
              <a:rPr lang="en-US" sz="1500" dirty="0"/>
              <a:t> </a:t>
            </a:r>
          </a:p>
          <a:p>
            <a:r>
              <a:rPr lang="en-US" sz="1500" dirty="0" err="1">
                <a:solidFill>
                  <a:schemeClr val="accent1">
                    <a:lumMod val="75000"/>
                  </a:schemeClr>
                </a:solidFill>
              </a:rPr>
              <a:t>var</a:t>
            </a:r>
            <a:r>
              <a:rPr lang="en-US" sz="1500" dirty="0">
                <a:solidFill>
                  <a:schemeClr val="accent1">
                    <a:lumMod val="75000"/>
                  </a:schemeClr>
                </a:solidFill>
              </a:rPr>
              <a:t> </a:t>
            </a:r>
            <a:r>
              <a:rPr lang="en-US" sz="1500" dirty="0" err="1">
                <a:solidFill>
                  <a:schemeClr val="accent1">
                    <a:lumMod val="75000"/>
                  </a:schemeClr>
                </a:solidFill>
              </a:rPr>
              <a:t>productExceptSelf</a:t>
            </a:r>
            <a:r>
              <a:rPr lang="en-US" sz="1500" dirty="0">
                <a:solidFill>
                  <a:schemeClr val="accent1">
                    <a:lumMod val="75000"/>
                  </a:schemeClr>
                </a:solidFill>
              </a:rPr>
              <a:t> = function(</a:t>
            </a:r>
            <a:r>
              <a:rPr lang="en-US" sz="1500" dirty="0" err="1">
                <a:solidFill>
                  <a:schemeClr val="accent1">
                    <a:lumMod val="75000"/>
                  </a:schemeClr>
                </a:solidFill>
              </a:rPr>
              <a:t>nums</a:t>
            </a:r>
            <a:r>
              <a:rPr lang="en-US" sz="1500" dirty="0">
                <a:solidFill>
                  <a:schemeClr val="accent1">
                    <a:lumMod val="75000"/>
                  </a:schemeClr>
                </a:solidFill>
              </a:rPr>
              <a:t>) {</a:t>
            </a:r>
          </a:p>
          <a:p>
            <a:r>
              <a:rPr lang="en-US" sz="1500" dirty="0">
                <a:solidFill>
                  <a:schemeClr val="accent1">
                    <a:lumMod val="75000"/>
                  </a:schemeClr>
                </a:solidFill>
              </a:rPr>
              <a:t>    </a:t>
            </a:r>
            <a:r>
              <a:rPr lang="en-US" sz="1500" dirty="0" err="1">
                <a:solidFill>
                  <a:schemeClr val="accent1">
                    <a:lumMod val="75000"/>
                  </a:schemeClr>
                </a:solidFill>
              </a:rPr>
              <a:t>var</a:t>
            </a:r>
            <a:r>
              <a:rPr lang="en-US" sz="1500" dirty="0">
                <a:solidFill>
                  <a:schemeClr val="accent1">
                    <a:lumMod val="75000"/>
                  </a:schemeClr>
                </a:solidFill>
              </a:rPr>
              <a:t> left= [1</a:t>
            </a:r>
            <a:r>
              <a:rPr lang="en-US" sz="1500" dirty="0" smtClean="0">
                <a:solidFill>
                  <a:schemeClr val="accent1">
                    <a:lumMod val="75000"/>
                  </a:schemeClr>
                </a:solidFill>
              </a:rPr>
              <a:t>], </a:t>
            </a:r>
            <a:r>
              <a:rPr lang="en-US" sz="1500" dirty="0">
                <a:solidFill>
                  <a:schemeClr val="accent1">
                    <a:lumMod val="75000"/>
                  </a:schemeClr>
                </a:solidFill>
              </a:rPr>
              <a:t>right = 1</a:t>
            </a:r>
            <a:r>
              <a:rPr lang="en-US" sz="1500" dirty="0" smtClean="0">
                <a:solidFill>
                  <a:schemeClr val="accent1">
                    <a:lumMod val="75000"/>
                  </a:schemeClr>
                </a:solidFill>
              </a:rPr>
              <a:t>;</a:t>
            </a:r>
            <a:endParaRPr lang="en-US" sz="1500" dirty="0">
              <a:solidFill>
                <a:schemeClr val="accent1">
                  <a:lumMod val="75000"/>
                </a:schemeClr>
              </a:solidFill>
            </a:endParaRPr>
          </a:p>
          <a:p>
            <a:r>
              <a:rPr lang="en-US" sz="1500" dirty="0">
                <a:solidFill>
                  <a:schemeClr val="accent1">
                    <a:lumMod val="75000"/>
                  </a:schemeClr>
                </a:solidFill>
              </a:rPr>
              <a:t>    for(</a:t>
            </a:r>
            <a:r>
              <a:rPr lang="en-US" sz="1500" dirty="0" err="1">
                <a:solidFill>
                  <a:schemeClr val="accent1">
                    <a:lumMod val="75000"/>
                  </a:schemeClr>
                </a:solidFill>
              </a:rPr>
              <a:t>var</a:t>
            </a:r>
            <a:r>
              <a:rPr lang="en-US" sz="1500" dirty="0">
                <a:solidFill>
                  <a:schemeClr val="accent1">
                    <a:lumMod val="75000"/>
                  </a:schemeClr>
                </a:solidFill>
              </a:rPr>
              <a:t> </a:t>
            </a:r>
            <a:r>
              <a:rPr lang="en-US" sz="1500" dirty="0" err="1">
                <a:solidFill>
                  <a:schemeClr val="accent1">
                    <a:lumMod val="75000"/>
                  </a:schemeClr>
                </a:solidFill>
              </a:rPr>
              <a:t>i</a:t>
            </a:r>
            <a:r>
              <a:rPr lang="en-US" sz="1500" dirty="0">
                <a:solidFill>
                  <a:schemeClr val="accent1">
                    <a:lumMod val="75000"/>
                  </a:schemeClr>
                </a:solidFill>
              </a:rPr>
              <a:t>=1; </a:t>
            </a:r>
            <a:r>
              <a:rPr lang="en-US" sz="1500" dirty="0" err="1">
                <a:solidFill>
                  <a:schemeClr val="accent1">
                    <a:lumMod val="75000"/>
                  </a:schemeClr>
                </a:solidFill>
              </a:rPr>
              <a:t>i</a:t>
            </a:r>
            <a:r>
              <a:rPr lang="en-US" sz="1500" dirty="0">
                <a:solidFill>
                  <a:schemeClr val="accent1">
                    <a:lumMod val="75000"/>
                  </a:schemeClr>
                </a:solidFill>
              </a:rPr>
              <a:t>&lt;</a:t>
            </a:r>
            <a:r>
              <a:rPr lang="en-US" sz="1500" dirty="0" err="1">
                <a:solidFill>
                  <a:schemeClr val="accent1">
                    <a:lumMod val="75000"/>
                  </a:schemeClr>
                </a:solidFill>
              </a:rPr>
              <a:t>nums.length</a:t>
            </a:r>
            <a:r>
              <a:rPr lang="en-US" sz="1500" dirty="0">
                <a:solidFill>
                  <a:schemeClr val="accent1">
                    <a:lumMod val="75000"/>
                  </a:schemeClr>
                </a:solidFill>
              </a:rPr>
              <a:t>; </a:t>
            </a:r>
            <a:r>
              <a:rPr lang="en-US" sz="1500" dirty="0" err="1">
                <a:solidFill>
                  <a:schemeClr val="accent1">
                    <a:lumMod val="75000"/>
                  </a:schemeClr>
                </a:solidFill>
              </a:rPr>
              <a:t>i</a:t>
            </a:r>
            <a:r>
              <a:rPr lang="en-US" sz="1500" dirty="0">
                <a:solidFill>
                  <a:schemeClr val="accent1">
                    <a:lumMod val="75000"/>
                  </a:schemeClr>
                </a:solidFill>
              </a:rPr>
              <a:t>++) {</a:t>
            </a:r>
          </a:p>
          <a:p>
            <a:r>
              <a:rPr lang="en-US" sz="1500" dirty="0">
                <a:solidFill>
                  <a:schemeClr val="accent1">
                    <a:lumMod val="75000"/>
                  </a:schemeClr>
                </a:solidFill>
              </a:rPr>
              <a:t>        left[</a:t>
            </a:r>
            <a:r>
              <a:rPr lang="en-US" sz="1500" dirty="0" err="1">
                <a:solidFill>
                  <a:schemeClr val="accent1">
                    <a:lumMod val="75000"/>
                  </a:schemeClr>
                </a:solidFill>
              </a:rPr>
              <a:t>i</a:t>
            </a:r>
            <a:r>
              <a:rPr lang="en-US" sz="1500" dirty="0">
                <a:solidFill>
                  <a:schemeClr val="accent1">
                    <a:lumMod val="75000"/>
                  </a:schemeClr>
                </a:solidFill>
              </a:rPr>
              <a:t>] = left[i-1] * </a:t>
            </a:r>
            <a:r>
              <a:rPr lang="en-US" sz="1500" dirty="0" err="1">
                <a:solidFill>
                  <a:schemeClr val="accent1">
                    <a:lumMod val="75000"/>
                  </a:schemeClr>
                </a:solidFill>
              </a:rPr>
              <a:t>nums</a:t>
            </a:r>
            <a:r>
              <a:rPr lang="en-US" sz="1500" dirty="0">
                <a:solidFill>
                  <a:schemeClr val="accent1">
                    <a:lumMod val="75000"/>
                  </a:schemeClr>
                </a:solidFill>
              </a:rPr>
              <a:t>[i-1];</a:t>
            </a:r>
          </a:p>
          <a:p>
            <a:r>
              <a:rPr lang="en-US" sz="1500" dirty="0">
                <a:solidFill>
                  <a:schemeClr val="accent1">
                    <a:lumMod val="75000"/>
                  </a:schemeClr>
                </a:solidFill>
              </a:rPr>
              <a:t>    </a:t>
            </a:r>
            <a:r>
              <a:rPr lang="en-US" sz="1500" dirty="0" smtClean="0">
                <a:solidFill>
                  <a:schemeClr val="accent1">
                    <a:lumMod val="75000"/>
                  </a:schemeClr>
                </a:solidFill>
              </a:rPr>
              <a:t>}</a:t>
            </a:r>
            <a:endParaRPr lang="en-US" sz="1500" dirty="0">
              <a:solidFill>
                <a:schemeClr val="accent1">
                  <a:lumMod val="75000"/>
                </a:schemeClr>
              </a:solidFill>
            </a:endParaRPr>
          </a:p>
          <a:p>
            <a:r>
              <a:rPr lang="en-US" sz="1500" dirty="0">
                <a:solidFill>
                  <a:schemeClr val="accent1">
                    <a:lumMod val="75000"/>
                  </a:schemeClr>
                </a:solidFill>
              </a:rPr>
              <a:t>    for(</a:t>
            </a:r>
            <a:r>
              <a:rPr lang="en-US" sz="1500" dirty="0" err="1">
                <a:solidFill>
                  <a:schemeClr val="accent1">
                    <a:lumMod val="75000"/>
                  </a:schemeClr>
                </a:solidFill>
              </a:rPr>
              <a:t>var</a:t>
            </a:r>
            <a:r>
              <a:rPr lang="en-US" sz="1500" dirty="0">
                <a:solidFill>
                  <a:schemeClr val="accent1">
                    <a:lumMod val="75000"/>
                  </a:schemeClr>
                </a:solidFill>
              </a:rPr>
              <a:t> </a:t>
            </a:r>
            <a:r>
              <a:rPr lang="en-US" sz="1500" dirty="0" err="1">
                <a:solidFill>
                  <a:schemeClr val="accent1">
                    <a:lumMod val="75000"/>
                  </a:schemeClr>
                </a:solidFill>
              </a:rPr>
              <a:t>i</a:t>
            </a:r>
            <a:r>
              <a:rPr lang="en-US" sz="1500" dirty="0">
                <a:solidFill>
                  <a:schemeClr val="accent1">
                    <a:lumMod val="75000"/>
                  </a:schemeClr>
                </a:solidFill>
              </a:rPr>
              <a:t>=nums.length-1; </a:t>
            </a:r>
            <a:r>
              <a:rPr lang="en-US" sz="1500" dirty="0" err="1">
                <a:solidFill>
                  <a:schemeClr val="accent1">
                    <a:lumMod val="75000"/>
                  </a:schemeClr>
                </a:solidFill>
              </a:rPr>
              <a:t>i</a:t>
            </a:r>
            <a:r>
              <a:rPr lang="en-US" sz="1500" dirty="0">
                <a:solidFill>
                  <a:schemeClr val="accent1">
                    <a:lumMod val="75000"/>
                  </a:schemeClr>
                </a:solidFill>
              </a:rPr>
              <a:t>&gt;=0; </a:t>
            </a:r>
            <a:r>
              <a:rPr lang="en-US" sz="1500" dirty="0" err="1">
                <a:solidFill>
                  <a:schemeClr val="accent1">
                    <a:lumMod val="75000"/>
                  </a:schemeClr>
                </a:solidFill>
              </a:rPr>
              <a:t>i</a:t>
            </a:r>
            <a:r>
              <a:rPr lang="en-US" sz="1500" dirty="0">
                <a:solidFill>
                  <a:schemeClr val="accent1">
                    <a:lumMod val="75000"/>
                  </a:schemeClr>
                </a:solidFill>
              </a:rPr>
              <a:t>--) {</a:t>
            </a:r>
          </a:p>
          <a:p>
            <a:r>
              <a:rPr lang="en-US" sz="1500" dirty="0">
                <a:solidFill>
                  <a:schemeClr val="accent1">
                    <a:lumMod val="75000"/>
                  </a:schemeClr>
                </a:solidFill>
              </a:rPr>
              <a:t>        left[</a:t>
            </a:r>
            <a:r>
              <a:rPr lang="en-US" sz="1500" dirty="0" err="1">
                <a:solidFill>
                  <a:schemeClr val="accent1">
                    <a:lumMod val="75000"/>
                  </a:schemeClr>
                </a:solidFill>
              </a:rPr>
              <a:t>i</a:t>
            </a:r>
            <a:r>
              <a:rPr lang="en-US" sz="1500" dirty="0">
                <a:solidFill>
                  <a:schemeClr val="accent1">
                    <a:lumMod val="75000"/>
                  </a:schemeClr>
                </a:solidFill>
              </a:rPr>
              <a:t>] = left[</a:t>
            </a:r>
            <a:r>
              <a:rPr lang="en-US" sz="1500" dirty="0" err="1">
                <a:solidFill>
                  <a:schemeClr val="accent1">
                    <a:lumMod val="75000"/>
                  </a:schemeClr>
                </a:solidFill>
              </a:rPr>
              <a:t>i</a:t>
            </a:r>
            <a:r>
              <a:rPr lang="en-US" sz="1500" dirty="0">
                <a:solidFill>
                  <a:schemeClr val="accent1">
                    <a:lumMod val="75000"/>
                  </a:schemeClr>
                </a:solidFill>
              </a:rPr>
              <a:t>] * right;</a:t>
            </a:r>
          </a:p>
          <a:p>
            <a:r>
              <a:rPr lang="en-US" sz="1500" dirty="0">
                <a:solidFill>
                  <a:schemeClr val="accent1">
                    <a:lumMod val="75000"/>
                  </a:schemeClr>
                </a:solidFill>
              </a:rPr>
              <a:t>        right *= </a:t>
            </a:r>
            <a:r>
              <a:rPr lang="en-US" sz="1500" dirty="0" err="1">
                <a:solidFill>
                  <a:schemeClr val="accent1">
                    <a:lumMod val="75000"/>
                  </a:schemeClr>
                </a:solidFill>
              </a:rPr>
              <a:t>nums</a:t>
            </a:r>
            <a:r>
              <a:rPr lang="en-US" sz="1500" dirty="0">
                <a:solidFill>
                  <a:schemeClr val="accent1">
                    <a:lumMod val="75000"/>
                  </a:schemeClr>
                </a:solidFill>
              </a:rPr>
              <a:t>[</a:t>
            </a:r>
            <a:r>
              <a:rPr lang="en-US" sz="1500" dirty="0" err="1">
                <a:solidFill>
                  <a:schemeClr val="accent1">
                    <a:lumMod val="75000"/>
                  </a:schemeClr>
                </a:solidFill>
              </a:rPr>
              <a:t>i</a:t>
            </a:r>
            <a:r>
              <a:rPr lang="en-US" sz="1500" dirty="0">
                <a:solidFill>
                  <a:schemeClr val="accent1">
                    <a:lumMod val="75000"/>
                  </a:schemeClr>
                </a:solidFill>
              </a:rPr>
              <a:t>];</a:t>
            </a:r>
          </a:p>
          <a:p>
            <a:r>
              <a:rPr lang="en-US" sz="1500" dirty="0">
                <a:solidFill>
                  <a:schemeClr val="accent1">
                    <a:lumMod val="75000"/>
                  </a:schemeClr>
                </a:solidFill>
              </a:rPr>
              <a:t>    }</a:t>
            </a:r>
          </a:p>
          <a:p>
            <a:r>
              <a:rPr lang="en-US" sz="1500" dirty="0">
                <a:solidFill>
                  <a:schemeClr val="accent1">
                    <a:lumMod val="75000"/>
                  </a:schemeClr>
                </a:solidFill>
              </a:rPr>
              <a:t>    return left;</a:t>
            </a:r>
          </a:p>
          <a:p>
            <a:r>
              <a:rPr lang="en-US" sz="1500" dirty="0">
                <a:solidFill>
                  <a:schemeClr val="accent1">
                    <a:lumMod val="75000"/>
                  </a:schemeClr>
                </a:solidFill>
              </a:rPr>
              <a:t>};</a:t>
            </a:r>
          </a:p>
          <a:p>
            <a:endParaRPr lang="en-US" sz="1400" dirty="0">
              <a:effectLst/>
              <a:latin typeface="Calibri" charset="0"/>
              <a:ea typeface="DengXian" charset="-122"/>
              <a:cs typeface="Times New Roman" charset="0"/>
            </a:endParaRPr>
          </a:p>
        </p:txBody>
      </p:sp>
    </p:spTree>
    <p:extLst>
      <p:ext uri="{BB962C8B-B14F-4D97-AF65-F5344CB8AC3E}">
        <p14:creationId xmlns:p14="http://schemas.microsoft.com/office/powerpoint/2010/main" val="14014665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313"/>
            <a:ext cx="9540498" cy="404329"/>
          </a:xfrm>
        </p:spPr>
        <p:txBody>
          <a:bodyPr>
            <a:noAutofit/>
          </a:bodyPr>
          <a:lstStyle/>
          <a:p>
            <a:r>
              <a:rPr lang="en-US" sz="2400" dirty="0" smtClean="0"/>
              <a:t>Maximum </a:t>
            </a:r>
            <a:r>
              <a:rPr lang="en-US" sz="2400" dirty="0" err="1" smtClean="0"/>
              <a:t>Subarray</a:t>
            </a:r>
            <a:r>
              <a:rPr lang="en-US" sz="2400" dirty="0" smtClean="0"/>
              <a:t> Like problem</a:t>
            </a:r>
          </a:p>
        </p:txBody>
      </p:sp>
      <p:sp>
        <p:nvSpPr>
          <p:cNvPr id="8" name="Rectangle 7"/>
          <p:cNvSpPr/>
          <p:nvPr/>
        </p:nvSpPr>
        <p:spPr>
          <a:xfrm>
            <a:off x="52051" y="407642"/>
            <a:ext cx="6452315" cy="6494085"/>
          </a:xfrm>
          <a:prstGeom prst="rect">
            <a:avLst/>
          </a:prstGeom>
        </p:spPr>
        <p:txBody>
          <a:bodyPr wrap="square">
            <a:spAutoFit/>
          </a:bodyPr>
          <a:lstStyle/>
          <a:p>
            <a:r>
              <a:rPr lang="en-US" sz="1600" dirty="0"/>
              <a:t>A message containing letters from A-Z is being encoded to numbers using the following mapping:</a:t>
            </a:r>
          </a:p>
          <a:p>
            <a:r>
              <a:rPr lang="en-US" sz="1600" dirty="0"/>
              <a:t>'A' -&gt; 1</a:t>
            </a:r>
          </a:p>
          <a:p>
            <a:r>
              <a:rPr lang="en-US" sz="1600" dirty="0"/>
              <a:t>'B' -&gt; 2</a:t>
            </a:r>
          </a:p>
          <a:p>
            <a:r>
              <a:rPr lang="en-US" sz="1600" dirty="0"/>
              <a:t>...</a:t>
            </a:r>
          </a:p>
          <a:p>
            <a:r>
              <a:rPr lang="en-US" sz="1600" dirty="0"/>
              <a:t>'Z' -&gt; 26</a:t>
            </a:r>
          </a:p>
          <a:p>
            <a:r>
              <a:rPr lang="en-US" sz="1600" dirty="0"/>
              <a:t>Given an encoded message containing digits, determine the total number of ways to decode it.</a:t>
            </a:r>
          </a:p>
          <a:p>
            <a:r>
              <a:rPr lang="en-US" sz="1600" dirty="0"/>
              <a:t>For example,</a:t>
            </a:r>
          </a:p>
          <a:p>
            <a:r>
              <a:rPr lang="en-US" sz="1600" dirty="0"/>
              <a:t>Given encoded message "12", it could be decoded as "AB" (1 2) or "L" (12).</a:t>
            </a:r>
          </a:p>
          <a:p>
            <a:r>
              <a:rPr lang="en-US" sz="1600" dirty="0"/>
              <a:t>The number of ways decoding "12" is 2.</a:t>
            </a:r>
          </a:p>
          <a:p>
            <a:r>
              <a:rPr lang="en-US" sz="1600" dirty="0"/>
              <a:t> </a:t>
            </a:r>
          </a:p>
          <a:p>
            <a:r>
              <a:rPr lang="en-US" sz="1600" dirty="0"/>
              <a:t>corner case: 00 is 0, 10 is 1,   301 is 0</a:t>
            </a:r>
          </a:p>
          <a:p>
            <a:r>
              <a:rPr lang="en-US" sz="1600" dirty="0"/>
              <a:t> </a:t>
            </a:r>
            <a:r>
              <a:rPr lang="en-US" sz="1600" dirty="0" err="1"/>
              <a:t>e.g</a:t>
            </a:r>
            <a:r>
              <a:rPr lang="en-US" sz="1600" dirty="0"/>
              <a:t>:  301  </a:t>
            </a:r>
          </a:p>
          <a:p>
            <a:r>
              <a:rPr lang="en-US" sz="1600" dirty="0"/>
              <a:t>     </a:t>
            </a:r>
            <a:r>
              <a:rPr lang="en-US" sz="1600" dirty="0" err="1"/>
              <a:t>i</a:t>
            </a:r>
            <a:r>
              <a:rPr lang="en-US" sz="1600" dirty="0"/>
              <a:t>=3  </a:t>
            </a:r>
            <a:r>
              <a:rPr lang="en-US" sz="1600" dirty="0" err="1"/>
              <a:t>dp</a:t>
            </a:r>
            <a:r>
              <a:rPr lang="en-US" sz="1600" dirty="0"/>
              <a:t>[3] =1</a:t>
            </a:r>
          </a:p>
          <a:p>
            <a:r>
              <a:rPr lang="en-US" sz="1600" dirty="0"/>
              <a:t>     </a:t>
            </a:r>
            <a:r>
              <a:rPr lang="en-US" sz="1600" dirty="0" err="1"/>
              <a:t>i</a:t>
            </a:r>
            <a:r>
              <a:rPr lang="en-US" sz="1600" dirty="0"/>
              <a:t>=2  </a:t>
            </a:r>
            <a:r>
              <a:rPr lang="en-US" sz="1600" dirty="0" err="1"/>
              <a:t>dp</a:t>
            </a:r>
            <a:r>
              <a:rPr lang="en-US" sz="1600" dirty="0"/>
              <a:t>[2] =1 since s[2]=1</a:t>
            </a:r>
          </a:p>
          <a:p>
            <a:r>
              <a:rPr lang="en-US" sz="1600" dirty="0"/>
              <a:t>     </a:t>
            </a:r>
            <a:r>
              <a:rPr lang="en-US" sz="1600" dirty="0" err="1"/>
              <a:t>i</a:t>
            </a:r>
            <a:r>
              <a:rPr lang="en-US" sz="1600" dirty="0"/>
              <a:t>=1  </a:t>
            </a:r>
            <a:r>
              <a:rPr lang="en-US" sz="1600" dirty="0" err="1"/>
              <a:t>dp</a:t>
            </a:r>
            <a:r>
              <a:rPr lang="en-US" sz="1600" dirty="0"/>
              <a:t>[1] =0</a:t>
            </a:r>
          </a:p>
          <a:p>
            <a:r>
              <a:rPr lang="en-US" sz="1600" dirty="0"/>
              <a:t>     </a:t>
            </a:r>
            <a:r>
              <a:rPr lang="en-US" sz="1600" dirty="0" err="1"/>
              <a:t>i</a:t>
            </a:r>
            <a:r>
              <a:rPr lang="en-US" sz="1600" dirty="0"/>
              <a:t>=0  </a:t>
            </a:r>
            <a:r>
              <a:rPr lang="en-US" sz="1600" dirty="0" err="1"/>
              <a:t>dp</a:t>
            </a:r>
            <a:r>
              <a:rPr lang="en-US" sz="1600" dirty="0"/>
              <a:t>[0] = </a:t>
            </a:r>
            <a:r>
              <a:rPr lang="en-US" sz="1600" dirty="0" err="1"/>
              <a:t>dp</a:t>
            </a:r>
            <a:r>
              <a:rPr lang="en-US" sz="1600" dirty="0"/>
              <a:t>[1] since 30 &gt; 26</a:t>
            </a:r>
          </a:p>
          <a:p>
            <a:r>
              <a:rPr lang="en-US" sz="1600" dirty="0" err="1"/>
              <a:t>e.g</a:t>
            </a:r>
            <a:r>
              <a:rPr lang="en-US" sz="1600" dirty="0"/>
              <a:t>:  124  can be 12, 4 or 1,24 or 1,2,4</a:t>
            </a:r>
          </a:p>
          <a:p>
            <a:r>
              <a:rPr lang="en-US" sz="1600" dirty="0"/>
              <a:t>     </a:t>
            </a:r>
            <a:r>
              <a:rPr lang="en-US" sz="1600" dirty="0" err="1"/>
              <a:t>i</a:t>
            </a:r>
            <a:r>
              <a:rPr lang="en-US" sz="1600" dirty="0"/>
              <a:t>=3  </a:t>
            </a:r>
            <a:r>
              <a:rPr lang="en-US" sz="1600" dirty="0" err="1"/>
              <a:t>dp</a:t>
            </a:r>
            <a:r>
              <a:rPr lang="en-US" sz="1600" dirty="0"/>
              <a:t>[3] =1</a:t>
            </a:r>
          </a:p>
          <a:p>
            <a:r>
              <a:rPr lang="en-US" sz="1600" dirty="0"/>
              <a:t>     </a:t>
            </a:r>
            <a:r>
              <a:rPr lang="en-US" sz="1600" dirty="0" err="1"/>
              <a:t>i</a:t>
            </a:r>
            <a:r>
              <a:rPr lang="en-US" sz="1600" dirty="0"/>
              <a:t>=2  </a:t>
            </a:r>
            <a:r>
              <a:rPr lang="en-US" sz="1600" dirty="0" err="1"/>
              <a:t>dp</a:t>
            </a:r>
            <a:r>
              <a:rPr lang="en-US" sz="1600" dirty="0"/>
              <a:t>[2] =1 since s[2]=4</a:t>
            </a:r>
          </a:p>
          <a:p>
            <a:r>
              <a:rPr lang="en-US" sz="1600" dirty="0"/>
              <a:t>     </a:t>
            </a:r>
            <a:r>
              <a:rPr lang="en-US" sz="1600" dirty="0" err="1"/>
              <a:t>i</a:t>
            </a:r>
            <a:r>
              <a:rPr lang="en-US" sz="1600" dirty="0"/>
              <a:t>=1  </a:t>
            </a:r>
            <a:r>
              <a:rPr lang="en-US" sz="1600" dirty="0" err="1"/>
              <a:t>dp</a:t>
            </a:r>
            <a:r>
              <a:rPr lang="en-US" sz="1600" dirty="0"/>
              <a:t>[1] =</a:t>
            </a:r>
            <a:r>
              <a:rPr lang="en-US" sz="1600" dirty="0" err="1"/>
              <a:t>dp</a:t>
            </a:r>
            <a:r>
              <a:rPr lang="en-US" sz="1600" dirty="0"/>
              <a:t>[2] + </a:t>
            </a:r>
            <a:r>
              <a:rPr lang="en-US" sz="1600" dirty="0" err="1"/>
              <a:t>dp</a:t>
            </a:r>
            <a:r>
              <a:rPr lang="en-US" sz="1600" dirty="0"/>
              <a:t>[3] = 2 since 24&lt;26</a:t>
            </a:r>
          </a:p>
          <a:p>
            <a:r>
              <a:rPr lang="en-US" sz="1600" dirty="0"/>
              <a:t>     </a:t>
            </a:r>
            <a:r>
              <a:rPr lang="en-US" sz="1600" dirty="0" err="1"/>
              <a:t>i</a:t>
            </a:r>
            <a:r>
              <a:rPr lang="en-US" sz="1600" dirty="0"/>
              <a:t>=0  </a:t>
            </a:r>
            <a:r>
              <a:rPr lang="en-US" sz="1600" dirty="0" err="1"/>
              <a:t>dp</a:t>
            </a:r>
            <a:r>
              <a:rPr lang="en-US" sz="1600" dirty="0"/>
              <a:t>[0] =</a:t>
            </a:r>
            <a:r>
              <a:rPr lang="en-US" sz="1600" dirty="0" err="1"/>
              <a:t>dp</a:t>
            </a:r>
            <a:r>
              <a:rPr lang="en-US" sz="1600" dirty="0"/>
              <a:t>[1] + </a:t>
            </a:r>
            <a:r>
              <a:rPr lang="en-US" sz="1600" dirty="0" err="1"/>
              <a:t>dp</a:t>
            </a:r>
            <a:r>
              <a:rPr lang="en-US" sz="1600" dirty="0"/>
              <a:t>[2] = 3 since 12&lt;26 </a:t>
            </a:r>
          </a:p>
          <a:p>
            <a:r>
              <a:rPr lang="en-US" sz="1600" b="1" dirty="0">
                <a:solidFill>
                  <a:srgbClr val="FF0000"/>
                </a:solidFill>
              </a:rPr>
              <a:t>     if(s[</a:t>
            </a:r>
            <a:r>
              <a:rPr lang="en-US" sz="1600" b="1" dirty="0" err="1">
                <a:solidFill>
                  <a:srgbClr val="FF0000"/>
                </a:solidFill>
              </a:rPr>
              <a:t>i</a:t>
            </a:r>
            <a:r>
              <a:rPr lang="en-US" sz="1600" b="1" dirty="0">
                <a:solidFill>
                  <a:srgbClr val="FF0000"/>
                </a:solidFill>
              </a:rPr>
              <a:t>] === '0') </a:t>
            </a:r>
            <a:r>
              <a:rPr lang="en-US" sz="1600" b="1" dirty="0" err="1">
                <a:solidFill>
                  <a:srgbClr val="FF0000"/>
                </a:solidFill>
              </a:rPr>
              <a:t>dp</a:t>
            </a:r>
            <a:r>
              <a:rPr lang="en-US" sz="1600" b="1" dirty="0">
                <a:solidFill>
                  <a:srgbClr val="FF0000"/>
                </a:solidFill>
              </a:rPr>
              <a:t>[</a:t>
            </a:r>
            <a:r>
              <a:rPr lang="en-US" sz="1600" b="1" dirty="0" err="1">
                <a:solidFill>
                  <a:srgbClr val="FF0000"/>
                </a:solidFill>
              </a:rPr>
              <a:t>i</a:t>
            </a:r>
            <a:r>
              <a:rPr lang="en-US" sz="1600" b="1" dirty="0">
                <a:solidFill>
                  <a:srgbClr val="FF0000"/>
                </a:solidFill>
              </a:rPr>
              <a:t>] = 0</a:t>
            </a:r>
          </a:p>
          <a:p>
            <a:r>
              <a:rPr lang="en-US" sz="1600" b="1" dirty="0">
                <a:solidFill>
                  <a:srgbClr val="FF0000"/>
                </a:solidFill>
              </a:rPr>
              <a:t>     if(</a:t>
            </a:r>
            <a:r>
              <a:rPr lang="en-US" sz="1600" b="1" dirty="0" err="1">
                <a:solidFill>
                  <a:srgbClr val="FF0000"/>
                </a:solidFill>
              </a:rPr>
              <a:t>s.subtring</a:t>
            </a:r>
            <a:r>
              <a:rPr lang="en-US" sz="1600" b="1" dirty="0">
                <a:solidFill>
                  <a:srgbClr val="FF0000"/>
                </a:solidFill>
              </a:rPr>
              <a:t>(</a:t>
            </a:r>
            <a:r>
              <a:rPr lang="en-US" sz="1600" b="1" dirty="0" err="1">
                <a:solidFill>
                  <a:srgbClr val="FF0000"/>
                </a:solidFill>
              </a:rPr>
              <a:t>i</a:t>
            </a:r>
            <a:r>
              <a:rPr lang="en-US" sz="1600" b="1" dirty="0">
                <a:solidFill>
                  <a:srgbClr val="FF0000"/>
                </a:solidFill>
              </a:rPr>
              <a:t>, i+2)&lt;26)  </a:t>
            </a:r>
            <a:r>
              <a:rPr lang="en-US" sz="1600" b="1" dirty="0" err="1">
                <a:solidFill>
                  <a:srgbClr val="FF0000"/>
                </a:solidFill>
              </a:rPr>
              <a:t>dp</a:t>
            </a:r>
            <a:r>
              <a:rPr lang="en-US" sz="1600" b="1" dirty="0">
                <a:solidFill>
                  <a:srgbClr val="FF0000"/>
                </a:solidFill>
              </a:rPr>
              <a:t>[</a:t>
            </a:r>
            <a:r>
              <a:rPr lang="en-US" sz="1600" b="1" dirty="0" err="1">
                <a:solidFill>
                  <a:srgbClr val="FF0000"/>
                </a:solidFill>
              </a:rPr>
              <a:t>i</a:t>
            </a:r>
            <a:r>
              <a:rPr lang="en-US" sz="1600" b="1" dirty="0">
                <a:solidFill>
                  <a:srgbClr val="FF0000"/>
                </a:solidFill>
              </a:rPr>
              <a:t>] = </a:t>
            </a:r>
            <a:r>
              <a:rPr lang="en-US" sz="1600" b="1" dirty="0" err="1">
                <a:solidFill>
                  <a:srgbClr val="FF0000"/>
                </a:solidFill>
              </a:rPr>
              <a:t>dp</a:t>
            </a:r>
            <a:r>
              <a:rPr lang="en-US" sz="1600" b="1" dirty="0">
                <a:solidFill>
                  <a:srgbClr val="FF0000"/>
                </a:solidFill>
              </a:rPr>
              <a:t>[i+1] + </a:t>
            </a:r>
            <a:r>
              <a:rPr lang="en-US" sz="1600" b="1" dirty="0" err="1">
                <a:solidFill>
                  <a:srgbClr val="FF0000"/>
                </a:solidFill>
              </a:rPr>
              <a:t>dp</a:t>
            </a:r>
            <a:r>
              <a:rPr lang="en-US" sz="1600" b="1" dirty="0">
                <a:solidFill>
                  <a:srgbClr val="FF0000"/>
                </a:solidFill>
              </a:rPr>
              <a:t>[i+2]  else </a:t>
            </a:r>
            <a:r>
              <a:rPr lang="en-US" sz="1600" b="1" dirty="0" err="1">
                <a:solidFill>
                  <a:srgbClr val="FF0000"/>
                </a:solidFill>
              </a:rPr>
              <a:t>dp</a:t>
            </a:r>
            <a:r>
              <a:rPr lang="en-US" sz="1600" b="1" dirty="0">
                <a:solidFill>
                  <a:srgbClr val="FF0000"/>
                </a:solidFill>
              </a:rPr>
              <a:t>[</a:t>
            </a:r>
            <a:r>
              <a:rPr lang="en-US" sz="1600" b="1" dirty="0" err="1">
                <a:solidFill>
                  <a:srgbClr val="FF0000"/>
                </a:solidFill>
              </a:rPr>
              <a:t>i</a:t>
            </a:r>
            <a:r>
              <a:rPr lang="en-US" sz="1600" b="1" dirty="0">
                <a:solidFill>
                  <a:srgbClr val="FF0000"/>
                </a:solidFill>
              </a:rPr>
              <a:t>]=</a:t>
            </a:r>
            <a:r>
              <a:rPr lang="en-US" sz="1600" b="1" dirty="0" err="1">
                <a:solidFill>
                  <a:srgbClr val="FF0000"/>
                </a:solidFill>
              </a:rPr>
              <a:t>dp</a:t>
            </a:r>
            <a:r>
              <a:rPr lang="en-US" sz="1600" b="1" dirty="0">
                <a:solidFill>
                  <a:srgbClr val="FF0000"/>
                </a:solidFill>
              </a:rPr>
              <a:t>[i+1]</a:t>
            </a:r>
          </a:p>
          <a:p>
            <a:r>
              <a:rPr lang="en-US" sz="1600" dirty="0"/>
              <a:t> </a:t>
            </a:r>
          </a:p>
        </p:txBody>
      </p:sp>
      <p:sp>
        <p:nvSpPr>
          <p:cNvPr id="4" name="Rectangle 3"/>
          <p:cNvSpPr/>
          <p:nvPr/>
        </p:nvSpPr>
        <p:spPr>
          <a:xfrm>
            <a:off x="6665843" y="1502827"/>
            <a:ext cx="6096000" cy="3077766"/>
          </a:xfrm>
          <a:prstGeom prst="rect">
            <a:avLst/>
          </a:prstGeom>
        </p:spPr>
        <p:txBody>
          <a:bodyPr>
            <a:spAutoFit/>
          </a:bodyPr>
          <a:lstStyle/>
          <a:p>
            <a:r>
              <a:rPr lang="en-US" sz="1600" dirty="0" err="1">
                <a:solidFill>
                  <a:schemeClr val="accent1">
                    <a:lumMod val="75000"/>
                  </a:schemeClr>
                </a:solidFill>
              </a:rPr>
              <a:t>var</a:t>
            </a:r>
            <a:r>
              <a:rPr lang="en-US" sz="1600" dirty="0">
                <a:solidFill>
                  <a:schemeClr val="accent1">
                    <a:lumMod val="75000"/>
                  </a:schemeClr>
                </a:solidFill>
              </a:rPr>
              <a:t> </a:t>
            </a:r>
            <a:r>
              <a:rPr lang="en-US" sz="1600" dirty="0" err="1">
                <a:solidFill>
                  <a:schemeClr val="accent1">
                    <a:lumMod val="75000"/>
                  </a:schemeClr>
                </a:solidFill>
              </a:rPr>
              <a:t>numDecodings</a:t>
            </a:r>
            <a:r>
              <a:rPr lang="en-US" sz="1600" dirty="0">
                <a:solidFill>
                  <a:schemeClr val="accent1">
                    <a:lumMod val="75000"/>
                  </a:schemeClr>
                </a:solidFill>
              </a:rPr>
              <a:t> = function(s) {</a:t>
            </a:r>
          </a:p>
          <a:p>
            <a:r>
              <a:rPr lang="en-US" sz="1600" dirty="0">
                <a:solidFill>
                  <a:schemeClr val="accent1">
                    <a:lumMod val="75000"/>
                  </a:schemeClr>
                </a:solidFill>
              </a:rPr>
              <a:t>    // traverse backwards</a:t>
            </a:r>
          </a:p>
          <a:p>
            <a:r>
              <a:rPr lang="en-US" sz="1600" dirty="0">
                <a:solidFill>
                  <a:schemeClr val="accent1">
                    <a:lumMod val="75000"/>
                  </a:schemeClr>
                </a:solidFill>
              </a:rPr>
              <a:t>    </a:t>
            </a:r>
            <a:r>
              <a:rPr lang="en-US" sz="1600" dirty="0" err="1">
                <a:solidFill>
                  <a:schemeClr val="accent1">
                    <a:lumMod val="75000"/>
                  </a:schemeClr>
                </a:solidFill>
              </a:rPr>
              <a:t>var</a:t>
            </a:r>
            <a:r>
              <a:rPr lang="en-US" sz="1600" dirty="0">
                <a:solidFill>
                  <a:schemeClr val="accent1">
                    <a:lumMod val="75000"/>
                  </a:schemeClr>
                </a:solidFill>
              </a:rPr>
              <a:t> n = </a:t>
            </a:r>
            <a:r>
              <a:rPr lang="en-US" sz="1600" dirty="0" err="1">
                <a:solidFill>
                  <a:schemeClr val="accent1">
                    <a:lumMod val="75000"/>
                  </a:schemeClr>
                </a:solidFill>
              </a:rPr>
              <a:t>s.length</a:t>
            </a:r>
            <a:r>
              <a:rPr lang="en-US" sz="1600" dirty="0">
                <a:solidFill>
                  <a:schemeClr val="accent1">
                    <a:lumMod val="75000"/>
                  </a:schemeClr>
                </a:solidFill>
              </a:rPr>
              <a:t>, </a:t>
            </a:r>
            <a:r>
              <a:rPr lang="en-US" sz="1600" dirty="0" err="1">
                <a:solidFill>
                  <a:schemeClr val="accent1">
                    <a:lumMod val="75000"/>
                  </a:schemeClr>
                </a:solidFill>
              </a:rPr>
              <a:t>dp</a:t>
            </a:r>
            <a:r>
              <a:rPr lang="en-US" sz="1600" dirty="0">
                <a:solidFill>
                  <a:schemeClr val="accent1">
                    <a:lumMod val="75000"/>
                  </a:schemeClr>
                </a:solidFill>
              </a:rPr>
              <a:t> = new Array(n+1).fill(0);</a:t>
            </a:r>
          </a:p>
          <a:p>
            <a:r>
              <a:rPr lang="en-US" sz="1600" dirty="0">
                <a:solidFill>
                  <a:schemeClr val="accent1">
                    <a:lumMod val="75000"/>
                  </a:schemeClr>
                </a:solidFill>
              </a:rPr>
              <a:t>    </a:t>
            </a:r>
            <a:r>
              <a:rPr lang="en-US" sz="1600" dirty="0" err="1">
                <a:solidFill>
                  <a:schemeClr val="accent1">
                    <a:lumMod val="75000"/>
                  </a:schemeClr>
                </a:solidFill>
              </a:rPr>
              <a:t>dp</a:t>
            </a:r>
            <a:r>
              <a:rPr lang="en-US" sz="1600" dirty="0">
                <a:solidFill>
                  <a:schemeClr val="accent1">
                    <a:lumMod val="75000"/>
                  </a:schemeClr>
                </a:solidFill>
              </a:rPr>
              <a:t>[n] = 1;</a:t>
            </a:r>
          </a:p>
          <a:p>
            <a:r>
              <a:rPr lang="en-US" sz="1600" dirty="0">
                <a:solidFill>
                  <a:schemeClr val="accent1">
                    <a:lumMod val="75000"/>
                  </a:schemeClr>
                </a:solidFill>
              </a:rPr>
              <a:t>    </a:t>
            </a:r>
            <a:r>
              <a:rPr lang="en-US" sz="1600" dirty="0" err="1">
                <a:solidFill>
                  <a:schemeClr val="accent1">
                    <a:lumMod val="75000"/>
                  </a:schemeClr>
                </a:solidFill>
              </a:rPr>
              <a:t>dp</a:t>
            </a:r>
            <a:r>
              <a:rPr lang="en-US" sz="1600" dirty="0">
                <a:solidFill>
                  <a:schemeClr val="accent1">
                    <a:lumMod val="75000"/>
                  </a:schemeClr>
                </a:solidFill>
              </a:rPr>
              <a:t>[n-1] =  s[n-1] === '0' ? 0 : 1;</a:t>
            </a:r>
          </a:p>
          <a:p>
            <a:r>
              <a:rPr lang="en-US" sz="1600" dirty="0">
                <a:solidFill>
                  <a:schemeClr val="accent1">
                    <a:lumMod val="75000"/>
                  </a:schemeClr>
                </a:solidFill>
              </a:rPr>
              <a:t>    for(</a:t>
            </a:r>
            <a:r>
              <a:rPr lang="en-US" sz="1600" dirty="0" err="1">
                <a:solidFill>
                  <a:schemeClr val="accent1">
                    <a:lumMod val="75000"/>
                  </a:schemeClr>
                </a:solidFill>
              </a:rPr>
              <a:t>var</a:t>
            </a:r>
            <a:r>
              <a:rPr lang="en-US" sz="1600" dirty="0">
                <a:solidFill>
                  <a:schemeClr val="accent1">
                    <a:lumMod val="75000"/>
                  </a:schemeClr>
                </a:solidFill>
              </a:rPr>
              <a:t> </a:t>
            </a:r>
            <a:r>
              <a:rPr lang="en-US" sz="1600" dirty="0" err="1">
                <a:solidFill>
                  <a:schemeClr val="accent1">
                    <a:lumMod val="75000"/>
                  </a:schemeClr>
                </a:solidFill>
              </a:rPr>
              <a:t>i</a:t>
            </a:r>
            <a:r>
              <a:rPr lang="en-US" sz="1600" dirty="0">
                <a:solidFill>
                  <a:schemeClr val="accent1">
                    <a:lumMod val="75000"/>
                  </a:schemeClr>
                </a:solidFill>
              </a:rPr>
              <a:t>=n-2; </a:t>
            </a:r>
            <a:r>
              <a:rPr lang="en-US" sz="1600" dirty="0" err="1">
                <a:solidFill>
                  <a:schemeClr val="accent1">
                    <a:lumMod val="75000"/>
                  </a:schemeClr>
                </a:solidFill>
              </a:rPr>
              <a:t>i</a:t>
            </a:r>
            <a:r>
              <a:rPr lang="en-US" sz="1600" dirty="0">
                <a:solidFill>
                  <a:schemeClr val="accent1">
                    <a:lumMod val="75000"/>
                  </a:schemeClr>
                </a:solidFill>
              </a:rPr>
              <a:t>&gt;=0; </a:t>
            </a:r>
            <a:r>
              <a:rPr lang="en-US" sz="1600" dirty="0" err="1">
                <a:solidFill>
                  <a:schemeClr val="accent1">
                    <a:lumMod val="75000"/>
                  </a:schemeClr>
                </a:solidFill>
              </a:rPr>
              <a:t>i</a:t>
            </a:r>
            <a:r>
              <a:rPr lang="en-US" sz="1600" dirty="0">
                <a:solidFill>
                  <a:schemeClr val="accent1">
                    <a:lumMod val="75000"/>
                  </a:schemeClr>
                </a:solidFill>
              </a:rPr>
              <a:t>--) {</a:t>
            </a:r>
          </a:p>
          <a:p>
            <a:r>
              <a:rPr lang="en-US" sz="1600" dirty="0">
                <a:solidFill>
                  <a:schemeClr val="accent1">
                    <a:lumMod val="75000"/>
                  </a:schemeClr>
                </a:solidFill>
              </a:rPr>
              <a:t>        if(s[</a:t>
            </a:r>
            <a:r>
              <a:rPr lang="en-US" sz="1600" dirty="0" err="1">
                <a:solidFill>
                  <a:schemeClr val="accent1">
                    <a:lumMod val="75000"/>
                  </a:schemeClr>
                </a:solidFill>
              </a:rPr>
              <a:t>i</a:t>
            </a:r>
            <a:r>
              <a:rPr lang="en-US" sz="1600" dirty="0">
                <a:solidFill>
                  <a:schemeClr val="accent1">
                    <a:lumMod val="75000"/>
                  </a:schemeClr>
                </a:solidFill>
              </a:rPr>
              <a:t>] === '0')  continue;</a:t>
            </a:r>
          </a:p>
          <a:p>
            <a:r>
              <a:rPr lang="en-US" sz="1600" dirty="0">
                <a:solidFill>
                  <a:schemeClr val="accent1">
                    <a:lumMod val="75000"/>
                  </a:schemeClr>
                </a:solidFill>
              </a:rPr>
              <a:t>        </a:t>
            </a:r>
            <a:r>
              <a:rPr lang="en-US" sz="1600" b="1" dirty="0" err="1">
                <a:solidFill>
                  <a:srgbClr val="7030A0"/>
                </a:solidFill>
              </a:rPr>
              <a:t>dp</a:t>
            </a:r>
            <a:r>
              <a:rPr lang="en-US" sz="1600" b="1" dirty="0">
                <a:solidFill>
                  <a:srgbClr val="7030A0"/>
                </a:solidFill>
              </a:rPr>
              <a:t>[</a:t>
            </a:r>
            <a:r>
              <a:rPr lang="en-US" sz="1600" b="1" dirty="0" err="1">
                <a:solidFill>
                  <a:srgbClr val="7030A0"/>
                </a:solidFill>
              </a:rPr>
              <a:t>i</a:t>
            </a:r>
            <a:r>
              <a:rPr lang="en-US" sz="1600" b="1" dirty="0">
                <a:solidFill>
                  <a:srgbClr val="7030A0"/>
                </a:solidFill>
              </a:rPr>
              <a:t>] = +(</a:t>
            </a:r>
            <a:r>
              <a:rPr lang="en-US" sz="1600" b="1" dirty="0" err="1">
                <a:solidFill>
                  <a:srgbClr val="7030A0"/>
                </a:solidFill>
              </a:rPr>
              <a:t>s.substring</a:t>
            </a:r>
            <a:r>
              <a:rPr lang="en-US" sz="1600" b="1" dirty="0">
                <a:solidFill>
                  <a:srgbClr val="7030A0"/>
                </a:solidFill>
              </a:rPr>
              <a:t>(</a:t>
            </a:r>
            <a:r>
              <a:rPr lang="en-US" sz="1600" b="1" dirty="0" err="1">
                <a:solidFill>
                  <a:srgbClr val="7030A0"/>
                </a:solidFill>
              </a:rPr>
              <a:t>i</a:t>
            </a:r>
            <a:r>
              <a:rPr lang="en-US" sz="1600" b="1" dirty="0">
                <a:solidFill>
                  <a:srgbClr val="7030A0"/>
                </a:solidFill>
              </a:rPr>
              <a:t>, i+2)) &lt;=26 ? </a:t>
            </a:r>
            <a:r>
              <a:rPr lang="en-US" sz="1600" b="1" dirty="0" err="1">
                <a:solidFill>
                  <a:srgbClr val="7030A0"/>
                </a:solidFill>
              </a:rPr>
              <a:t>dp</a:t>
            </a:r>
            <a:r>
              <a:rPr lang="en-US" sz="1600" b="1" dirty="0">
                <a:solidFill>
                  <a:srgbClr val="7030A0"/>
                </a:solidFill>
              </a:rPr>
              <a:t>[i+1] + </a:t>
            </a:r>
            <a:r>
              <a:rPr lang="en-US" sz="1600" b="1" dirty="0" err="1">
                <a:solidFill>
                  <a:srgbClr val="7030A0"/>
                </a:solidFill>
              </a:rPr>
              <a:t>dp</a:t>
            </a:r>
            <a:r>
              <a:rPr lang="en-US" sz="1600" b="1" dirty="0">
                <a:solidFill>
                  <a:srgbClr val="7030A0"/>
                </a:solidFill>
              </a:rPr>
              <a:t>[i+2] : </a:t>
            </a:r>
            <a:r>
              <a:rPr lang="en-US" sz="1600" b="1" dirty="0" err="1">
                <a:solidFill>
                  <a:srgbClr val="7030A0"/>
                </a:solidFill>
              </a:rPr>
              <a:t>dp</a:t>
            </a:r>
            <a:r>
              <a:rPr lang="en-US" sz="1600" b="1" dirty="0">
                <a:solidFill>
                  <a:srgbClr val="7030A0"/>
                </a:solidFill>
              </a:rPr>
              <a:t>[i+1];</a:t>
            </a:r>
          </a:p>
          <a:p>
            <a:r>
              <a:rPr lang="en-US" sz="1600" dirty="0">
                <a:solidFill>
                  <a:schemeClr val="accent1">
                    <a:lumMod val="75000"/>
                  </a:schemeClr>
                </a:solidFill>
              </a:rPr>
              <a:t>    }</a:t>
            </a:r>
          </a:p>
          <a:p>
            <a:r>
              <a:rPr lang="en-US" sz="1600" dirty="0">
                <a:solidFill>
                  <a:schemeClr val="accent1">
                    <a:lumMod val="75000"/>
                  </a:schemeClr>
                </a:solidFill>
              </a:rPr>
              <a:t>    return </a:t>
            </a:r>
            <a:r>
              <a:rPr lang="en-US" sz="1600" dirty="0" err="1">
                <a:solidFill>
                  <a:schemeClr val="accent1">
                    <a:lumMod val="75000"/>
                  </a:schemeClr>
                </a:solidFill>
              </a:rPr>
              <a:t>dp</a:t>
            </a:r>
            <a:r>
              <a:rPr lang="en-US" sz="1600" dirty="0">
                <a:solidFill>
                  <a:schemeClr val="accent1">
                    <a:lumMod val="75000"/>
                  </a:schemeClr>
                </a:solidFill>
              </a:rPr>
              <a:t>[0];</a:t>
            </a:r>
          </a:p>
          <a:p>
            <a:r>
              <a:rPr lang="en-US" sz="1600" dirty="0">
                <a:solidFill>
                  <a:schemeClr val="accent1">
                    <a:lumMod val="75000"/>
                  </a:schemeClr>
                </a:solidFill>
              </a:rPr>
              <a:t>};</a:t>
            </a:r>
          </a:p>
          <a:p>
            <a:r>
              <a:rPr lang="en-US" dirty="0">
                <a:solidFill>
                  <a:schemeClr val="accent1">
                    <a:lumMod val="75000"/>
                  </a:schemeClr>
                </a:solidFill>
              </a:rPr>
              <a:t> </a:t>
            </a:r>
          </a:p>
        </p:txBody>
      </p:sp>
    </p:spTree>
    <p:extLst>
      <p:ext uri="{BB962C8B-B14F-4D97-AF65-F5344CB8AC3E}">
        <p14:creationId xmlns:p14="http://schemas.microsoft.com/office/powerpoint/2010/main" val="6809720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269" y="92765"/>
            <a:ext cx="11834192" cy="418479"/>
          </a:xfrm>
        </p:spPr>
        <p:txBody>
          <a:bodyPr>
            <a:noAutofit/>
          </a:bodyPr>
          <a:lstStyle/>
          <a:p>
            <a:r>
              <a:rPr lang="en-US" sz="2400" dirty="0" smtClean="0"/>
              <a:t>Two States </a:t>
            </a:r>
            <a:r>
              <a:rPr lang="mr-IN" sz="2400" dirty="0" smtClean="0"/>
              <a:t>–</a:t>
            </a:r>
            <a:r>
              <a:rPr lang="en-US" sz="2400" dirty="0" smtClean="0"/>
              <a:t> using two or more variables to record best result under different states</a:t>
            </a:r>
            <a:r>
              <a:rPr lang="en-US" sz="2400" dirty="0"/>
              <a:t/>
            </a:r>
            <a:br>
              <a:rPr lang="en-US" sz="2400" dirty="0"/>
            </a:br>
            <a:endParaRPr lang="en-US" sz="2400" dirty="0"/>
          </a:p>
        </p:txBody>
      </p:sp>
      <p:sp>
        <p:nvSpPr>
          <p:cNvPr id="6" name="Rectangle 5"/>
          <p:cNvSpPr/>
          <p:nvPr/>
        </p:nvSpPr>
        <p:spPr>
          <a:xfrm>
            <a:off x="6492498" y="391214"/>
            <a:ext cx="5563138" cy="954107"/>
          </a:xfrm>
          <a:prstGeom prst="rect">
            <a:avLst/>
          </a:prstGeom>
          <a:noFill/>
          <a:ln>
            <a:solidFill>
              <a:schemeClr val="bg1"/>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US" sz="1400" dirty="0"/>
              <a:t>Find the contiguous </a:t>
            </a:r>
            <a:r>
              <a:rPr lang="en-US" sz="1400" dirty="0" err="1"/>
              <a:t>subarray</a:t>
            </a:r>
            <a:r>
              <a:rPr lang="en-US" sz="1400" dirty="0"/>
              <a:t> within an array (containing at least one number) which has the largest product</a:t>
            </a:r>
            <a:r>
              <a:rPr lang="en-US" sz="1400" dirty="0" smtClean="0"/>
              <a:t>.</a:t>
            </a:r>
          </a:p>
          <a:p>
            <a:r>
              <a:rPr lang="en-US" sz="1400" dirty="0" smtClean="0"/>
              <a:t>For </a:t>
            </a:r>
            <a:r>
              <a:rPr lang="en-US" sz="1400" dirty="0"/>
              <a:t>example, given the array [2,3,-2,4],the contiguous </a:t>
            </a:r>
            <a:r>
              <a:rPr lang="en-US" sz="1400" dirty="0" err="1"/>
              <a:t>subarray</a:t>
            </a:r>
            <a:r>
              <a:rPr lang="en-US" sz="1400" dirty="0"/>
              <a:t> [2,3] has the largest product = 6.</a:t>
            </a:r>
            <a:endParaRPr lang="en-US" b="0" i="0" dirty="0">
              <a:solidFill>
                <a:srgbClr val="333333"/>
              </a:solidFill>
              <a:effectLst/>
            </a:endParaRPr>
          </a:p>
        </p:txBody>
      </p:sp>
      <p:sp>
        <p:nvSpPr>
          <p:cNvPr id="7" name="Rectangle 6"/>
          <p:cNvSpPr/>
          <p:nvPr/>
        </p:nvSpPr>
        <p:spPr>
          <a:xfrm>
            <a:off x="6492498" y="1377138"/>
            <a:ext cx="8097078" cy="4708981"/>
          </a:xfrm>
          <a:prstGeom prst="rect">
            <a:avLst/>
          </a:prstGeom>
        </p:spPr>
        <p:txBody>
          <a:bodyPr wrap="square">
            <a:spAutoFit/>
          </a:bodyPr>
          <a:lstStyle/>
          <a:p>
            <a:r>
              <a:rPr lang="en-US" sz="1500" dirty="0">
                <a:latin typeface="Calibri" charset="0"/>
                <a:ea typeface="DengXian" charset="-122"/>
                <a:cs typeface="Times New Roman" charset="0"/>
              </a:rPr>
              <a:t>use </a:t>
            </a:r>
            <a:r>
              <a:rPr lang="en-US" sz="1500" dirty="0" err="1">
                <a:latin typeface="Calibri" charset="0"/>
                <a:ea typeface="DengXian" charset="-122"/>
                <a:cs typeface="Times New Roman" charset="0"/>
              </a:rPr>
              <a:t>minVal</a:t>
            </a:r>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mnVal</a:t>
            </a:r>
            <a:r>
              <a:rPr lang="en-US" sz="1500" dirty="0">
                <a:latin typeface="Calibri" charset="0"/>
                <a:ea typeface="DengXian" charset="-122"/>
                <a:cs typeface="Times New Roman" charset="0"/>
              </a:rPr>
              <a:t> to record the min, max product in current step</a:t>
            </a: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a:t>
            </a:r>
            <a:r>
              <a:rPr lang="en-US" sz="1500" dirty="0">
                <a:latin typeface="Calibri" charset="0"/>
                <a:ea typeface="DengXian" charset="-122"/>
                <a:cs typeface="Times New Roman" charset="0"/>
              </a:rPr>
              <a:t>since min can be max in next step, so we need to record both.</a:t>
            </a:r>
          </a:p>
          <a:p>
            <a:r>
              <a:rPr lang="en-US" sz="1500" dirty="0">
                <a:latin typeface="Calibri" charset="0"/>
                <a:ea typeface="DengXian" charset="-122"/>
                <a:cs typeface="Times New Roman" charset="0"/>
              </a:rPr>
              <a:t> </a:t>
            </a:r>
            <a:r>
              <a:rPr lang="en-US" sz="1500" dirty="0" err="1" smtClean="0">
                <a:latin typeface="Calibri" charset="0"/>
                <a:ea typeface="DengXian" charset="-122"/>
                <a:cs typeface="Times New Roman" charset="0"/>
              </a:rPr>
              <a:t>e.g</a:t>
            </a:r>
            <a:r>
              <a:rPr lang="en-US" sz="1500" dirty="0">
                <a:latin typeface="Calibri" charset="0"/>
                <a:ea typeface="DengXian" charset="-122"/>
                <a:cs typeface="Times New Roman" charset="0"/>
              </a:rPr>
              <a:t>: [2,3,-2,4,-2]</a:t>
            </a: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=0: min= min(2, 2, 2), max= (2,2,2)</a:t>
            </a: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=1: min= min(3, 2*3, 2*3)=3, max= (3,2*3, 2*3) =6</a:t>
            </a:r>
          </a:p>
          <a:p>
            <a:r>
              <a:rPr lang="en-US" sz="1500" dirty="0" smtClean="0">
                <a:latin typeface="Calibri" charset="0"/>
                <a:ea typeface="DengXian" charset="-122"/>
                <a:cs typeface="Times New Roman" charset="0"/>
              </a:rPr>
              <a:t>  </a:t>
            </a:r>
            <a:r>
              <a:rPr lang="en-US" sz="1500" dirty="0" err="1" smtClean="0">
                <a:latin typeface="Calibri" charset="0"/>
                <a:ea typeface="DengXian" charset="-122"/>
                <a:cs typeface="Times New Roman" charset="0"/>
              </a:rPr>
              <a:t>i</a:t>
            </a:r>
            <a:r>
              <a:rPr lang="en-US" sz="1500" dirty="0" smtClean="0">
                <a:latin typeface="Calibri" charset="0"/>
                <a:ea typeface="DengXian" charset="-122"/>
                <a:cs typeface="Times New Roman" charset="0"/>
              </a:rPr>
              <a:t>=2</a:t>
            </a:r>
            <a:r>
              <a:rPr lang="en-US" sz="1500" dirty="0">
                <a:latin typeface="Calibri" charset="0"/>
                <a:ea typeface="DengXian" charset="-122"/>
                <a:cs typeface="Times New Roman" charset="0"/>
              </a:rPr>
              <a:t>: min= min(-2, 3*-2, 6*-2)=-12, max= (-2,3*-2, 6*-2) =-2</a:t>
            </a:r>
          </a:p>
          <a:p>
            <a:r>
              <a:rPr lang="en-US" sz="1500" dirty="0" smtClean="0">
                <a:latin typeface="Calibri" charset="0"/>
                <a:ea typeface="DengXian" charset="-122"/>
                <a:cs typeface="Times New Roman" charset="0"/>
              </a:rPr>
              <a:t>  </a:t>
            </a:r>
            <a:r>
              <a:rPr lang="en-US" sz="1500" dirty="0" err="1" smtClean="0">
                <a:latin typeface="Calibri" charset="0"/>
                <a:ea typeface="DengXian" charset="-122"/>
                <a:cs typeface="Times New Roman" charset="0"/>
              </a:rPr>
              <a:t>i</a:t>
            </a:r>
            <a:r>
              <a:rPr lang="en-US" sz="1500" dirty="0" smtClean="0">
                <a:latin typeface="Calibri" charset="0"/>
                <a:ea typeface="DengXian" charset="-122"/>
                <a:cs typeface="Times New Roman" charset="0"/>
              </a:rPr>
              <a:t>=3</a:t>
            </a:r>
            <a:r>
              <a:rPr lang="en-US" sz="1500" dirty="0">
                <a:latin typeface="Calibri" charset="0"/>
                <a:ea typeface="DengXian" charset="-122"/>
                <a:cs typeface="Times New Roman" charset="0"/>
              </a:rPr>
              <a:t>: min= min(4, -12*4, -2*4)=-48, max= (4,-12*4, -2*4) =4</a:t>
            </a: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=4: min= min(-2, -48*-2, 4*-2)=-8, max= (-2, -48*-2, 4*-2) =96</a:t>
            </a:r>
          </a:p>
          <a:p>
            <a:r>
              <a:rPr lang="en-US" sz="1500" dirty="0">
                <a:latin typeface="Calibri" charset="0"/>
                <a:ea typeface="DengXian" charset="-122"/>
                <a:cs typeface="Times New Roman" charset="0"/>
              </a:rPr>
              <a:t> </a:t>
            </a:r>
          </a:p>
          <a:p>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maxProduct</a:t>
            </a:r>
            <a:r>
              <a:rPr lang="en-US" sz="1500" dirty="0">
                <a:solidFill>
                  <a:schemeClr val="accent1">
                    <a:lumMod val="75000"/>
                  </a:schemeClr>
                </a:solidFill>
                <a:latin typeface="Calibri" charset="0"/>
                <a:ea typeface="DengXian" charset="-122"/>
                <a:cs typeface="Times New Roman" charset="0"/>
              </a:rPr>
              <a:t> = function(</a:t>
            </a:r>
            <a:r>
              <a:rPr lang="en-US" sz="1500" dirty="0" err="1">
                <a:solidFill>
                  <a:schemeClr val="accent1">
                    <a:lumMod val="75000"/>
                  </a:schemeClr>
                </a:solidFill>
                <a:latin typeface="Calibri" charset="0"/>
                <a:ea typeface="DengXian" charset="-122"/>
                <a:cs typeface="Times New Roman" charset="0"/>
              </a:rPr>
              <a:t>nums</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min = </a:t>
            </a:r>
            <a:r>
              <a:rPr lang="en-US" sz="1500" dirty="0" err="1">
                <a:solidFill>
                  <a:schemeClr val="accent1">
                    <a:lumMod val="75000"/>
                  </a:schemeClr>
                </a:solidFill>
                <a:latin typeface="Calibri" charset="0"/>
                <a:ea typeface="DengXian" charset="-122"/>
                <a:cs typeface="Times New Roman" charset="0"/>
              </a:rPr>
              <a:t>nums</a:t>
            </a:r>
            <a:r>
              <a:rPr lang="en-US" sz="1500" dirty="0">
                <a:solidFill>
                  <a:schemeClr val="accent1">
                    <a:lumMod val="75000"/>
                  </a:schemeClr>
                </a:solidFill>
                <a:latin typeface="Calibri" charset="0"/>
                <a:ea typeface="DengXian" charset="-122"/>
                <a:cs typeface="Times New Roman" charset="0"/>
              </a:rPr>
              <a:t>[0], max = </a:t>
            </a:r>
            <a:r>
              <a:rPr lang="en-US" sz="1500" dirty="0" err="1">
                <a:solidFill>
                  <a:schemeClr val="accent1">
                    <a:lumMod val="75000"/>
                  </a:schemeClr>
                </a:solidFill>
                <a:latin typeface="Calibri" charset="0"/>
                <a:ea typeface="DengXian" charset="-122"/>
                <a:cs typeface="Times New Roman" charset="0"/>
              </a:rPr>
              <a:t>nums</a:t>
            </a:r>
            <a:r>
              <a:rPr lang="en-US" sz="1500" dirty="0">
                <a:solidFill>
                  <a:schemeClr val="accent1">
                    <a:lumMod val="75000"/>
                  </a:schemeClr>
                </a:solidFill>
                <a:latin typeface="Calibri" charset="0"/>
                <a:ea typeface="DengXian" charset="-122"/>
                <a:cs typeface="Times New Roman" charset="0"/>
              </a:rPr>
              <a:t>[0], res = </a:t>
            </a:r>
            <a:r>
              <a:rPr lang="en-US" sz="1500" dirty="0" err="1">
                <a:solidFill>
                  <a:schemeClr val="accent1">
                    <a:lumMod val="75000"/>
                  </a:schemeClr>
                </a:solidFill>
                <a:latin typeface="Calibri" charset="0"/>
                <a:ea typeface="DengXian" charset="-122"/>
                <a:cs typeface="Times New Roman" charset="0"/>
              </a:rPr>
              <a:t>nums</a:t>
            </a:r>
            <a:r>
              <a:rPr lang="en-US" sz="1500" dirty="0">
                <a:solidFill>
                  <a:schemeClr val="accent1">
                    <a:lumMod val="75000"/>
                  </a:schemeClr>
                </a:solidFill>
                <a:latin typeface="Calibri" charset="0"/>
                <a:ea typeface="DengXian" charset="-122"/>
                <a:cs typeface="Times New Roman" charset="0"/>
              </a:rPr>
              <a:t>[0], </a:t>
            </a:r>
            <a:r>
              <a:rPr lang="en-US" sz="1500" dirty="0" err="1">
                <a:solidFill>
                  <a:schemeClr val="accent1">
                    <a:lumMod val="75000"/>
                  </a:schemeClr>
                </a:solidFill>
                <a:latin typeface="Calibri" charset="0"/>
                <a:ea typeface="DengXian" charset="-122"/>
                <a:cs typeface="Times New Roman" charset="0"/>
              </a:rPr>
              <a:t>preMin</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preMax</a:t>
            </a:r>
            <a:r>
              <a:rPr lang="en-US" sz="1500" dirty="0">
                <a:solidFill>
                  <a:schemeClr val="accent1">
                    <a:lumMod val="75000"/>
                  </a:schemeClr>
                </a:solidFill>
                <a:latin typeface="Calibri" charset="0"/>
                <a:ea typeface="DengXian" charset="-122"/>
                <a:cs typeface="Times New Roman" charset="0"/>
              </a:rPr>
              <a:t>;</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=1;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a:t>
            </a:r>
            <a:r>
              <a:rPr lang="en-US" sz="1500" dirty="0" err="1">
                <a:solidFill>
                  <a:schemeClr val="accent1">
                    <a:lumMod val="75000"/>
                  </a:schemeClr>
                </a:solidFill>
                <a:latin typeface="Calibri" charset="0"/>
                <a:ea typeface="DengXian" charset="-122"/>
                <a:cs typeface="Times New Roman" charset="0"/>
              </a:rPr>
              <a:t>nums.length</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preMin</a:t>
            </a:r>
            <a:r>
              <a:rPr lang="en-US" sz="1500" dirty="0">
                <a:solidFill>
                  <a:schemeClr val="accent1">
                    <a:lumMod val="75000"/>
                  </a:schemeClr>
                </a:solidFill>
                <a:latin typeface="Calibri" charset="0"/>
                <a:ea typeface="DengXian" charset="-122"/>
                <a:cs typeface="Times New Roman" charset="0"/>
              </a:rPr>
              <a:t> =min;  // The key</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preMax</a:t>
            </a:r>
            <a:r>
              <a:rPr lang="en-US" sz="1500" dirty="0">
                <a:solidFill>
                  <a:schemeClr val="accent1">
                    <a:lumMod val="75000"/>
                  </a:schemeClr>
                </a:solidFill>
                <a:latin typeface="Calibri" charset="0"/>
                <a:ea typeface="DengXian" charset="-122"/>
                <a:cs typeface="Times New Roman" charset="0"/>
              </a:rPr>
              <a:t> =max;</a:t>
            </a:r>
          </a:p>
          <a:p>
            <a:r>
              <a:rPr lang="en-US" sz="1500" dirty="0">
                <a:solidFill>
                  <a:schemeClr val="accent1">
                    <a:lumMod val="75000"/>
                  </a:schemeClr>
                </a:solidFill>
                <a:latin typeface="Calibri" charset="0"/>
                <a:ea typeface="DengXian" charset="-122"/>
                <a:cs typeface="Times New Roman" charset="0"/>
              </a:rPr>
              <a:t>        min = </a:t>
            </a:r>
            <a:r>
              <a:rPr lang="en-US" sz="1500" dirty="0" err="1">
                <a:solidFill>
                  <a:schemeClr val="accent1">
                    <a:lumMod val="75000"/>
                  </a:schemeClr>
                </a:solidFill>
                <a:latin typeface="Calibri" charset="0"/>
                <a:ea typeface="DengXian" charset="-122"/>
                <a:cs typeface="Times New Roman" charset="0"/>
              </a:rPr>
              <a:t>Math.min</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nums</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preMin</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nums</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preMax</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nums</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a:t>
            </a:r>
          </a:p>
          <a:p>
            <a:r>
              <a:rPr lang="en-US" sz="1500" dirty="0">
                <a:solidFill>
                  <a:schemeClr val="accent1">
                    <a:lumMod val="75000"/>
                  </a:schemeClr>
                </a:solidFill>
                <a:latin typeface="Calibri" charset="0"/>
                <a:ea typeface="DengXian" charset="-122"/>
                <a:cs typeface="Times New Roman" charset="0"/>
              </a:rPr>
              <a:t>        max = </a:t>
            </a:r>
            <a:r>
              <a:rPr lang="en-US" sz="1500" dirty="0" err="1">
                <a:solidFill>
                  <a:schemeClr val="accent1">
                    <a:lumMod val="75000"/>
                  </a:schemeClr>
                </a:solidFill>
                <a:latin typeface="Calibri" charset="0"/>
                <a:ea typeface="DengXian" charset="-122"/>
                <a:cs typeface="Times New Roman" charset="0"/>
              </a:rPr>
              <a:t>Math.max</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nums</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preMin</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nums</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preMax</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nums</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a:t>
            </a:r>
          </a:p>
          <a:p>
            <a:r>
              <a:rPr lang="en-US" sz="1500" dirty="0">
                <a:solidFill>
                  <a:schemeClr val="accent1">
                    <a:lumMod val="75000"/>
                  </a:schemeClr>
                </a:solidFill>
                <a:latin typeface="Calibri" charset="0"/>
                <a:ea typeface="DengXian" charset="-122"/>
                <a:cs typeface="Times New Roman" charset="0"/>
              </a:rPr>
              <a:t>        res = </a:t>
            </a:r>
            <a:r>
              <a:rPr lang="en-US" sz="1500" dirty="0" err="1">
                <a:solidFill>
                  <a:schemeClr val="accent1">
                    <a:lumMod val="75000"/>
                  </a:schemeClr>
                </a:solidFill>
                <a:latin typeface="Calibri" charset="0"/>
                <a:ea typeface="DengXian" charset="-122"/>
                <a:cs typeface="Times New Roman" charset="0"/>
              </a:rPr>
              <a:t>Math.max</a:t>
            </a:r>
            <a:r>
              <a:rPr lang="en-US" sz="1500" dirty="0">
                <a:solidFill>
                  <a:schemeClr val="accent1">
                    <a:lumMod val="75000"/>
                  </a:schemeClr>
                </a:solidFill>
                <a:latin typeface="Calibri" charset="0"/>
                <a:ea typeface="DengXian" charset="-122"/>
                <a:cs typeface="Times New Roman" charset="0"/>
              </a:rPr>
              <a:t>(res, max);</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return res;</a:t>
            </a:r>
          </a:p>
          <a:p>
            <a:r>
              <a:rPr lang="en-US" sz="1500" dirty="0" smtClean="0">
                <a:solidFill>
                  <a:schemeClr val="accent1">
                    <a:lumMod val="75000"/>
                  </a:schemeClr>
                </a:solidFill>
                <a:latin typeface="Calibri" charset="0"/>
                <a:ea typeface="DengXian" charset="-122"/>
                <a:cs typeface="Times New Roman" charset="0"/>
              </a:rPr>
              <a:t>};</a:t>
            </a:r>
            <a:endParaRPr lang="en-US" sz="1500" dirty="0">
              <a:solidFill>
                <a:schemeClr val="accent1">
                  <a:lumMod val="75000"/>
                </a:schemeClr>
              </a:solidFill>
              <a:latin typeface="Calibri" charset="0"/>
              <a:ea typeface="DengXian" charset="-122"/>
              <a:cs typeface="Times New Roman" charset="0"/>
            </a:endParaRPr>
          </a:p>
        </p:txBody>
      </p:sp>
      <p:sp>
        <p:nvSpPr>
          <p:cNvPr id="8" name="Rectangle 7"/>
          <p:cNvSpPr/>
          <p:nvPr/>
        </p:nvSpPr>
        <p:spPr>
          <a:xfrm>
            <a:off x="294323" y="511244"/>
            <a:ext cx="6096000" cy="3108543"/>
          </a:xfrm>
          <a:prstGeom prst="rect">
            <a:avLst/>
          </a:prstGeom>
        </p:spPr>
        <p:txBody>
          <a:bodyPr>
            <a:spAutoFit/>
          </a:bodyPr>
          <a:lstStyle/>
          <a:p>
            <a:r>
              <a:rPr lang="en-US" sz="1400" dirty="0">
                <a:latin typeface="Calibri" charset="0"/>
                <a:ea typeface="DengXian" charset="-122"/>
                <a:cs typeface="Times New Roman" charset="0"/>
              </a:rPr>
              <a:t>There is a fence with n posts, </a:t>
            </a:r>
            <a:r>
              <a:rPr lang="en-US" sz="1400" dirty="0" smtClean="0">
                <a:latin typeface="Calibri" charset="0"/>
                <a:ea typeface="DengXian" charset="-122"/>
                <a:cs typeface="Times New Roman" charset="0"/>
              </a:rPr>
              <a:t>each </a:t>
            </a:r>
            <a:r>
              <a:rPr lang="en-US" sz="1400" dirty="0">
                <a:latin typeface="Calibri" charset="0"/>
                <a:ea typeface="DengXian" charset="-122"/>
                <a:cs typeface="Times New Roman" charset="0"/>
              </a:rPr>
              <a:t>post can be painted with one of the k </a:t>
            </a:r>
            <a:r>
              <a:rPr lang="en-US" sz="1400" dirty="0" smtClean="0">
                <a:latin typeface="Calibri" charset="0"/>
                <a:ea typeface="DengXian" charset="-122"/>
                <a:cs typeface="Times New Roman" charset="0"/>
              </a:rPr>
              <a:t>colors. You </a:t>
            </a:r>
            <a:r>
              <a:rPr lang="en-US" sz="1400" dirty="0">
                <a:latin typeface="Calibri" charset="0"/>
                <a:ea typeface="DengXian" charset="-122"/>
                <a:cs typeface="Times New Roman" charset="0"/>
              </a:rPr>
              <a:t>have to paint all the posts such that no more than two adjacent fence </a:t>
            </a:r>
            <a:r>
              <a:rPr lang="en-US" sz="1400" dirty="0" smtClean="0">
                <a:latin typeface="Calibri" charset="0"/>
                <a:ea typeface="DengXian" charset="-122"/>
                <a:cs typeface="Times New Roman" charset="0"/>
              </a:rPr>
              <a:t>posts </a:t>
            </a:r>
            <a:r>
              <a:rPr lang="en-US" sz="1400" dirty="0">
                <a:latin typeface="Calibri" charset="0"/>
                <a:ea typeface="DengXian" charset="-122"/>
                <a:cs typeface="Times New Roman" charset="0"/>
              </a:rPr>
              <a:t>have the same color.</a:t>
            </a:r>
          </a:p>
          <a:p>
            <a:r>
              <a:rPr lang="en-US" sz="1400" dirty="0">
                <a:latin typeface="Calibri" charset="0"/>
                <a:ea typeface="DengXian" charset="-122"/>
                <a:cs typeface="Times New Roman" charset="0"/>
              </a:rPr>
              <a:t>Return the total number of ways you can paint the </a:t>
            </a:r>
            <a:r>
              <a:rPr lang="en-US" sz="1400" dirty="0" smtClean="0">
                <a:latin typeface="Calibri" charset="0"/>
                <a:ea typeface="DengXian" charset="-122"/>
                <a:cs typeface="Times New Roman" charset="0"/>
              </a:rPr>
              <a:t>fence</a:t>
            </a:r>
            <a:endParaRPr lang="en-US" sz="1400" dirty="0">
              <a:latin typeface="Calibri" charset="0"/>
              <a:ea typeface="DengXian" charset="-122"/>
              <a:cs typeface="Times New Roman" charset="0"/>
            </a:endParaRPr>
          </a:p>
          <a:p>
            <a:r>
              <a:rPr lang="en-US" sz="1400" dirty="0" smtClean="0">
                <a:latin typeface="Calibri" charset="0"/>
                <a:ea typeface="DengXian" charset="-122"/>
                <a:cs typeface="Times New Roman" charset="0"/>
              </a:rPr>
              <a:t>Example:  Input</a:t>
            </a:r>
            <a:r>
              <a:rPr lang="en-US" sz="1400" dirty="0">
                <a:latin typeface="Calibri" charset="0"/>
                <a:ea typeface="DengXian" charset="-122"/>
                <a:cs typeface="Times New Roman" charset="0"/>
              </a:rPr>
              <a:t>: n = 3, k = </a:t>
            </a:r>
            <a:r>
              <a:rPr lang="en-US" sz="1400" dirty="0" smtClean="0">
                <a:latin typeface="Calibri" charset="0"/>
                <a:ea typeface="DengXian" charset="-122"/>
                <a:cs typeface="Times New Roman" charset="0"/>
              </a:rPr>
              <a:t>2    Output</a:t>
            </a:r>
            <a:r>
              <a:rPr lang="en-US" sz="1400" dirty="0">
                <a:latin typeface="Calibri" charset="0"/>
                <a:ea typeface="DengXian" charset="-122"/>
                <a:cs typeface="Times New Roman" charset="0"/>
              </a:rPr>
              <a:t>: 6</a:t>
            </a:r>
          </a:p>
          <a:p>
            <a:r>
              <a:rPr lang="en-US" sz="1400" dirty="0">
                <a:latin typeface="Calibri" charset="0"/>
                <a:ea typeface="DengXian" charset="-122"/>
                <a:cs typeface="Times New Roman" charset="0"/>
              </a:rPr>
              <a:t>Explanation: Take c1 as color 1, c2 as color 2. All possible ways are:</a:t>
            </a:r>
          </a:p>
          <a:p>
            <a:r>
              <a:rPr lang="en-US" sz="1400" dirty="0">
                <a:latin typeface="Calibri" charset="0"/>
                <a:ea typeface="DengXian" charset="-122"/>
                <a:cs typeface="Times New Roman" charset="0"/>
              </a:rPr>
              <a:t>            post1  post2  post3      </a:t>
            </a:r>
          </a:p>
          <a:p>
            <a:r>
              <a:rPr lang="en-US" sz="1400" dirty="0">
                <a:latin typeface="Calibri" charset="0"/>
                <a:ea typeface="DengXian" charset="-122"/>
                <a:cs typeface="Times New Roman" charset="0"/>
              </a:rPr>
              <a:t> -----      -----  -----  -----       </a:t>
            </a:r>
          </a:p>
          <a:p>
            <a:r>
              <a:rPr lang="en-US" sz="1400" dirty="0">
                <a:latin typeface="Calibri" charset="0"/>
                <a:ea typeface="DengXian" charset="-122"/>
                <a:cs typeface="Times New Roman" charset="0"/>
              </a:rPr>
              <a:t>   1         c1     c1     c2 </a:t>
            </a:r>
          </a:p>
          <a:p>
            <a:r>
              <a:rPr lang="en-US" sz="1400" dirty="0">
                <a:latin typeface="Calibri" charset="0"/>
                <a:ea typeface="DengXian" charset="-122"/>
                <a:cs typeface="Times New Roman" charset="0"/>
              </a:rPr>
              <a:t>   2         c1     c2     c1 </a:t>
            </a:r>
          </a:p>
          <a:p>
            <a:r>
              <a:rPr lang="en-US" sz="1400" dirty="0">
                <a:latin typeface="Calibri" charset="0"/>
                <a:ea typeface="DengXian" charset="-122"/>
                <a:cs typeface="Times New Roman" charset="0"/>
              </a:rPr>
              <a:t>   3         c1     c2     c2 </a:t>
            </a:r>
          </a:p>
          <a:p>
            <a:r>
              <a:rPr lang="en-US" sz="1400" dirty="0">
                <a:latin typeface="Calibri" charset="0"/>
                <a:ea typeface="DengXian" charset="-122"/>
                <a:cs typeface="Times New Roman" charset="0"/>
              </a:rPr>
              <a:t>   4         c2     c1     c1  </a:t>
            </a:r>
          </a:p>
          <a:p>
            <a:r>
              <a:rPr lang="en-US" sz="1400" dirty="0">
                <a:latin typeface="Calibri" charset="0"/>
                <a:ea typeface="DengXian" charset="-122"/>
                <a:cs typeface="Times New Roman" charset="0"/>
              </a:rPr>
              <a:t>   5         c2     c1     c2</a:t>
            </a:r>
          </a:p>
          <a:p>
            <a:r>
              <a:rPr lang="en-US" sz="1400" dirty="0">
                <a:latin typeface="Calibri" charset="0"/>
                <a:ea typeface="DengXian" charset="-122"/>
                <a:cs typeface="Times New Roman" charset="0"/>
              </a:rPr>
              <a:t>   6         c2     c2     c1</a:t>
            </a:r>
            <a:endParaRPr lang="en-US" sz="1400" dirty="0">
              <a:effectLst/>
              <a:latin typeface="Calibri" charset="0"/>
              <a:ea typeface="DengXian" charset="-122"/>
              <a:cs typeface="Times New Roman" charset="0"/>
            </a:endParaRPr>
          </a:p>
        </p:txBody>
      </p:sp>
      <p:sp>
        <p:nvSpPr>
          <p:cNvPr id="9" name="Rectangle 8"/>
          <p:cNvSpPr/>
          <p:nvPr/>
        </p:nvSpPr>
        <p:spPr>
          <a:xfrm>
            <a:off x="119269" y="3731628"/>
            <a:ext cx="6771862" cy="2862322"/>
          </a:xfrm>
          <a:prstGeom prst="rect">
            <a:avLst/>
          </a:prstGeom>
        </p:spPr>
        <p:txBody>
          <a:bodyPr wrap="square">
            <a:spAutoFit/>
          </a:bodyPr>
          <a:lstStyle/>
          <a:p>
            <a:r>
              <a:rPr lang="en-US" sz="1500" dirty="0">
                <a:latin typeface="Calibri" charset="0"/>
                <a:ea typeface="DengXian" charset="-122"/>
                <a:cs typeface="Times New Roman" charset="0"/>
              </a:rPr>
              <a:t> if first same as second, same = k*1</a:t>
            </a:r>
          </a:p>
          <a:p>
            <a:r>
              <a:rPr lang="en-US" sz="1500" dirty="0">
                <a:latin typeface="Calibri" charset="0"/>
                <a:ea typeface="DengXian" charset="-122"/>
                <a:cs typeface="Times New Roman" charset="0"/>
              </a:rPr>
              <a:t> if first diff as second, diff = (k-1)*k</a:t>
            </a:r>
          </a:p>
          <a:p>
            <a:r>
              <a:rPr lang="en-US" sz="1500" dirty="0">
                <a:latin typeface="Calibri" charset="0"/>
                <a:ea typeface="DengXian" charset="-122"/>
                <a:cs typeface="Times New Roman" charset="0"/>
              </a:rPr>
              <a:t> if third same as second, same = (k-1)*k*1 = </a:t>
            </a:r>
            <a:r>
              <a:rPr lang="en-US" sz="1500" dirty="0" err="1">
                <a:latin typeface="Calibri" charset="0"/>
                <a:ea typeface="DengXian" charset="-122"/>
                <a:cs typeface="Times New Roman" charset="0"/>
              </a:rPr>
              <a:t>prevDiff</a:t>
            </a:r>
            <a:r>
              <a:rPr lang="en-US" sz="1500" dirty="0">
                <a:latin typeface="Calibri" charset="0"/>
                <a:ea typeface="DengXian" charset="-122"/>
                <a:cs typeface="Times New Roman" charset="0"/>
              </a:rPr>
              <a:t>, </a:t>
            </a:r>
            <a:endParaRPr lang="en-US" sz="1500" dirty="0" smtClean="0">
              <a:latin typeface="Calibri" charset="0"/>
              <a:ea typeface="DengXian" charset="-122"/>
              <a:cs typeface="Times New Roman" charset="0"/>
            </a:endParaRP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since first </a:t>
            </a:r>
            <a:r>
              <a:rPr lang="en-US" sz="1500" dirty="0">
                <a:latin typeface="Calibri" charset="0"/>
                <a:ea typeface="DengXian" charset="-122"/>
                <a:cs typeface="Times New Roman" charset="0"/>
              </a:rPr>
              <a:t>one must diff with second one</a:t>
            </a:r>
          </a:p>
          <a:p>
            <a:r>
              <a:rPr lang="en-US" sz="1500" dirty="0">
                <a:latin typeface="Calibri" charset="0"/>
                <a:ea typeface="DengXian" charset="-122"/>
                <a:cs typeface="Times New Roman" charset="0"/>
              </a:rPr>
              <a:t> if third diff as second, diff = </a:t>
            </a:r>
            <a:r>
              <a:rPr lang="en-US" sz="1500" dirty="0" err="1">
                <a:latin typeface="Calibri" charset="0"/>
                <a:ea typeface="DengXian" charset="-122"/>
                <a:cs typeface="Times New Roman" charset="0"/>
              </a:rPr>
              <a:t>prevSame</a:t>
            </a:r>
            <a:r>
              <a:rPr lang="en-US" sz="1500" dirty="0">
                <a:latin typeface="Calibri" charset="0"/>
                <a:ea typeface="DengXian" charset="-122"/>
                <a:cs typeface="Times New Roman" charset="0"/>
              </a:rPr>
              <a:t>*(k-1) + </a:t>
            </a:r>
            <a:r>
              <a:rPr lang="en-US" sz="1500" dirty="0" err="1">
                <a:latin typeface="Calibri" charset="0"/>
                <a:ea typeface="DengXian" charset="-122"/>
                <a:cs typeface="Times New Roman" charset="0"/>
              </a:rPr>
              <a:t>prevDiff</a:t>
            </a:r>
            <a:r>
              <a:rPr lang="en-US" sz="1500" dirty="0">
                <a:latin typeface="Calibri" charset="0"/>
                <a:ea typeface="DengXian" charset="-122"/>
                <a:cs typeface="Times New Roman" charset="0"/>
              </a:rPr>
              <a:t>*(k-1) </a:t>
            </a:r>
          </a:p>
          <a:p>
            <a:r>
              <a:rPr lang="en-US" sz="1500" dirty="0">
                <a:latin typeface="Calibri" charset="0"/>
                <a:ea typeface="DengXian" charset="-122"/>
                <a:cs typeface="Times New Roman" charset="0"/>
              </a:rPr>
              <a:t>                  since it can be two </a:t>
            </a:r>
            <a:r>
              <a:rPr lang="en-US" sz="1500" dirty="0" err="1">
                <a:latin typeface="Calibri" charset="0"/>
                <a:ea typeface="DengXian" charset="-122"/>
                <a:cs typeface="Times New Roman" charset="0"/>
              </a:rPr>
              <a:t>senerios</a:t>
            </a:r>
            <a:r>
              <a:rPr lang="en-US" sz="1500" dirty="0">
                <a:latin typeface="Calibri" charset="0"/>
                <a:ea typeface="DengXian" charset="-122"/>
                <a:cs typeface="Times New Roman" charset="0"/>
              </a:rPr>
              <a:t>:</a:t>
            </a:r>
          </a:p>
          <a:p>
            <a:r>
              <a:rPr lang="en-US" sz="1500" dirty="0">
                <a:latin typeface="Calibri" charset="0"/>
                <a:ea typeface="DengXian" charset="-122"/>
                <a:cs typeface="Times New Roman" charset="0"/>
              </a:rPr>
              <a:t>                  first one is same as second one and is colored B, </a:t>
            </a:r>
            <a:endParaRPr lang="en-US" sz="1500" dirty="0" smtClean="0">
              <a:latin typeface="Calibri" charset="0"/>
              <a:ea typeface="DengXian" charset="-122"/>
              <a:cs typeface="Times New Roman" charset="0"/>
            </a:endParaRP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then </a:t>
            </a:r>
            <a:r>
              <a:rPr lang="en-US" sz="1500" dirty="0">
                <a:latin typeface="Calibri" charset="0"/>
                <a:ea typeface="DengXian" charset="-122"/>
                <a:cs typeface="Times New Roman" charset="0"/>
              </a:rPr>
              <a:t>third one can be anything except color B</a:t>
            </a:r>
          </a:p>
          <a:p>
            <a:r>
              <a:rPr lang="en-US" sz="1500" dirty="0">
                <a:latin typeface="Calibri" charset="0"/>
                <a:ea typeface="DengXian" charset="-122"/>
                <a:cs typeface="Times New Roman" charset="0"/>
              </a:rPr>
              <a:t>                  first one is diff as second one and one is R, one is B, </a:t>
            </a:r>
            <a:endParaRPr lang="en-US" sz="1500" dirty="0" smtClean="0">
              <a:latin typeface="Calibri" charset="0"/>
              <a:ea typeface="DengXian" charset="-122"/>
              <a:cs typeface="Times New Roman" charset="0"/>
            </a:endParaRP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then </a:t>
            </a:r>
            <a:r>
              <a:rPr lang="en-US" sz="1500" dirty="0">
                <a:latin typeface="Calibri" charset="0"/>
                <a:ea typeface="DengXian" charset="-122"/>
                <a:cs typeface="Times New Roman" charset="0"/>
              </a:rPr>
              <a:t>third one can be anything except color B as </a:t>
            </a:r>
            <a:r>
              <a:rPr lang="en-US" sz="1500" dirty="0" smtClean="0">
                <a:latin typeface="Calibri" charset="0"/>
                <a:ea typeface="DengXian" charset="-122"/>
                <a:cs typeface="Times New Roman" charset="0"/>
              </a:rPr>
              <a:t>well</a:t>
            </a:r>
          </a:p>
          <a:p>
            <a:endParaRPr lang="en-US" sz="1500" dirty="0">
              <a:effectLst/>
              <a:latin typeface="Calibri" charset="0"/>
              <a:ea typeface="DengXian" charset="-122"/>
              <a:cs typeface="Times New Roman" charset="0"/>
            </a:endParaRPr>
          </a:p>
          <a:p>
            <a:r>
              <a:rPr lang="en-US" sz="1500" dirty="0" smtClean="0">
                <a:latin typeface="Calibri" charset="0"/>
                <a:ea typeface="DengXian" charset="-122"/>
                <a:cs typeface="Times New Roman" charset="0"/>
              </a:rPr>
              <a:t>Code in comments</a:t>
            </a:r>
            <a:endParaRPr lang="en-US" sz="1500" dirty="0">
              <a:effectLst/>
              <a:latin typeface="Calibri" charset="0"/>
              <a:ea typeface="DengXian" charset="-122"/>
              <a:cs typeface="Times New Roman" charset="0"/>
            </a:endParaRPr>
          </a:p>
        </p:txBody>
      </p:sp>
      <p:sp>
        <p:nvSpPr>
          <p:cNvPr id="10" name="Rectangle 9"/>
          <p:cNvSpPr/>
          <p:nvPr/>
        </p:nvSpPr>
        <p:spPr>
          <a:xfrm>
            <a:off x="2988365" y="2065515"/>
            <a:ext cx="6096000" cy="1107996"/>
          </a:xfrm>
          <a:prstGeom prst="rect">
            <a:avLst/>
          </a:prstGeom>
        </p:spPr>
        <p:txBody>
          <a:bodyPr>
            <a:spAutoFit/>
          </a:bodyPr>
          <a:lstStyle/>
          <a:p>
            <a:r>
              <a:rPr lang="en-US" dirty="0"/>
              <a:t> </a:t>
            </a:r>
            <a:r>
              <a:rPr lang="en-US" sz="1600" b="1" dirty="0" err="1" smtClean="0">
                <a:solidFill>
                  <a:srgbClr val="FF0000"/>
                </a:solidFill>
              </a:rPr>
              <a:t>prevSame</a:t>
            </a:r>
            <a:r>
              <a:rPr lang="en-US" sz="1600" b="1" dirty="0" smtClean="0">
                <a:solidFill>
                  <a:srgbClr val="FF0000"/>
                </a:solidFill>
              </a:rPr>
              <a:t> </a:t>
            </a:r>
            <a:r>
              <a:rPr lang="en-US" sz="1600" b="1" dirty="0">
                <a:solidFill>
                  <a:srgbClr val="FF0000"/>
                </a:solidFill>
              </a:rPr>
              <a:t>= same;</a:t>
            </a:r>
          </a:p>
          <a:p>
            <a:r>
              <a:rPr lang="en-US" sz="1600" b="1" dirty="0" smtClean="0">
                <a:solidFill>
                  <a:srgbClr val="FF0000"/>
                </a:solidFill>
              </a:rPr>
              <a:t> </a:t>
            </a:r>
            <a:r>
              <a:rPr lang="en-US" sz="1600" b="1" dirty="0" err="1" smtClean="0">
                <a:solidFill>
                  <a:srgbClr val="FF0000"/>
                </a:solidFill>
              </a:rPr>
              <a:t>prevDiff</a:t>
            </a:r>
            <a:r>
              <a:rPr lang="en-US" sz="1600" b="1" dirty="0" smtClean="0">
                <a:solidFill>
                  <a:srgbClr val="FF0000"/>
                </a:solidFill>
              </a:rPr>
              <a:t> </a:t>
            </a:r>
            <a:r>
              <a:rPr lang="en-US" sz="1600" b="1" dirty="0">
                <a:solidFill>
                  <a:srgbClr val="FF0000"/>
                </a:solidFill>
              </a:rPr>
              <a:t>= diff;</a:t>
            </a:r>
          </a:p>
          <a:p>
            <a:r>
              <a:rPr lang="en-US" sz="1600" b="1" dirty="0">
                <a:solidFill>
                  <a:srgbClr val="FF0000"/>
                </a:solidFill>
              </a:rPr>
              <a:t> </a:t>
            </a:r>
            <a:r>
              <a:rPr lang="en-US" sz="1600" b="1" dirty="0" smtClean="0">
                <a:solidFill>
                  <a:srgbClr val="FF0000"/>
                </a:solidFill>
              </a:rPr>
              <a:t>diff </a:t>
            </a:r>
            <a:r>
              <a:rPr lang="en-US" sz="1600" b="1" dirty="0">
                <a:solidFill>
                  <a:srgbClr val="FF0000"/>
                </a:solidFill>
              </a:rPr>
              <a:t>= (</a:t>
            </a:r>
            <a:r>
              <a:rPr lang="en-US" sz="1600" b="1" dirty="0" err="1">
                <a:solidFill>
                  <a:srgbClr val="FF0000"/>
                </a:solidFill>
              </a:rPr>
              <a:t>prevSame</a:t>
            </a:r>
            <a:r>
              <a:rPr lang="en-US" sz="1600" b="1" dirty="0">
                <a:solidFill>
                  <a:srgbClr val="FF0000"/>
                </a:solidFill>
              </a:rPr>
              <a:t> +  </a:t>
            </a:r>
            <a:r>
              <a:rPr lang="en-US" sz="1600" b="1" dirty="0" err="1">
                <a:solidFill>
                  <a:srgbClr val="FF0000"/>
                </a:solidFill>
              </a:rPr>
              <a:t>prevDiff</a:t>
            </a:r>
            <a:r>
              <a:rPr lang="en-US" sz="1600" b="1" dirty="0">
                <a:solidFill>
                  <a:srgbClr val="FF0000"/>
                </a:solidFill>
              </a:rPr>
              <a:t>)* (k-1);</a:t>
            </a:r>
          </a:p>
          <a:p>
            <a:r>
              <a:rPr lang="en-US" sz="1600" b="1" dirty="0">
                <a:solidFill>
                  <a:srgbClr val="FF0000"/>
                </a:solidFill>
              </a:rPr>
              <a:t> </a:t>
            </a:r>
            <a:r>
              <a:rPr lang="en-US" sz="1600" b="1" dirty="0" smtClean="0">
                <a:solidFill>
                  <a:srgbClr val="FF0000"/>
                </a:solidFill>
              </a:rPr>
              <a:t>same </a:t>
            </a:r>
            <a:r>
              <a:rPr lang="en-US" sz="1600" b="1" dirty="0">
                <a:solidFill>
                  <a:srgbClr val="FF0000"/>
                </a:solidFill>
              </a:rPr>
              <a:t>= </a:t>
            </a:r>
            <a:r>
              <a:rPr lang="en-US" sz="1600" b="1" dirty="0" err="1">
                <a:solidFill>
                  <a:srgbClr val="FF0000"/>
                </a:solidFill>
              </a:rPr>
              <a:t>prevDiff</a:t>
            </a:r>
            <a:r>
              <a:rPr lang="en-US" sz="1600" b="1" dirty="0">
                <a:solidFill>
                  <a:srgbClr val="FF0000"/>
                </a:solidFill>
              </a:rPr>
              <a:t>;</a:t>
            </a:r>
          </a:p>
        </p:txBody>
      </p:sp>
    </p:spTree>
    <p:extLst>
      <p:ext uri="{BB962C8B-B14F-4D97-AF65-F5344CB8AC3E}">
        <p14:creationId xmlns:p14="http://schemas.microsoft.com/office/powerpoint/2010/main" val="5004550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05" y="92765"/>
            <a:ext cx="11834192" cy="418479"/>
          </a:xfrm>
        </p:spPr>
        <p:txBody>
          <a:bodyPr>
            <a:noAutofit/>
          </a:bodyPr>
          <a:lstStyle/>
          <a:p>
            <a:r>
              <a:rPr lang="en-US" sz="2400" dirty="0" smtClean="0"/>
              <a:t>Two States </a:t>
            </a:r>
            <a:r>
              <a:rPr lang="mr-IN" sz="2400" dirty="0" smtClean="0"/>
              <a:t>–</a:t>
            </a:r>
            <a:r>
              <a:rPr lang="en-US" sz="2400" dirty="0" smtClean="0"/>
              <a:t> using two or more variables to record best result under different states</a:t>
            </a:r>
            <a:r>
              <a:rPr lang="en-US" sz="2400" dirty="0"/>
              <a:t/>
            </a:r>
            <a:br>
              <a:rPr lang="en-US" sz="2400" dirty="0"/>
            </a:br>
            <a:endParaRPr lang="en-US" sz="2400" dirty="0"/>
          </a:p>
        </p:txBody>
      </p:sp>
      <p:sp>
        <p:nvSpPr>
          <p:cNvPr id="3" name="Rectangle 2"/>
          <p:cNvSpPr/>
          <p:nvPr/>
        </p:nvSpPr>
        <p:spPr>
          <a:xfrm>
            <a:off x="119269" y="302004"/>
            <a:ext cx="11502888" cy="5970865"/>
          </a:xfrm>
          <a:prstGeom prst="rect">
            <a:avLst/>
          </a:prstGeom>
        </p:spPr>
        <p:txBody>
          <a:bodyPr wrap="square">
            <a:spAutoFit/>
          </a:bodyPr>
          <a:lstStyle/>
          <a:p>
            <a:r>
              <a:rPr lang="en-US" sz="1400" dirty="0"/>
              <a:t>A sequence of numbers is called a wiggle sequence if the differences </a:t>
            </a:r>
          </a:p>
          <a:p>
            <a:r>
              <a:rPr lang="en-US" sz="1400" dirty="0"/>
              <a:t>between successive numbers strictly alternate between positive and negative. </a:t>
            </a:r>
          </a:p>
          <a:p>
            <a:r>
              <a:rPr lang="en-US" sz="1400" dirty="0"/>
              <a:t>The first difference (if one exists) may be either positive or negative. </a:t>
            </a:r>
          </a:p>
          <a:p>
            <a:r>
              <a:rPr lang="en-US" sz="1400" dirty="0"/>
              <a:t>A sequence with fewer than two elements is trivially a wiggle sequence.</a:t>
            </a:r>
          </a:p>
          <a:p>
            <a:r>
              <a:rPr lang="en-US" sz="1400" dirty="0"/>
              <a:t> </a:t>
            </a:r>
          </a:p>
          <a:p>
            <a:r>
              <a:rPr lang="en-US" sz="1400" dirty="0"/>
              <a:t>For example, [1,7,4,9,2,5] is a wiggle sequence because the differences (6,-3,5,-7,3) </a:t>
            </a:r>
          </a:p>
          <a:p>
            <a:r>
              <a:rPr lang="en-US" sz="1400" dirty="0"/>
              <a:t>are alternately positive and negative. In contrast, [1,4,7,2,5] and [1,7,4,5,5] </a:t>
            </a:r>
          </a:p>
          <a:p>
            <a:r>
              <a:rPr lang="en-US" sz="1400" dirty="0"/>
              <a:t>are not wiggle sequences, the first because its first two differences are positive </a:t>
            </a:r>
          </a:p>
          <a:p>
            <a:r>
              <a:rPr lang="en-US" sz="1400" dirty="0"/>
              <a:t>and the second because its last difference is zero.</a:t>
            </a:r>
          </a:p>
          <a:p>
            <a:r>
              <a:rPr lang="en-US" sz="1400" dirty="0"/>
              <a:t> </a:t>
            </a:r>
          </a:p>
          <a:p>
            <a:r>
              <a:rPr lang="en-US" sz="1400" dirty="0"/>
              <a:t>Given a sequence of integers, return the length of the longest subsequence </a:t>
            </a:r>
          </a:p>
          <a:p>
            <a:r>
              <a:rPr lang="en-US" sz="1400" dirty="0"/>
              <a:t>that is a wiggle sequence. </a:t>
            </a:r>
          </a:p>
          <a:p>
            <a:r>
              <a:rPr lang="en-US" sz="1400" dirty="0"/>
              <a:t>A subsequence is obtained by deleting some number of elements (eventually, also zero) </a:t>
            </a:r>
          </a:p>
          <a:p>
            <a:r>
              <a:rPr lang="en-US" sz="1400" dirty="0"/>
              <a:t>from the original sequence, leaving the remaining elements in their original order.</a:t>
            </a:r>
          </a:p>
          <a:p>
            <a:r>
              <a:rPr lang="en-US" sz="1400" dirty="0"/>
              <a:t> </a:t>
            </a:r>
          </a:p>
          <a:p>
            <a:r>
              <a:rPr lang="en-US" sz="1400" dirty="0"/>
              <a:t>Examples:</a:t>
            </a:r>
          </a:p>
          <a:p>
            <a:r>
              <a:rPr lang="en-US" sz="1400" dirty="0"/>
              <a:t>Input: [1,7,4,9,2,5]</a:t>
            </a:r>
          </a:p>
          <a:p>
            <a:r>
              <a:rPr lang="en-US" sz="1400" dirty="0"/>
              <a:t>Output: 6</a:t>
            </a:r>
          </a:p>
          <a:p>
            <a:r>
              <a:rPr lang="en-US" sz="1400" dirty="0"/>
              <a:t>The entire sequence is a wiggle sequence.</a:t>
            </a:r>
          </a:p>
          <a:p>
            <a:r>
              <a:rPr lang="en-US" sz="1400" dirty="0"/>
              <a:t> </a:t>
            </a:r>
          </a:p>
          <a:p>
            <a:r>
              <a:rPr lang="en-US" sz="1400" dirty="0"/>
              <a:t>Input: [1,17,5,10,13,15,10,5,16,8]</a:t>
            </a:r>
          </a:p>
          <a:p>
            <a:r>
              <a:rPr lang="en-US" sz="1400" dirty="0"/>
              <a:t>Output: 7</a:t>
            </a:r>
          </a:p>
          <a:p>
            <a:r>
              <a:rPr lang="en-US" sz="1400" dirty="0"/>
              <a:t>There are several subsequences that achieve this length. One is [1,17,10,13,10,16,8].</a:t>
            </a:r>
          </a:p>
          <a:p>
            <a:r>
              <a:rPr lang="en-US" sz="1400" dirty="0"/>
              <a:t> </a:t>
            </a:r>
          </a:p>
          <a:p>
            <a:r>
              <a:rPr lang="en-US" sz="1400" dirty="0"/>
              <a:t>Input: [1,2,3,4,5,6,7,8,9]</a:t>
            </a:r>
          </a:p>
          <a:p>
            <a:r>
              <a:rPr lang="en-US" sz="1400" dirty="0"/>
              <a:t>Output: 2</a:t>
            </a:r>
          </a:p>
          <a:p>
            <a:endParaRPr lang="en-US" dirty="0"/>
          </a:p>
        </p:txBody>
      </p:sp>
      <p:sp>
        <p:nvSpPr>
          <p:cNvPr id="4" name="Rectangle 3"/>
          <p:cNvSpPr/>
          <p:nvPr/>
        </p:nvSpPr>
        <p:spPr>
          <a:xfrm>
            <a:off x="6864625" y="366662"/>
            <a:ext cx="6096000" cy="4016484"/>
          </a:xfrm>
          <a:prstGeom prst="rect">
            <a:avLst/>
          </a:prstGeom>
        </p:spPr>
        <p:txBody>
          <a:bodyPr>
            <a:spAutoFit/>
          </a:bodyPr>
          <a:lstStyle/>
          <a:p>
            <a:r>
              <a:rPr lang="en-US" sz="1500" dirty="0" smtClean="0">
                <a:latin typeface="Calibri" charset="0"/>
                <a:ea typeface="DengXian" charset="-122"/>
                <a:cs typeface="Times New Roman" charset="0"/>
              </a:rPr>
              <a:t>for </a:t>
            </a:r>
            <a:r>
              <a:rPr lang="en-US" sz="1500" dirty="0">
                <a:latin typeface="Calibri" charset="0"/>
                <a:ea typeface="DengXian" charset="-122"/>
                <a:cs typeface="Times New Roman" charset="0"/>
              </a:rPr>
              <a:t>every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there are three situations: </a:t>
            </a:r>
          </a:p>
          <a:p>
            <a:r>
              <a:rPr lang="en-US" sz="1500" b="1" dirty="0">
                <a:solidFill>
                  <a:srgbClr val="FF0000"/>
                </a:solidFill>
                <a:latin typeface="Calibri" charset="0"/>
                <a:ea typeface="DengXian" charset="-122"/>
                <a:cs typeface="Times New Roman" charset="0"/>
              </a:rPr>
              <a:t> 1. a[i-1] &lt; a[</a:t>
            </a:r>
            <a:r>
              <a:rPr lang="en-US" sz="1500" b="1" dirty="0" err="1">
                <a:solidFill>
                  <a:srgbClr val="FF0000"/>
                </a:solidFill>
                <a:latin typeface="Calibri" charset="0"/>
                <a:ea typeface="DengXian" charset="-122"/>
                <a:cs typeface="Times New Roman" charset="0"/>
              </a:rPr>
              <a:t>i</a:t>
            </a:r>
            <a:r>
              <a:rPr lang="en-US" sz="1500" b="1" dirty="0">
                <a:solidFill>
                  <a:srgbClr val="FF0000"/>
                </a:solidFill>
                <a:latin typeface="Calibri" charset="0"/>
                <a:ea typeface="DengXian" charset="-122"/>
                <a:cs typeface="Times New Roman" charset="0"/>
              </a:rPr>
              <a:t>]  up = down+1</a:t>
            </a:r>
          </a:p>
          <a:p>
            <a:r>
              <a:rPr lang="en-US" sz="1500" b="1" dirty="0">
                <a:solidFill>
                  <a:srgbClr val="FF0000"/>
                </a:solidFill>
                <a:latin typeface="Calibri" charset="0"/>
                <a:ea typeface="DengXian" charset="-122"/>
                <a:cs typeface="Times New Roman" charset="0"/>
              </a:rPr>
              <a:t> 2. a[i-1] &gt; a[</a:t>
            </a:r>
            <a:r>
              <a:rPr lang="en-US" sz="1500" b="1" dirty="0" err="1">
                <a:solidFill>
                  <a:srgbClr val="FF0000"/>
                </a:solidFill>
                <a:latin typeface="Calibri" charset="0"/>
                <a:ea typeface="DengXian" charset="-122"/>
                <a:cs typeface="Times New Roman" charset="0"/>
              </a:rPr>
              <a:t>i</a:t>
            </a:r>
            <a:r>
              <a:rPr lang="en-US" sz="1500" b="1" dirty="0">
                <a:solidFill>
                  <a:srgbClr val="FF0000"/>
                </a:solidFill>
                <a:latin typeface="Calibri" charset="0"/>
                <a:ea typeface="DengXian" charset="-122"/>
                <a:cs typeface="Times New Roman" charset="0"/>
              </a:rPr>
              <a:t>]  down = up+1</a:t>
            </a:r>
          </a:p>
          <a:p>
            <a:r>
              <a:rPr lang="en-US" sz="1500" b="1" dirty="0">
                <a:solidFill>
                  <a:srgbClr val="FF0000"/>
                </a:solidFill>
                <a:latin typeface="Calibri" charset="0"/>
                <a:ea typeface="DengXian" charset="-122"/>
                <a:cs typeface="Times New Roman" charset="0"/>
              </a:rPr>
              <a:t> 3. a[i-1] = a[</a:t>
            </a:r>
            <a:r>
              <a:rPr lang="en-US" sz="1500" b="1" dirty="0" err="1">
                <a:solidFill>
                  <a:srgbClr val="FF0000"/>
                </a:solidFill>
                <a:latin typeface="Calibri" charset="0"/>
                <a:ea typeface="DengXian" charset="-122"/>
                <a:cs typeface="Times New Roman" charset="0"/>
              </a:rPr>
              <a:t>i</a:t>
            </a:r>
            <a:r>
              <a:rPr lang="en-US" sz="1500" b="1" dirty="0">
                <a:solidFill>
                  <a:srgbClr val="FF0000"/>
                </a:solidFill>
                <a:latin typeface="Calibri" charset="0"/>
                <a:ea typeface="DengXian" charset="-122"/>
                <a:cs typeface="Times New Roman" charset="0"/>
              </a:rPr>
              <a:t>]  do nothing</a:t>
            </a:r>
          </a:p>
          <a:p>
            <a:r>
              <a:rPr lang="en-US" sz="1500" dirty="0">
                <a:latin typeface="Calibri" charset="0"/>
                <a:ea typeface="DengXian" charset="-122"/>
                <a:cs typeface="Times New Roman" charset="0"/>
              </a:rPr>
              <a:t> up=1, down=1</a:t>
            </a:r>
          </a:p>
          <a:p>
            <a:r>
              <a:rPr lang="en-US" sz="1500" dirty="0" smtClean="0">
                <a:latin typeface="Calibri" charset="0"/>
                <a:ea typeface="DengXian" charset="-122"/>
                <a:cs typeface="Times New Roman" charset="0"/>
              </a:rPr>
              <a:t> </a:t>
            </a:r>
            <a:endParaRPr lang="en-US" sz="1500" dirty="0">
              <a:latin typeface="Calibri" charset="0"/>
              <a:ea typeface="DengXian" charset="-122"/>
              <a:cs typeface="Times New Roman" charset="0"/>
            </a:endParaRPr>
          </a:p>
          <a:p>
            <a:r>
              <a:rPr lang="en-US" sz="1500" dirty="0">
                <a:latin typeface="Calibri" charset="0"/>
                <a:ea typeface="DengXian" charset="-122"/>
                <a:cs typeface="Times New Roman" charset="0"/>
              </a:rPr>
              <a:t> [1,17,5,10,13,15,10,5,16,8]</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=1  1&lt; 17, up=1+1=2  down=1</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=2  17&gt; 5, down=up+1=3 up=2</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=3  5&lt; 10, up=down+1=4  down=3</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=4  10&lt;13, up=down+1=4  down=3</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=5  13&lt;15, up=down+1=4  down=3</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=6  15&gt;10, down=up+1=5 up=4</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=7  10&gt;5,  down=up+1=5 up=4</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=8  5&lt;16,  up=down+1=6  down=5</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=9  16&gt;8,  down=up+1=7 up=6</a:t>
            </a:r>
          </a:p>
          <a:p>
            <a:r>
              <a:rPr lang="en-US" sz="1500" dirty="0">
                <a:latin typeface="Calibri" charset="0"/>
                <a:ea typeface="DengXian" charset="-122"/>
                <a:cs typeface="Times New Roman" charset="0"/>
              </a:rPr>
              <a:t> return 7</a:t>
            </a:r>
            <a:endParaRPr lang="en-US" sz="1500" dirty="0">
              <a:effectLst/>
              <a:latin typeface="Calibri" charset="0"/>
              <a:ea typeface="DengXian" charset="-122"/>
              <a:cs typeface="Times New Roman" charset="0"/>
            </a:endParaRPr>
          </a:p>
        </p:txBody>
      </p:sp>
      <p:sp>
        <p:nvSpPr>
          <p:cNvPr id="5" name="Rectangle 4"/>
          <p:cNvSpPr/>
          <p:nvPr/>
        </p:nvSpPr>
        <p:spPr>
          <a:xfrm>
            <a:off x="8163338" y="4268275"/>
            <a:ext cx="6096000" cy="2400657"/>
          </a:xfrm>
          <a:prstGeom prst="rect">
            <a:avLst/>
          </a:prstGeom>
        </p:spPr>
        <p:txBody>
          <a:bodyPr>
            <a:spAutoFit/>
          </a:bodyPr>
          <a:lstStyle/>
          <a:p>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maxV</a:t>
            </a:r>
            <a:r>
              <a:rPr lang="en-US" sz="1500" dirty="0">
                <a:solidFill>
                  <a:schemeClr val="accent1">
                    <a:lumMod val="75000"/>
                  </a:schemeClr>
                </a:solidFill>
                <a:latin typeface="Calibri" charset="0"/>
                <a:ea typeface="DengXian" charset="-122"/>
                <a:cs typeface="Times New Roman" charset="0"/>
              </a:rPr>
              <a:t> = 1, up=1, down=1;</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=1;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a:t>
            </a:r>
            <a:r>
              <a:rPr lang="en-US" sz="1500" dirty="0" err="1">
                <a:solidFill>
                  <a:schemeClr val="accent1">
                    <a:lumMod val="75000"/>
                  </a:schemeClr>
                </a:solidFill>
                <a:latin typeface="Calibri" charset="0"/>
                <a:ea typeface="DengXian" charset="-122"/>
                <a:cs typeface="Times New Roman" charset="0"/>
              </a:rPr>
              <a:t>nums.length</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b="1" dirty="0">
                <a:solidFill>
                  <a:srgbClr val="7030A0"/>
                </a:solidFill>
                <a:latin typeface="Calibri" charset="0"/>
                <a:ea typeface="DengXian" charset="-122"/>
                <a:cs typeface="Times New Roman" charset="0"/>
              </a:rPr>
              <a:t>        if(</a:t>
            </a:r>
            <a:r>
              <a:rPr lang="en-US" sz="1500" b="1" dirty="0" err="1">
                <a:solidFill>
                  <a:srgbClr val="7030A0"/>
                </a:solidFill>
                <a:latin typeface="Calibri" charset="0"/>
                <a:ea typeface="DengXian" charset="-122"/>
                <a:cs typeface="Times New Roman" charset="0"/>
              </a:rPr>
              <a:t>nums</a:t>
            </a:r>
            <a:r>
              <a:rPr lang="en-US" sz="1500" b="1" dirty="0">
                <a:solidFill>
                  <a:srgbClr val="7030A0"/>
                </a:solidFill>
                <a:latin typeface="Calibri" charset="0"/>
                <a:ea typeface="DengXian" charset="-122"/>
                <a:cs typeface="Times New Roman" charset="0"/>
              </a:rPr>
              <a:t>[i-1] &lt; </a:t>
            </a:r>
            <a:r>
              <a:rPr lang="en-US" sz="1500" b="1" dirty="0" err="1">
                <a:solidFill>
                  <a:srgbClr val="7030A0"/>
                </a:solidFill>
                <a:latin typeface="Calibri" charset="0"/>
                <a:ea typeface="DengXian" charset="-122"/>
                <a:cs typeface="Times New Roman" charset="0"/>
              </a:rPr>
              <a:t>nums</a:t>
            </a:r>
            <a:r>
              <a:rPr lang="en-US" sz="1500" b="1" dirty="0">
                <a:solidFill>
                  <a:srgbClr val="7030A0"/>
                </a:solidFill>
                <a:latin typeface="Calibri" charset="0"/>
                <a:ea typeface="DengXian" charset="-122"/>
                <a:cs typeface="Times New Roman" charset="0"/>
              </a:rPr>
              <a:t>[</a:t>
            </a:r>
            <a:r>
              <a:rPr lang="en-US" sz="1500" b="1" dirty="0" err="1">
                <a:solidFill>
                  <a:srgbClr val="7030A0"/>
                </a:solidFill>
                <a:latin typeface="Calibri" charset="0"/>
                <a:ea typeface="DengXian" charset="-122"/>
                <a:cs typeface="Times New Roman" charset="0"/>
              </a:rPr>
              <a:t>i</a:t>
            </a:r>
            <a:r>
              <a:rPr lang="en-US" sz="1500" b="1" dirty="0">
                <a:solidFill>
                  <a:srgbClr val="7030A0"/>
                </a:solidFill>
                <a:latin typeface="Calibri" charset="0"/>
                <a:ea typeface="DengXian" charset="-122"/>
                <a:cs typeface="Times New Roman" charset="0"/>
              </a:rPr>
              <a:t>]) {</a:t>
            </a:r>
          </a:p>
          <a:p>
            <a:r>
              <a:rPr lang="en-US" sz="1500" b="1" dirty="0">
                <a:solidFill>
                  <a:srgbClr val="7030A0"/>
                </a:solidFill>
                <a:latin typeface="Calibri" charset="0"/>
                <a:ea typeface="DengXian" charset="-122"/>
                <a:cs typeface="Times New Roman" charset="0"/>
              </a:rPr>
              <a:t>            up = down + 1;</a:t>
            </a:r>
          </a:p>
          <a:p>
            <a:r>
              <a:rPr lang="en-US" sz="1500" b="1" dirty="0">
                <a:solidFill>
                  <a:srgbClr val="7030A0"/>
                </a:solidFill>
                <a:latin typeface="Calibri" charset="0"/>
                <a:ea typeface="DengXian" charset="-122"/>
                <a:cs typeface="Times New Roman" charset="0"/>
              </a:rPr>
              <a:t>        } else if(</a:t>
            </a:r>
            <a:r>
              <a:rPr lang="en-US" sz="1500" b="1" dirty="0" err="1">
                <a:solidFill>
                  <a:srgbClr val="7030A0"/>
                </a:solidFill>
                <a:latin typeface="Calibri" charset="0"/>
                <a:ea typeface="DengXian" charset="-122"/>
                <a:cs typeface="Times New Roman" charset="0"/>
              </a:rPr>
              <a:t>nums</a:t>
            </a:r>
            <a:r>
              <a:rPr lang="en-US" sz="1500" b="1" dirty="0">
                <a:solidFill>
                  <a:srgbClr val="7030A0"/>
                </a:solidFill>
                <a:latin typeface="Calibri" charset="0"/>
                <a:ea typeface="DengXian" charset="-122"/>
                <a:cs typeface="Times New Roman" charset="0"/>
              </a:rPr>
              <a:t>[i-1] &gt; </a:t>
            </a:r>
            <a:r>
              <a:rPr lang="en-US" sz="1500" b="1" dirty="0" err="1">
                <a:solidFill>
                  <a:srgbClr val="7030A0"/>
                </a:solidFill>
                <a:latin typeface="Calibri" charset="0"/>
                <a:ea typeface="DengXian" charset="-122"/>
                <a:cs typeface="Times New Roman" charset="0"/>
              </a:rPr>
              <a:t>nums</a:t>
            </a:r>
            <a:r>
              <a:rPr lang="en-US" sz="1500" b="1" dirty="0">
                <a:solidFill>
                  <a:srgbClr val="7030A0"/>
                </a:solidFill>
                <a:latin typeface="Calibri" charset="0"/>
                <a:ea typeface="DengXian" charset="-122"/>
                <a:cs typeface="Times New Roman" charset="0"/>
              </a:rPr>
              <a:t>[</a:t>
            </a:r>
            <a:r>
              <a:rPr lang="en-US" sz="1500" b="1" dirty="0" err="1">
                <a:solidFill>
                  <a:srgbClr val="7030A0"/>
                </a:solidFill>
                <a:latin typeface="Calibri" charset="0"/>
                <a:ea typeface="DengXian" charset="-122"/>
                <a:cs typeface="Times New Roman" charset="0"/>
              </a:rPr>
              <a:t>i</a:t>
            </a:r>
            <a:r>
              <a:rPr lang="en-US" sz="1500" b="1" dirty="0">
                <a:solidFill>
                  <a:srgbClr val="7030A0"/>
                </a:solidFill>
                <a:latin typeface="Calibri" charset="0"/>
                <a:ea typeface="DengXian" charset="-122"/>
                <a:cs typeface="Times New Roman" charset="0"/>
              </a:rPr>
              <a:t>]) {</a:t>
            </a:r>
          </a:p>
          <a:p>
            <a:r>
              <a:rPr lang="en-US" sz="1500" b="1" dirty="0">
                <a:solidFill>
                  <a:srgbClr val="7030A0"/>
                </a:solidFill>
                <a:latin typeface="Calibri" charset="0"/>
                <a:ea typeface="DengXian" charset="-122"/>
                <a:cs typeface="Times New Roman" charset="0"/>
              </a:rPr>
              <a:t>            down = up + 1;</a:t>
            </a:r>
          </a:p>
          <a:p>
            <a:r>
              <a:rPr lang="en-US" sz="1500" b="1" dirty="0">
                <a:solidFill>
                  <a:srgbClr val="7030A0"/>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maxV</a:t>
            </a:r>
            <a:r>
              <a:rPr lang="en-US" sz="1500" dirty="0">
                <a:solidFill>
                  <a:schemeClr val="accent1">
                    <a:lumMod val="75000"/>
                  </a:schemeClr>
                </a:solidFill>
                <a:latin typeface="Calibri" charset="0"/>
                <a:ea typeface="DengXian" charset="-122"/>
                <a:cs typeface="Times New Roman" charset="0"/>
              </a:rPr>
              <a:t> = </a:t>
            </a:r>
            <a:r>
              <a:rPr lang="en-US" sz="1500" dirty="0" err="1">
                <a:solidFill>
                  <a:schemeClr val="accent1">
                    <a:lumMod val="75000"/>
                  </a:schemeClr>
                </a:solidFill>
                <a:latin typeface="Calibri" charset="0"/>
                <a:ea typeface="DengXian" charset="-122"/>
                <a:cs typeface="Times New Roman" charset="0"/>
              </a:rPr>
              <a:t>Math.max</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maxV</a:t>
            </a:r>
            <a:r>
              <a:rPr lang="en-US" sz="1500" dirty="0">
                <a:solidFill>
                  <a:schemeClr val="accent1">
                    <a:lumMod val="75000"/>
                  </a:schemeClr>
                </a:solidFill>
                <a:latin typeface="Calibri" charset="0"/>
                <a:ea typeface="DengXian" charset="-122"/>
                <a:cs typeface="Times New Roman" charset="0"/>
              </a:rPr>
              <a:t>, up, down);</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return </a:t>
            </a:r>
            <a:r>
              <a:rPr lang="en-US" sz="1500" dirty="0" err="1">
                <a:solidFill>
                  <a:schemeClr val="accent1">
                    <a:lumMod val="75000"/>
                  </a:schemeClr>
                </a:solidFill>
                <a:latin typeface="Calibri" charset="0"/>
                <a:ea typeface="DengXian" charset="-122"/>
                <a:cs typeface="Times New Roman" charset="0"/>
              </a:rPr>
              <a:t>maxV</a:t>
            </a:r>
            <a:r>
              <a:rPr lang="en-US" sz="1500" dirty="0">
                <a:solidFill>
                  <a:schemeClr val="accent1">
                    <a:lumMod val="75000"/>
                  </a:schemeClr>
                </a:solidFill>
                <a:latin typeface="Calibri" charset="0"/>
                <a:ea typeface="DengXian" charset="-122"/>
                <a:cs typeface="Times New Roman" charset="0"/>
              </a:rPr>
              <a:t>;</a:t>
            </a:r>
            <a:endParaRPr lang="en-US" sz="1500"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1609030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05" y="92765"/>
            <a:ext cx="11834192" cy="418479"/>
          </a:xfrm>
        </p:spPr>
        <p:txBody>
          <a:bodyPr>
            <a:noAutofit/>
          </a:bodyPr>
          <a:lstStyle/>
          <a:p>
            <a:r>
              <a:rPr lang="en-US" sz="2400" dirty="0" smtClean="0"/>
              <a:t>Two States </a:t>
            </a:r>
            <a:r>
              <a:rPr lang="mr-IN" sz="2400" dirty="0" smtClean="0"/>
              <a:t>–</a:t>
            </a:r>
            <a:r>
              <a:rPr lang="en-US" sz="2400" dirty="0" smtClean="0"/>
              <a:t> using two or more variables to record best result under different states</a:t>
            </a:r>
            <a:r>
              <a:rPr lang="en-US" sz="2400" dirty="0"/>
              <a:t/>
            </a:r>
            <a:br>
              <a:rPr lang="en-US" sz="2400" dirty="0"/>
            </a:br>
            <a:endParaRPr lang="en-US" sz="2400" dirty="0"/>
          </a:p>
        </p:txBody>
      </p:sp>
      <p:sp>
        <p:nvSpPr>
          <p:cNvPr id="3" name="Rectangle 2"/>
          <p:cNvSpPr/>
          <p:nvPr/>
        </p:nvSpPr>
        <p:spPr>
          <a:xfrm>
            <a:off x="119269" y="302004"/>
            <a:ext cx="11502888" cy="1985159"/>
          </a:xfrm>
          <a:prstGeom prst="rect">
            <a:avLst/>
          </a:prstGeom>
        </p:spPr>
        <p:txBody>
          <a:bodyPr wrap="square">
            <a:spAutoFit/>
          </a:bodyPr>
          <a:lstStyle/>
          <a:p>
            <a:r>
              <a:rPr lang="en-US" sz="1500" dirty="0"/>
              <a:t>We have two integer sequences A and B of the same non-zero </a:t>
            </a:r>
            <a:r>
              <a:rPr lang="en-US" sz="1500" dirty="0" smtClean="0"/>
              <a:t>length. We </a:t>
            </a:r>
            <a:r>
              <a:rPr lang="en-US" sz="1500" dirty="0"/>
              <a:t>are allowed to swap elements A[</a:t>
            </a:r>
            <a:r>
              <a:rPr lang="en-US" sz="1500" dirty="0" err="1"/>
              <a:t>i</a:t>
            </a:r>
            <a:r>
              <a:rPr lang="en-US" sz="1500" dirty="0"/>
              <a:t>] and B[</a:t>
            </a:r>
            <a:r>
              <a:rPr lang="en-US" sz="1500" dirty="0" err="1"/>
              <a:t>i</a:t>
            </a:r>
            <a:r>
              <a:rPr lang="en-US" sz="1500" dirty="0"/>
              <a:t>].  </a:t>
            </a:r>
            <a:r>
              <a:rPr lang="en-US" sz="1500" dirty="0" smtClean="0"/>
              <a:t>Note </a:t>
            </a:r>
            <a:r>
              <a:rPr lang="en-US" sz="1500" dirty="0"/>
              <a:t>that both elements are in the same index position in their respective </a:t>
            </a:r>
            <a:r>
              <a:rPr lang="en-US" sz="1500" dirty="0" smtClean="0"/>
              <a:t>sequences. At </a:t>
            </a:r>
            <a:r>
              <a:rPr lang="en-US" sz="1500" dirty="0"/>
              <a:t>the end of some number of swaps, A and B are both strictly increasing.  </a:t>
            </a:r>
          </a:p>
          <a:p>
            <a:r>
              <a:rPr lang="en-US" sz="1500" dirty="0"/>
              <a:t>(A sequence is strictly increasing if and only if A[0] &lt; A[1] &lt; A[2] &lt; ... &lt; A[</a:t>
            </a:r>
            <a:r>
              <a:rPr lang="en-US" sz="1500" dirty="0" err="1"/>
              <a:t>A.length</a:t>
            </a:r>
            <a:r>
              <a:rPr lang="en-US" sz="1500" dirty="0"/>
              <a:t> - 1].)</a:t>
            </a:r>
          </a:p>
          <a:p>
            <a:r>
              <a:rPr lang="en-US" sz="1500" dirty="0"/>
              <a:t>Given A and B, return the minimum number of swaps to make both sequences strictly increasing.  </a:t>
            </a:r>
            <a:r>
              <a:rPr lang="en-US" sz="1500" dirty="0" smtClean="0"/>
              <a:t>It </a:t>
            </a:r>
            <a:r>
              <a:rPr lang="en-US" sz="1500" dirty="0"/>
              <a:t>is guaranteed that the given input always makes it possible.</a:t>
            </a:r>
          </a:p>
          <a:p>
            <a:r>
              <a:rPr lang="en-US" sz="1500" dirty="0" smtClean="0"/>
              <a:t>Example:  Input</a:t>
            </a:r>
            <a:r>
              <a:rPr lang="en-US" sz="1500" dirty="0"/>
              <a:t>: A = [1,3,5,4], B = [</a:t>
            </a:r>
            <a:r>
              <a:rPr lang="en-US" sz="1500" dirty="0" smtClean="0"/>
              <a:t>1,2,3,7]   Output</a:t>
            </a:r>
            <a:r>
              <a:rPr lang="en-US" sz="1500" dirty="0"/>
              <a:t>: 1</a:t>
            </a:r>
          </a:p>
          <a:p>
            <a:r>
              <a:rPr lang="en-US" sz="1500" dirty="0"/>
              <a:t>Explanation: </a:t>
            </a:r>
            <a:r>
              <a:rPr lang="en-US" sz="1500" dirty="0" smtClean="0"/>
              <a:t>Swap </a:t>
            </a:r>
            <a:r>
              <a:rPr lang="en-US" sz="1500" dirty="0"/>
              <a:t>A[3] and B[3].  Then the sequences </a:t>
            </a:r>
            <a:r>
              <a:rPr lang="en-US" sz="1500" dirty="0" err="1" smtClean="0"/>
              <a:t>are:A</a:t>
            </a:r>
            <a:r>
              <a:rPr lang="en-US" sz="1500" dirty="0" smtClean="0"/>
              <a:t> </a:t>
            </a:r>
            <a:r>
              <a:rPr lang="en-US" sz="1500" dirty="0"/>
              <a:t>= [1, 3, 5, 7] and B = [1, 2, 3, </a:t>
            </a:r>
            <a:r>
              <a:rPr lang="en-US" sz="1500" dirty="0" smtClean="0"/>
              <a:t>4] which </a:t>
            </a:r>
            <a:r>
              <a:rPr lang="en-US" sz="1500" dirty="0"/>
              <a:t>are both strictly increasing.</a:t>
            </a:r>
          </a:p>
          <a:p>
            <a:endParaRPr lang="en-US" dirty="0"/>
          </a:p>
        </p:txBody>
      </p:sp>
      <p:sp>
        <p:nvSpPr>
          <p:cNvPr id="4" name="Rectangle 3"/>
          <p:cNvSpPr/>
          <p:nvPr/>
        </p:nvSpPr>
        <p:spPr>
          <a:xfrm>
            <a:off x="26505" y="2060891"/>
            <a:ext cx="10979426" cy="4247317"/>
          </a:xfrm>
          <a:prstGeom prst="rect">
            <a:avLst/>
          </a:prstGeom>
        </p:spPr>
        <p:txBody>
          <a:bodyPr wrap="square">
            <a:spAutoFit/>
          </a:bodyPr>
          <a:lstStyle/>
          <a:p>
            <a:r>
              <a:rPr lang="en-US" sz="1500" dirty="0" err="1"/>
              <a:t>e.g</a:t>
            </a:r>
            <a:r>
              <a:rPr lang="en-US" sz="1500" dirty="0"/>
              <a:t>: A = [1,2,5,4]  </a:t>
            </a:r>
          </a:p>
          <a:p>
            <a:r>
              <a:rPr lang="en-US" sz="1500" dirty="0"/>
              <a:t>     </a:t>
            </a:r>
            <a:r>
              <a:rPr lang="en-US" sz="1500" dirty="0" smtClean="0"/>
              <a:t>   B </a:t>
            </a:r>
            <a:r>
              <a:rPr lang="en-US" sz="1500" dirty="0"/>
              <a:t>= [0,1,3,9]</a:t>
            </a:r>
          </a:p>
          <a:p>
            <a:r>
              <a:rPr lang="en-US" sz="1500" dirty="0"/>
              <a:t> we use two </a:t>
            </a:r>
            <a:r>
              <a:rPr lang="en-US" sz="1500" dirty="0" err="1"/>
              <a:t>dp</a:t>
            </a:r>
            <a:r>
              <a:rPr lang="en-US" sz="1500" dirty="0"/>
              <a:t> to store the swap and non-swap status</a:t>
            </a:r>
          </a:p>
          <a:p>
            <a:r>
              <a:rPr lang="en-US" sz="1500" dirty="0"/>
              <a:t> dh[</a:t>
            </a:r>
            <a:r>
              <a:rPr lang="en-US" sz="1500" dirty="0" err="1"/>
              <a:t>i</a:t>
            </a:r>
            <a:r>
              <a:rPr lang="en-US" sz="1500" dirty="0"/>
              <a:t>] means to step </a:t>
            </a:r>
            <a:r>
              <a:rPr lang="en-US" sz="1500" dirty="0" err="1"/>
              <a:t>i</a:t>
            </a:r>
            <a:r>
              <a:rPr lang="en-US" sz="1500" dirty="0"/>
              <a:t>, we wouldn't swap it, to this point, the min swaps is what</a:t>
            </a:r>
          </a:p>
          <a:p>
            <a:r>
              <a:rPr lang="en-US" sz="1500" dirty="0"/>
              <a:t> ds[</a:t>
            </a:r>
            <a:r>
              <a:rPr lang="en-US" sz="1500" dirty="0" err="1"/>
              <a:t>i</a:t>
            </a:r>
            <a:r>
              <a:rPr lang="en-US" sz="1500" dirty="0"/>
              <a:t>] means to step </a:t>
            </a:r>
            <a:r>
              <a:rPr lang="en-US" sz="1500" dirty="0" err="1"/>
              <a:t>i</a:t>
            </a:r>
            <a:r>
              <a:rPr lang="en-US" sz="1500" dirty="0"/>
              <a:t>, we would swap it no matter what, to this point, the min swaps is what</a:t>
            </a:r>
          </a:p>
          <a:p>
            <a:r>
              <a:rPr lang="en-US" sz="1500" dirty="0"/>
              <a:t> </a:t>
            </a:r>
          </a:p>
          <a:p>
            <a:r>
              <a:rPr lang="en-US" sz="1500" dirty="0"/>
              <a:t> if(A[</a:t>
            </a:r>
            <a:r>
              <a:rPr lang="en-US" sz="1500" dirty="0" err="1"/>
              <a:t>i</a:t>
            </a:r>
            <a:r>
              <a:rPr lang="en-US" sz="1500" dirty="0"/>
              <a:t>] &lt; A[i+1]  &amp;&amp; B[</a:t>
            </a:r>
            <a:r>
              <a:rPr lang="en-US" sz="1500" dirty="0" err="1"/>
              <a:t>i</a:t>
            </a:r>
            <a:r>
              <a:rPr lang="en-US" sz="1500" dirty="0"/>
              <a:t>] &lt; B[i+1]) &amp;&amp; (A[</a:t>
            </a:r>
            <a:r>
              <a:rPr lang="en-US" sz="1500" dirty="0" err="1"/>
              <a:t>i</a:t>
            </a:r>
            <a:r>
              <a:rPr lang="en-US" sz="1500" dirty="0"/>
              <a:t>] &lt; B[i+1]  &amp;&amp; B[</a:t>
            </a:r>
            <a:r>
              <a:rPr lang="en-US" sz="1500" dirty="0" err="1"/>
              <a:t>i</a:t>
            </a:r>
            <a:r>
              <a:rPr lang="en-US" sz="1500" dirty="0"/>
              <a:t>] &lt; A[i+1]) </a:t>
            </a:r>
            <a:r>
              <a:rPr lang="en-US" sz="1500" dirty="0" smtClean="0"/>
              <a:t> we </a:t>
            </a:r>
            <a:r>
              <a:rPr lang="en-US" sz="1500" dirty="0"/>
              <a:t>either swap or not </a:t>
            </a:r>
            <a:r>
              <a:rPr lang="en-US" sz="1500" dirty="0" smtClean="0"/>
              <a:t>is ok </a:t>
            </a:r>
            <a:endParaRPr lang="en-US" sz="1500" dirty="0"/>
          </a:p>
          <a:p>
            <a:r>
              <a:rPr lang="en-US" sz="1500" dirty="0"/>
              <a:t> </a:t>
            </a:r>
            <a:r>
              <a:rPr lang="en-US" sz="1500" dirty="0" smtClean="0"/>
              <a:t>  </a:t>
            </a:r>
            <a:r>
              <a:rPr lang="en-US" sz="1500" dirty="0"/>
              <a:t>for dh[</a:t>
            </a:r>
            <a:r>
              <a:rPr lang="en-US" sz="1500" dirty="0" err="1"/>
              <a:t>i</a:t>
            </a:r>
            <a:r>
              <a:rPr lang="en-US" sz="1500" dirty="0"/>
              <a:t>], we need to get the i-1 min swaps dh[</a:t>
            </a:r>
            <a:r>
              <a:rPr lang="en-US" sz="1500" dirty="0" err="1"/>
              <a:t>i</a:t>
            </a:r>
            <a:r>
              <a:rPr lang="en-US" sz="1500" dirty="0"/>
              <a:t>] = min(dh(i-1), ds[i-1])</a:t>
            </a:r>
          </a:p>
          <a:p>
            <a:r>
              <a:rPr lang="en-US" sz="1500" dirty="0"/>
              <a:t>   </a:t>
            </a:r>
            <a:r>
              <a:rPr lang="en-US" sz="1500" dirty="0" smtClean="0"/>
              <a:t>if swap </a:t>
            </a:r>
            <a:r>
              <a:rPr lang="en-US" sz="1500" dirty="0"/>
              <a:t>in this step, also </a:t>
            </a:r>
            <a:r>
              <a:rPr lang="en-US" sz="1500" dirty="0" smtClean="0"/>
              <a:t>need </a:t>
            </a:r>
            <a:r>
              <a:rPr lang="en-US" sz="1500" dirty="0"/>
              <a:t>to get </a:t>
            </a:r>
            <a:r>
              <a:rPr lang="en-US" sz="1500" dirty="0" smtClean="0"/>
              <a:t>i-1th </a:t>
            </a:r>
            <a:r>
              <a:rPr lang="en-US" sz="1500" dirty="0"/>
              <a:t>min swaps </a:t>
            </a:r>
            <a:r>
              <a:rPr lang="en-US" sz="1500" dirty="0" smtClean="0"/>
              <a:t>+ this </a:t>
            </a:r>
            <a:r>
              <a:rPr lang="en-US" sz="1500" dirty="0"/>
              <a:t>1 swap,  </a:t>
            </a:r>
            <a:r>
              <a:rPr lang="en-US" sz="1500" dirty="0" smtClean="0"/>
              <a:t>ds[</a:t>
            </a:r>
            <a:r>
              <a:rPr lang="en-US" sz="1500" dirty="0" err="1" smtClean="0"/>
              <a:t>i</a:t>
            </a:r>
            <a:r>
              <a:rPr lang="en-US" sz="1500" dirty="0"/>
              <a:t>] = min(dh(i-1), ds[i-1])+1</a:t>
            </a:r>
          </a:p>
          <a:p>
            <a:r>
              <a:rPr lang="en-US" sz="1500" dirty="0"/>
              <a:t> </a:t>
            </a:r>
          </a:p>
          <a:p>
            <a:r>
              <a:rPr lang="en-US" sz="1500" dirty="0"/>
              <a:t> if only(A[</a:t>
            </a:r>
            <a:r>
              <a:rPr lang="en-US" sz="1500" dirty="0" err="1"/>
              <a:t>i</a:t>
            </a:r>
            <a:r>
              <a:rPr lang="en-US" sz="1500" dirty="0"/>
              <a:t>] &lt; A[i+1]  &amp;&amp; B[</a:t>
            </a:r>
            <a:r>
              <a:rPr lang="en-US" sz="1500" dirty="0" err="1"/>
              <a:t>i</a:t>
            </a:r>
            <a:r>
              <a:rPr lang="en-US" sz="1500" dirty="0"/>
              <a:t>] &lt; B[i+1])  we can not swap</a:t>
            </a:r>
          </a:p>
          <a:p>
            <a:r>
              <a:rPr lang="en-US" sz="1500" dirty="0"/>
              <a:t>    so dh[</a:t>
            </a:r>
            <a:r>
              <a:rPr lang="en-US" sz="1500" dirty="0" err="1"/>
              <a:t>i</a:t>
            </a:r>
            <a:r>
              <a:rPr lang="en-US" sz="1500" dirty="0"/>
              <a:t>] = dh[i-1]</a:t>
            </a:r>
          </a:p>
          <a:p>
            <a:r>
              <a:rPr lang="en-US" sz="1500" dirty="0"/>
              <a:t>       ds[</a:t>
            </a:r>
            <a:r>
              <a:rPr lang="en-US" sz="1500" dirty="0" err="1"/>
              <a:t>i</a:t>
            </a:r>
            <a:r>
              <a:rPr lang="en-US" sz="1500" dirty="0"/>
              <a:t>] = ds[i-1] + 1 </a:t>
            </a:r>
            <a:r>
              <a:rPr lang="en-US" sz="1500" dirty="0" smtClean="0"/>
              <a:t>  1  </a:t>
            </a:r>
            <a:r>
              <a:rPr lang="en-US" sz="1500" dirty="0"/>
              <a:t>2  we need the i-1 pair to be swapped as well, </a:t>
            </a:r>
          </a:p>
          <a:p>
            <a:r>
              <a:rPr lang="en-US" sz="1500" dirty="0"/>
              <a:t>                                        2  3    if 2 and 3 have to swap, then 1 and 2 also need wasp</a:t>
            </a:r>
          </a:p>
          <a:p>
            <a:r>
              <a:rPr lang="en-US" sz="1500" dirty="0"/>
              <a:t> if only(A[</a:t>
            </a:r>
            <a:r>
              <a:rPr lang="en-US" sz="1500" dirty="0" err="1"/>
              <a:t>i</a:t>
            </a:r>
            <a:r>
              <a:rPr lang="en-US" sz="1500" dirty="0"/>
              <a:t>] &lt; B[i+1]  &amp;&amp; B[</a:t>
            </a:r>
            <a:r>
              <a:rPr lang="en-US" sz="1500" dirty="0" err="1"/>
              <a:t>i</a:t>
            </a:r>
            <a:r>
              <a:rPr lang="en-US" sz="1500" dirty="0"/>
              <a:t>] &lt; A[i+1])  we have to swap</a:t>
            </a:r>
          </a:p>
          <a:p>
            <a:r>
              <a:rPr lang="en-US" sz="1500" dirty="0"/>
              <a:t>    so dh[</a:t>
            </a:r>
            <a:r>
              <a:rPr lang="en-US" sz="1500" dirty="0" err="1"/>
              <a:t>i</a:t>
            </a:r>
            <a:r>
              <a:rPr lang="en-US" sz="1500" dirty="0"/>
              <a:t>] = ds[i-1] </a:t>
            </a:r>
            <a:r>
              <a:rPr lang="en-US" sz="1500" dirty="0" smtClean="0"/>
              <a:t>   4  </a:t>
            </a:r>
            <a:r>
              <a:rPr lang="en-US" sz="1500" dirty="0"/>
              <a:t>4</a:t>
            </a:r>
          </a:p>
          <a:p>
            <a:r>
              <a:rPr lang="en-US" sz="1500" dirty="0"/>
              <a:t>                                     2  5   we need the i-1 step to be swapped, </a:t>
            </a:r>
          </a:p>
          <a:p>
            <a:r>
              <a:rPr lang="en-US" sz="1500" dirty="0"/>
              <a:t>       ds[</a:t>
            </a:r>
            <a:r>
              <a:rPr lang="en-US" sz="1500" dirty="0" err="1"/>
              <a:t>i</a:t>
            </a:r>
            <a:r>
              <a:rPr lang="en-US" sz="1500" dirty="0"/>
              <a:t>] = dh[i-1] + 1</a:t>
            </a:r>
          </a:p>
        </p:txBody>
      </p:sp>
      <p:sp>
        <p:nvSpPr>
          <p:cNvPr id="5" name="Rectangle 4"/>
          <p:cNvSpPr/>
          <p:nvPr/>
        </p:nvSpPr>
        <p:spPr>
          <a:xfrm>
            <a:off x="7566992" y="2759041"/>
            <a:ext cx="6096000" cy="3570208"/>
          </a:xfrm>
          <a:prstGeom prst="rect">
            <a:avLst/>
          </a:prstGeom>
        </p:spPr>
        <p:txBody>
          <a:bodyPr>
            <a:spAutoFit/>
          </a:bodyPr>
          <a:lstStyle/>
          <a:p>
            <a:r>
              <a:rPr lang="en-US" sz="1600" dirty="0"/>
              <a:t> </a:t>
            </a:r>
            <a:r>
              <a:rPr lang="en-US" sz="1400" b="1" dirty="0" err="1">
                <a:solidFill>
                  <a:schemeClr val="accent1">
                    <a:lumMod val="75000"/>
                  </a:schemeClr>
                </a:solidFill>
              </a:rPr>
              <a:t>var</a:t>
            </a:r>
            <a:r>
              <a:rPr lang="en-US" sz="1400" b="1" dirty="0">
                <a:solidFill>
                  <a:schemeClr val="accent1">
                    <a:lumMod val="75000"/>
                  </a:schemeClr>
                </a:solidFill>
              </a:rPr>
              <a:t> dh = 0, ds =1;</a:t>
            </a:r>
          </a:p>
          <a:p>
            <a:r>
              <a:rPr lang="en-US" sz="1400" b="1" dirty="0">
                <a:solidFill>
                  <a:schemeClr val="accent1">
                    <a:lumMod val="75000"/>
                  </a:schemeClr>
                </a:solidFill>
              </a:rPr>
              <a:t>    for(</a:t>
            </a:r>
            <a:r>
              <a:rPr lang="en-US" sz="1400" b="1" dirty="0" err="1">
                <a:solidFill>
                  <a:schemeClr val="accent1">
                    <a:lumMod val="75000"/>
                  </a:schemeClr>
                </a:solidFill>
              </a:rPr>
              <a:t>var</a:t>
            </a:r>
            <a:r>
              <a:rPr lang="en-US" sz="1400" b="1" dirty="0">
                <a:solidFill>
                  <a:schemeClr val="accent1">
                    <a:lumMod val="75000"/>
                  </a:schemeClr>
                </a:solidFill>
              </a:rPr>
              <a:t> </a:t>
            </a:r>
            <a:r>
              <a:rPr lang="en-US" sz="1400" b="1" dirty="0" err="1">
                <a:solidFill>
                  <a:schemeClr val="accent1">
                    <a:lumMod val="75000"/>
                  </a:schemeClr>
                </a:solidFill>
              </a:rPr>
              <a:t>i</a:t>
            </a:r>
            <a:r>
              <a:rPr lang="en-US" sz="1400" b="1" dirty="0">
                <a:solidFill>
                  <a:schemeClr val="accent1">
                    <a:lumMod val="75000"/>
                  </a:schemeClr>
                </a:solidFill>
              </a:rPr>
              <a:t>=1; </a:t>
            </a:r>
            <a:r>
              <a:rPr lang="en-US" sz="1400" b="1" dirty="0" err="1">
                <a:solidFill>
                  <a:schemeClr val="accent1">
                    <a:lumMod val="75000"/>
                  </a:schemeClr>
                </a:solidFill>
              </a:rPr>
              <a:t>i</a:t>
            </a:r>
            <a:r>
              <a:rPr lang="en-US" sz="1400" b="1" dirty="0">
                <a:solidFill>
                  <a:schemeClr val="accent1">
                    <a:lumMod val="75000"/>
                  </a:schemeClr>
                </a:solidFill>
              </a:rPr>
              <a:t>&lt;</a:t>
            </a:r>
            <a:r>
              <a:rPr lang="en-US" sz="1400" b="1" dirty="0" err="1">
                <a:solidFill>
                  <a:schemeClr val="accent1">
                    <a:lumMod val="75000"/>
                  </a:schemeClr>
                </a:solidFill>
              </a:rPr>
              <a:t>A.length</a:t>
            </a:r>
            <a:r>
              <a:rPr lang="en-US" sz="1400" b="1" dirty="0">
                <a:solidFill>
                  <a:schemeClr val="accent1">
                    <a:lumMod val="75000"/>
                  </a:schemeClr>
                </a:solidFill>
              </a:rPr>
              <a:t>; </a:t>
            </a:r>
            <a:r>
              <a:rPr lang="en-US" sz="1400" b="1" dirty="0" err="1">
                <a:solidFill>
                  <a:schemeClr val="accent1">
                    <a:lumMod val="75000"/>
                  </a:schemeClr>
                </a:solidFill>
              </a:rPr>
              <a:t>i</a:t>
            </a:r>
            <a:r>
              <a:rPr lang="en-US" sz="1400" b="1" dirty="0">
                <a:solidFill>
                  <a:schemeClr val="accent1">
                    <a:lumMod val="75000"/>
                  </a:schemeClr>
                </a:solidFill>
              </a:rPr>
              <a:t>++) {</a:t>
            </a:r>
          </a:p>
          <a:p>
            <a:r>
              <a:rPr lang="en-US" sz="1400" b="1" dirty="0">
                <a:solidFill>
                  <a:schemeClr val="accent1">
                    <a:lumMod val="75000"/>
                  </a:schemeClr>
                </a:solidFill>
              </a:rPr>
              <a:t>        if(A[</a:t>
            </a:r>
            <a:r>
              <a:rPr lang="en-US" sz="1400" b="1" dirty="0" err="1">
                <a:solidFill>
                  <a:schemeClr val="accent1">
                    <a:lumMod val="75000"/>
                  </a:schemeClr>
                </a:solidFill>
              </a:rPr>
              <a:t>i</a:t>
            </a:r>
            <a:r>
              <a:rPr lang="en-US" sz="1400" b="1" dirty="0">
                <a:solidFill>
                  <a:schemeClr val="accent1">
                    <a:lumMod val="75000"/>
                  </a:schemeClr>
                </a:solidFill>
              </a:rPr>
              <a:t>] &gt; A[i-1] &amp;&amp; B[</a:t>
            </a:r>
            <a:r>
              <a:rPr lang="en-US" sz="1400" b="1" dirty="0" err="1">
                <a:solidFill>
                  <a:schemeClr val="accent1">
                    <a:lumMod val="75000"/>
                  </a:schemeClr>
                </a:solidFill>
              </a:rPr>
              <a:t>i</a:t>
            </a:r>
            <a:r>
              <a:rPr lang="en-US" sz="1400" b="1" dirty="0">
                <a:solidFill>
                  <a:schemeClr val="accent1">
                    <a:lumMod val="75000"/>
                  </a:schemeClr>
                </a:solidFill>
              </a:rPr>
              <a:t>] &gt; B[i-1] &amp;&amp; B[</a:t>
            </a:r>
            <a:r>
              <a:rPr lang="en-US" sz="1400" b="1" dirty="0" err="1">
                <a:solidFill>
                  <a:schemeClr val="accent1">
                    <a:lumMod val="75000"/>
                  </a:schemeClr>
                </a:solidFill>
              </a:rPr>
              <a:t>i</a:t>
            </a:r>
            <a:r>
              <a:rPr lang="en-US" sz="1400" b="1" dirty="0">
                <a:solidFill>
                  <a:schemeClr val="accent1">
                    <a:lumMod val="75000"/>
                  </a:schemeClr>
                </a:solidFill>
              </a:rPr>
              <a:t>] &gt; A[i-1] &amp;&amp; A[</a:t>
            </a:r>
            <a:r>
              <a:rPr lang="en-US" sz="1400" b="1" dirty="0" err="1">
                <a:solidFill>
                  <a:schemeClr val="accent1">
                    <a:lumMod val="75000"/>
                  </a:schemeClr>
                </a:solidFill>
              </a:rPr>
              <a:t>i</a:t>
            </a:r>
            <a:r>
              <a:rPr lang="en-US" sz="1400" b="1" dirty="0">
                <a:solidFill>
                  <a:schemeClr val="accent1">
                    <a:lumMod val="75000"/>
                  </a:schemeClr>
                </a:solidFill>
              </a:rPr>
              <a:t>] &gt; B[i-1]) {</a:t>
            </a:r>
          </a:p>
          <a:p>
            <a:r>
              <a:rPr lang="en-US" sz="1400" b="1" dirty="0">
                <a:solidFill>
                  <a:schemeClr val="accent1">
                    <a:lumMod val="75000"/>
                  </a:schemeClr>
                </a:solidFill>
              </a:rPr>
              <a:t>            </a:t>
            </a:r>
            <a:r>
              <a:rPr lang="en-US" sz="1400" b="1" dirty="0" err="1">
                <a:solidFill>
                  <a:schemeClr val="accent1">
                    <a:lumMod val="75000"/>
                  </a:schemeClr>
                </a:solidFill>
              </a:rPr>
              <a:t>var</a:t>
            </a:r>
            <a:r>
              <a:rPr lang="en-US" sz="1400" b="1" dirty="0">
                <a:solidFill>
                  <a:schemeClr val="accent1">
                    <a:lumMod val="75000"/>
                  </a:schemeClr>
                </a:solidFill>
              </a:rPr>
              <a:t> temp = dh;</a:t>
            </a:r>
          </a:p>
          <a:p>
            <a:r>
              <a:rPr lang="en-US" sz="1400" b="1" dirty="0">
                <a:solidFill>
                  <a:schemeClr val="accent1">
                    <a:lumMod val="75000"/>
                  </a:schemeClr>
                </a:solidFill>
              </a:rPr>
              <a:t>            dh = </a:t>
            </a:r>
            <a:r>
              <a:rPr lang="en-US" sz="1400" b="1" dirty="0" err="1">
                <a:solidFill>
                  <a:schemeClr val="accent1">
                    <a:lumMod val="75000"/>
                  </a:schemeClr>
                </a:solidFill>
              </a:rPr>
              <a:t>Math.min</a:t>
            </a:r>
            <a:r>
              <a:rPr lang="en-US" sz="1400" b="1" dirty="0">
                <a:solidFill>
                  <a:schemeClr val="accent1">
                    <a:lumMod val="75000"/>
                  </a:schemeClr>
                </a:solidFill>
              </a:rPr>
              <a:t>(dh, ds);//</a:t>
            </a:r>
            <a:r>
              <a:rPr lang="en-US" sz="1400" b="1" dirty="0" err="1">
                <a:solidFill>
                  <a:schemeClr val="accent1">
                    <a:lumMod val="75000"/>
                  </a:schemeClr>
                </a:solidFill>
              </a:rPr>
              <a:t>newDh</a:t>
            </a:r>
            <a:r>
              <a:rPr lang="en-US" sz="1400" b="1" dirty="0">
                <a:solidFill>
                  <a:schemeClr val="accent1">
                    <a:lumMod val="75000"/>
                  </a:schemeClr>
                </a:solidFill>
              </a:rPr>
              <a:t>;</a:t>
            </a:r>
          </a:p>
          <a:p>
            <a:r>
              <a:rPr lang="en-US" sz="1400" b="1" dirty="0">
                <a:solidFill>
                  <a:schemeClr val="accent1">
                    <a:lumMod val="75000"/>
                  </a:schemeClr>
                </a:solidFill>
              </a:rPr>
              <a:t>            ds = temp+1;</a:t>
            </a:r>
          </a:p>
          <a:p>
            <a:r>
              <a:rPr lang="en-US" sz="1400" b="1" dirty="0">
                <a:solidFill>
                  <a:schemeClr val="accent1">
                    <a:lumMod val="75000"/>
                  </a:schemeClr>
                </a:solidFill>
              </a:rPr>
              <a:t>        } else if(A[</a:t>
            </a:r>
            <a:r>
              <a:rPr lang="en-US" sz="1400" b="1" dirty="0" err="1">
                <a:solidFill>
                  <a:schemeClr val="accent1">
                    <a:lumMod val="75000"/>
                  </a:schemeClr>
                </a:solidFill>
              </a:rPr>
              <a:t>i</a:t>
            </a:r>
            <a:r>
              <a:rPr lang="en-US" sz="1400" b="1" dirty="0">
                <a:solidFill>
                  <a:schemeClr val="accent1">
                    <a:lumMod val="75000"/>
                  </a:schemeClr>
                </a:solidFill>
              </a:rPr>
              <a:t>] &gt; A[i-1] &amp;&amp; B[</a:t>
            </a:r>
            <a:r>
              <a:rPr lang="en-US" sz="1400" b="1" dirty="0" err="1">
                <a:solidFill>
                  <a:schemeClr val="accent1">
                    <a:lumMod val="75000"/>
                  </a:schemeClr>
                </a:solidFill>
              </a:rPr>
              <a:t>i</a:t>
            </a:r>
            <a:r>
              <a:rPr lang="en-US" sz="1400" b="1" dirty="0">
                <a:solidFill>
                  <a:schemeClr val="accent1">
                    <a:lumMod val="75000"/>
                  </a:schemeClr>
                </a:solidFill>
              </a:rPr>
              <a:t>] &gt; B[i-1]) {  // we don't need to swap</a:t>
            </a:r>
          </a:p>
          <a:p>
            <a:r>
              <a:rPr lang="en-US" sz="1400" b="1" dirty="0">
                <a:solidFill>
                  <a:schemeClr val="accent1">
                    <a:lumMod val="75000"/>
                  </a:schemeClr>
                </a:solidFill>
              </a:rPr>
              <a:t>            dh = dh;            // continue the i-1 no-swap status</a:t>
            </a:r>
          </a:p>
          <a:p>
            <a:r>
              <a:rPr lang="en-US" sz="1400" b="1" dirty="0">
                <a:solidFill>
                  <a:schemeClr val="accent1">
                    <a:lumMod val="75000"/>
                  </a:schemeClr>
                </a:solidFill>
              </a:rPr>
              <a:t>            ds = ds +1;         // i-1 step need to swap, this step also need swap</a:t>
            </a:r>
          </a:p>
          <a:p>
            <a:r>
              <a:rPr lang="en-US" sz="1400" b="1" dirty="0">
                <a:solidFill>
                  <a:schemeClr val="accent1">
                    <a:lumMod val="75000"/>
                  </a:schemeClr>
                </a:solidFill>
              </a:rPr>
              <a:t>        } else if(B[</a:t>
            </a:r>
            <a:r>
              <a:rPr lang="en-US" sz="1400" b="1" dirty="0" err="1">
                <a:solidFill>
                  <a:schemeClr val="accent1">
                    <a:lumMod val="75000"/>
                  </a:schemeClr>
                </a:solidFill>
              </a:rPr>
              <a:t>i</a:t>
            </a:r>
            <a:r>
              <a:rPr lang="en-US" sz="1400" b="1" dirty="0">
                <a:solidFill>
                  <a:schemeClr val="accent1">
                    <a:lumMod val="75000"/>
                  </a:schemeClr>
                </a:solidFill>
              </a:rPr>
              <a:t>] &gt; A[i-1] &amp;&amp; A[</a:t>
            </a:r>
            <a:r>
              <a:rPr lang="en-US" sz="1400" b="1" dirty="0" err="1">
                <a:solidFill>
                  <a:schemeClr val="accent1">
                    <a:lumMod val="75000"/>
                  </a:schemeClr>
                </a:solidFill>
              </a:rPr>
              <a:t>i</a:t>
            </a:r>
            <a:r>
              <a:rPr lang="en-US" sz="1400" b="1" dirty="0">
                <a:solidFill>
                  <a:schemeClr val="accent1">
                    <a:lumMod val="75000"/>
                  </a:schemeClr>
                </a:solidFill>
              </a:rPr>
              <a:t>] &gt; B[i-1]) {  // we have to swap</a:t>
            </a:r>
          </a:p>
          <a:p>
            <a:r>
              <a:rPr lang="en-US" sz="1400" b="1" dirty="0">
                <a:solidFill>
                  <a:schemeClr val="accent1">
                    <a:lumMod val="75000"/>
                  </a:schemeClr>
                </a:solidFill>
              </a:rPr>
              <a:t>            </a:t>
            </a:r>
            <a:r>
              <a:rPr lang="en-US" sz="1400" b="1" dirty="0" err="1">
                <a:solidFill>
                  <a:schemeClr val="accent1">
                    <a:lumMod val="75000"/>
                  </a:schemeClr>
                </a:solidFill>
              </a:rPr>
              <a:t>var</a:t>
            </a:r>
            <a:r>
              <a:rPr lang="en-US" sz="1400" b="1" dirty="0">
                <a:solidFill>
                  <a:schemeClr val="accent1">
                    <a:lumMod val="75000"/>
                  </a:schemeClr>
                </a:solidFill>
              </a:rPr>
              <a:t> temp = ds;        //i-1 step need to swap</a:t>
            </a:r>
          </a:p>
          <a:p>
            <a:r>
              <a:rPr lang="en-US" sz="1400" b="1" dirty="0">
                <a:solidFill>
                  <a:schemeClr val="accent1">
                    <a:lumMod val="75000"/>
                  </a:schemeClr>
                </a:solidFill>
              </a:rPr>
              <a:t>            ds = dh +1;       // if i-1 not swap, step </a:t>
            </a:r>
            <a:r>
              <a:rPr lang="en-US" sz="1400" b="1" dirty="0" err="1">
                <a:solidFill>
                  <a:schemeClr val="accent1">
                    <a:lumMod val="75000"/>
                  </a:schemeClr>
                </a:solidFill>
              </a:rPr>
              <a:t>i</a:t>
            </a:r>
            <a:r>
              <a:rPr lang="en-US" sz="1400" b="1" dirty="0">
                <a:solidFill>
                  <a:schemeClr val="accent1">
                    <a:lumMod val="75000"/>
                  </a:schemeClr>
                </a:solidFill>
              </a:rPr>
              <a:t> need to swap</a:t>
            </a:r>
          </a:p>
          <a:p>
            <a:r>
              <a:rPr lang="en-US" sz="1400" b="1" dirty="0">
                <a:solidFill>
                  <a:schemeClr val="accent1">
                    <a:lumMod val="75000"/>
                  </a:schemeClr>
                </a:solidFill>
              </a:rPr>
              <a:t>            dh = temp;</a:t>
            </a:r>
          </a:p>
          <a:p>
            <a:r>
              <a:rPr lang="en-US" sz="1400" b="1" dirty="0">
                <a:solidFill>
                  <a:schemeClr val="accent1">
                    <a:lumMod val="75000"/>
                  </a:schemeClr>
                </a:solidFill>
              </a:rPr>
              <a:t>        }</a:t>
            </a:r>
          </a:p>
          <a:p>
            <a:r>
              <a:rPr lang="en-US" sz="1400" b="1" dirty="0">
                <a:solidFill>
                  <a:schemeClr val="accent1">
                    <a:lumMod val="75000"/>
                  </a:schemeClr>
                </a:solidFill>
              </a:rPr>
              <a:t>    }</a:t>
            </a:r>
          </a:p>
          <a:p>
            <a:r>
              <a:rPr lang="en-US" sz="1400" b="1" dirty="0">
                <a:solidFill>
                  <a:schemeClr val="accent1">
                    <a:lumMod val="75000"/>
                  </a:schemeClr>
                </a:solidFill>
              </a:rPr>
              <a:t>    return </a:t>
            </a:r>
            <a:r>
              <a:rPr lang="en-US" sz="1400" b="1" dirty="0" err="1">
                <a:solidFill>
                  <a:schemeClr val="accent1">
                    <a:lumMod val="75000"/>
                  </a:schemeClr>
                </a:solidFill>
              </a:rPr>
              <a:t>Math.min</a:t>
            </a:r>
            <a:r>
              <a:rPr lang="en-US" sz="1400" b="1" dirty="0">
                <a:solidFill>
                  <a:schemeClr val="accent1">
                    <a:lumMod val="75000"/>
                  </a:schemeClr>
                </a:solidFill>
              </a:rPr>
              <a:t>(dh, ds);</a:t>
            </a:r>
            <a:endParaRPr lang="en-US" sz="1400" b="1"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17551906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5710" y="595386"/>
            <a:ext cx="9540498" cy="404329"/>
          </a:xfrm>
        </p:spPr>
        <p:txBody>
          <a:bodyPr>
            <a:noAutofit/>
          </a:bodyPr>
          <a:lstStyle/>
          <a:p>
            <a:r>
              <a:rPr lang="en-US" sz="2400" dirty="0" smtClean="0"/>
              <a:t>House robber I &amp; II</a:t>
            </a:r>
          </a:p>
        </p:txBody>
      </p:sp>
      <p:sp>
        <p:nvSpPr>
          <p:cNvPr id="4" name="Rectangle 3"/>
          <p:cNvSpPr/>
          <p:nvPr/>
        </p:nvSpPr>
        <p:spPr>
          <a:xfrm>
            <a:off x="126606" y="116472"/>
            <a:ext cx="4518961" cy="461665"/>
          </a:xfrm>
          <a:prstGeom prst="rect">
            <a:avLst/>
          </a:prstGeom>
        </p:spPr>
        <p:txBody>
          <a:bodyPr wrap="square">
            <a:spAutoFit/>
          </a:bodyPr>
          <a:lstStyle/>
          <a:p>
            <a:r>
              <a:rPr lang="en-US" sz="2400" b="1" dirty="0" smtClean="0">
                <a:solidFill>
                  <a:srgbClr val="FF0000"/>
                </a:solidFill>
              </a:rPr>
              <a:t>1D dynamic programming</a:t>
            </a:r>
          </a:p>
        </p:txBody>
      </p:sp>
      <p:sp>
        <p:nvSpPr>
          <p:cNvPr id="5" name="Rectangle 4"/>
          <p:cNvSpPr/>
          <p:nvPr/>
        </p:nvSpPr>
        <p:spPr>
          <a:xfrm>
            <a:off x="225710" y="1016964"/>
            <a:ext cx="11732217" cy="5355312"/>
          </a:xfrm>
          <a:prstGeom prst="rect">
            <a:avLst/>
          </a:prstGeom>
        </p:spPr>
        <p:txBody>
          <a:bodyPr wrap="square">
            <a:spAutoFit/>
          </a:bodyPr>
          <a:lstStyle/>
          <a:p>
            <a:r>
              <a:rPr lang="en-US" dirty="0"/>
              <a:t>You are a professional robber planning to rob houses along a street. Each house has a certain amount of money stashed, the only constraint stopping you from robbing each of them is that adjacent houses have security system connected and </a:t>
            </a:r>
            <a:r>
              <a:rPr lang="en-US" b="1" dirty="0"/>
              <a:t>it will automatically contact the police if two adjacent houses were broken into on the same night</a:t>
            </a:r>
            <a:r>
              <a:rPr lang="en-US" dirty="0" smtClean="0"/>
              <a:t>.</a:t>
            </a:r>
            <a:endParaRPr lang="en-US" dirty="0"/>
          </a:p>
          <a:p>
            <a:r>
              <a:rPr lang="en-US" dirty="0"/>
              <a:t>Given a list of non-negative integers representing the amount of money of each house, determine the maximum amount of money you can rob tonight </a:t>
            </a:r>
            <a:r>
              <a:rPr lang="en-US" b="1" dirty="0"/>
              <a:t>without alerting the police</a:t>
            </a:r>
            <a:r>
              <a:rPr lang="en-US" dirty="0"/>
              <a:t>.</a:t>
            </a:r>
          </a:p>
          <a:p>
            <a:r>
              <a:rPr lang="en-US" b="1" dirty="0"/>
              <a:t>Example 1:</a:t>
            </a:r>
            <a:endParaRPr lang="en-US" dirty="0"/>
          </a:p>
          <a:p>
            <a:r>
              <a:rPr lang="en-US" b="1" dirty="0" smtClean="0">
                <a:effectLst/>
              </a:rPr>
              <a:t>Input:</a:t>
            </a:r>
            <a:r>
              <a:rPr lang="en-US" dirty="0" smtClean="0"/>
              <a:t> [1,2,3,1] </a:t>
            </a:r>
          </a:p>
          <a:p>
            <a:r>
              <a:rPr lang="en-US" b="1" dirty="0" smtClean="0">
                <a:effectLst/>
              </a:rPr>
              <a:t>Output:</a:t>
            </a:r>
            <a:r>
              <a:rPr lang="en-US" dirty="0" smtClean="0"/>
              <a:t> 4</a:t>
            </a:r>
          </a:p>
          <a:p>
            <a:r>
              <a:rPr lang="en-US" b="1" dirty="0" smtClean="0">
                <a:effectLst/>
              </a:rPr>
              <a:t>Explanation:</a:t>
            </a:r>
            <a:r>
              <a:rPr lang="en-US" dirty="0" smtClean="0"/>
              <a:t> Rob house 1 (money = 1) and then rob house 3 (money = 3).   Total amount you can rob = 1 + 3 = 4.  </a:t>
            </a:r>
          </a:p>
          <a:p>
            <a:endParaRPr lang="en-US" dirty="0" smtClean="0"/>
          </a:p>
          <a:p>
            <a:r>
              <a:rPr lang="en-US" dirty="0" smtClean="0"/>
              <a:t>Base case:   </a:t>
            </a:r>
            <a:r>
              <a:rPr lang="en-US" dirty="0" err="1" smtClean="0"/>
              <a:t>dp</a:t>
            </a:r>
            <a:r>
              <a:rPr lang="en-US" dirty="0" smtClean="0"/>
              <a:t>[0] = </a:t>
            </a:r>
            <a:r>
              <a:rPr lang="en-US" dirty="0" err="1" smtClean="0"/>
              <a:t>nums</a:t>
            </a:r>
            <a:r>
              <a:rPr lang="en-US" dirty="0" smtClean="0"/>
              <a:t>[0] only rob house 0 </a:t>
            </a:r>
          </a:p>
          <a:p>
            <a:r>
              <a:rPr lang="en-US" dirty="0"/>
              <a:t> </a:t>
            </a:r>
            <a:r>
              <a:rPr lang="en-US" dirty="0" smtClean="0"/>
              <a:t>                    </a:t>
            </a:r>
            <a:r>
              <a:rPr lang="en-US" dirty="0" err="1" smtClean="0"/>
              <a:t>dp</a:t>
            </a:r>
            <a:r>
              <a:rPr lang="en-US" dirty="0" smtClean="0"/>
              <a:t>[1] = </a:t>
            </a:r>
            <a:r>
              <a:rPr lang="mr-IN" dirty="0" err="1" smtClean="0"/>
              <a:t>max</a:t>
            </a:r>
            <a:r>
              <a:rPr lang="mr-IN" dirty="0" smtClean="0"/>
              <a:t>(</a:t>
            </a:r>
            <a:r>
              <a:rPr lang="en-US" dirty="0" err="1" smtClean="0"/>
              <a:t>dp</a:t>
            </a:r>
            <a:r>
              <a:rPr lang="mr-IN" dirty="0" smtClean="0"/>
              <a:t>[0], </a:t>
            </a:r>
            <a:r>
              <a:rPr lang="mr-IN" dirty="0" err="1" smtClean="0"/>
              <a:t>num</a:t>
            </a:r>
            <a:r>
              <a:rPr lang="mr-IN" dirty="0" smtClean="0"/>
              <a:t>[1])</a:t>
            </a:r>
            <a:r>
              <a:rPr lang="en-US" dirty="0" smtClean="0"/>
              <a:t> only rob house 1 or 0 </a:t>
            </a:r>
          </a:p>
          <a:p>
            <a:r>
              <a:rPr lang="en-US" dirty="0"/>
              <a:t> </a:t>
            </a:r>
            <a:r>
              <a:rPr lang="en-US" dirty="0" smtClean="0"/>
              <a:t>                    </a:t>
            </a:r>
            <a:r>
              <a:rPr lang="en-US" dirty="0" err="1" smtClean="0"/>
              <a:t>dp</a:t>
            </a:r>
            <a:r>
              <a:rPr lang="en-US" dirty="0" smtClean="0"/>
              <a:t>[2] = max(</a:t>
            </a:r>
            <a:r>
              <a:rPr lang="en-US" dirty="0" err="1" smtClean="0"/>
              <a:t>dp</a:t>
            </a:r>
            <a:r>
              <a:rPr lang="en-US" dirty="0" smtClean="0"/>
              <a:t>[0] + </a:t>
            </a:r>
            <a:r>
              <a:rPr lang="en-US" dirty="0" err="1" smtClean="0"/>
              <a:t>nums</a:t>
            </a:r>
            <a:r>
              <a:rPr lang="en-US" dirty="0" smtClean="0"/>
              <a:t>[2], </a:t>
            </a:r>
            <a:r>
              <a:rPr lang="en-US" dirty="0" err="1" smtClean="0"/>
              <a:t>dp</a:t>
            </a:r>
            <a:r>
              <a:rPr lang="en-US" dirty="0" smtClean="0"/>
              <a:t>[1])  rob house 0,2 or house 1  =&gt;     </a:t>
            </a:r>
            <a:r>
              <a:rPr lang="en-US" b="1" dirty="0" err="1" smtClean="0">
                <a:solidFill>
                  <a:srgbClr val="FF0000"/>
                </a:solidFill>
              </a:rPr>
              <a:t>dp</a:t>
            </a:r>
            <a:r>
              <a:rPr lang="en-US" b="1" dirty="0" smtClean="0">
                <a:solidFill>
                  <a:srgbClr val="FF0000"/>
                </a:solidFill>
              </a:rPr>
              <a:t>[</a:t>
            </a:r>
            <a:r>
              <a:rPr lang="en-US" b="1" dirty="0" err="1" smtClean="0">
                <a:solidFill>
                  <a:srgbClr val="FF0000"/>
                </a:solidFill>
              </a:rPr>
              <a:t>i</a:t>
            </a:r>
            <a:r>
              <a:rPr lang="en-US" b="1" dirty="0" smtClean="0">
                <a:solidFill>
                  <a:srgbClr val="FF0000"/>
                </a:solidFill>
              </a:rPr>
              <a:t>] = max(</a:t>
            </a:r>
            <a:r>
              <a:rPr lang="en-US" b="1" dirty="0" err="1" smtClean="0">
                <a:solidFill>
                  <a:srgbClr val="FF0000"/>
                </a:solidFill>
              </a:rPr>
              <a:t>dp</a:t>
            </a:r>
            <a:r>
              <a:rPr lang="en-US" b="1" dirty="0" smtClean="0">
                <a:solidFill>
                  <a:srgbClr val="FF0000"/>
                </a:solidFill>
              </a:rPr>
              <a:t>[i-2]+</a:t>
            </a:r>
            <a:r>
              <a:rPr lang="en-US" b="1" dirty="0" err="1" smtClean="0">
                <a:solidFill>
                  <a:srgbClr val="FF0000"/>
                </a:solidFill>
              </a:rPr>
              <a:t>nums</a:t>
            </a:r>
            <a:r>
              <a:rPr lang="en-US" b="1" dirty="0" smtClean="0">
                <a:solidFill>
                  <a:srgbClr val="FF0000"/>
                </a:solidFill>
              </a:rPr>
              <a:t>[</a:t>
            </a:r>
            <a:r>
              <a:rPr lang="en-US" b="1" dirty="0" err="1" smtClean="0">
                <a:solidFill>
                  <a:srgbClr val="FF0000"/>
                </a:solidFill>
              </a:rPr>
              <a:t>i</a:t>
            </a:r>
            <a:r>
              <a:rPr lang="en-US" b="1" dirty="0" smtClean="0">
                <a:solidFill>
                  <a:srgbClr val="FF0000"/>
                </a:solidFill>
              </a:rPr>
              <a:t>], </a:t>
            </a:r>
            <a:r>
              <a:rPr lang="en-US" b="1" dirty="0" err="1" smtClean="0">
                <a:solidFill>
                  <a:srgbClr val="FF0000"/>
                </a:solidFill>
              </a:rPr>
              <a:t>dp</a:t>
            </a:r>
            <a:r>
              <a:rPr lang="en-US" b="1" dirty="0" smtClean="0">
                <a:solidFill>
                  <a:srgbClr val="FF0000"/>
                </a:solidFill>
              </a:rPr>
              <a:t>[i-1]) </a:t>
            </a:r>
          </a:p>
          <a:p>
            <a:endParaRPr lang="en-US" dirty="0" smtClean="0"/>
          </a:p>
          <a:p>
            <a:r>
              <a:rPr lang="en-US" dirty="0" smtClean="0"/>
              <a:t>House robber II:  All </a:t>
            </a:r>
            <a:r>
              <a:rPr lang="en-US" dirty="0"/>
              <a:t>houses at this place are </a:t>
            </a:r>
            <a:r>
              <a:rPr lang="en-US" b="1" dirty="0"/>
              <a:t>arranged in a circle.</a:t>
            </a:r>
            <a:r>
              <a:rPr lang="en-US" dirty="0"/>
              <a:t> That means the first house is the neighbor of the last one. </a:t>
            </a:r>
            <a:endParaRPr lang="en-US" dirty="0" smtClean="0"/>
          </a:p>
          <a:p>
            <a:r>
              <a:rPr lang="en-US" dirty="0" smtClean="0"/>
              <a:t>Since first one and last one can not be </a:t>
            </a:r>
            <a:r>
              <a:rPr lang="en-US" dirty="0" err="1" smtClean="0"/>
              <a:t>robbered</a:t>
            </a:r>
            <a:r>
              <a:rPr lang="en-US" dirty="0" smtClean="0"/>
              <a:t> at the same, call House Robber I. twice.</a:t>
            </a:r>
          </a:p>
          <a:p>
            <a:r>
              <a:rPr lang="en-US" dirty="0" smtClean="0"/>
              <a:t>Case 1: doesn’t include last element   </a:t>
            </a:r>
            <a:r>
              <a:rPr lang="en-US" dirty="0" err="1" smtClean="0"/>
              <a:t>var</a:t>
            </a:r>
            <a:r>
              <a:rPr lang="en-US" dirty="0" smtClean="0"/>
              <a:t> rob1 = </a:t>
            </a:r>
            <a:r>
              <a:rPr lang="en-US" dirty="0" err="1" smtClean="0"/>
              <a:t>robInRange</a:t>
            </a:r>
            <a:r>
              <a:rPr lang="en-US" dirty="0" smtClean="0"/>
              <a:t>(</a:t>
            </a:r>
            <a:r>
              <a:rPr lang="en-US" dirty="0" err="1" smtClean="0"/>
              <a:t>nums</a:t>
            </a:r>
            <a:r>
              <a:rPr lang="en-US" dirty="0" smtClean="0"/>
              <a:t>, 0, </a:t>
            </a:r>
            <a:r>
              <a:rPr lang="en-US" dirty="0" err="1" smtClean="0"/>
              <a:t>nums.length</a:t>
            </a:r>
            <a:r>
              <a:rPr lang="en-US" dirty="0" smtClean="0"/>
              <a:t> - 2);</a:t>
            </a:r>
          </a:p>
          <a:p>
            <a:r>
              <a:rPr lang="en-US" dirty="0" smtClean="0"/>
              <a:t>Case 2: doesn’t include first element   </a:t>
            </a:r>
            <a:r>
              <a:rPr lang="en-US" dirty="0" err="1" smtClean="0"/>
              <a:t>var</a:t>
            </a:r>
            <a:r>
              <a:rPr lang="en-US" dirty="0" smtClean="0"/>
              <a:t> rob2 = </a:t>
            </a:r>
            <a:r>
              <a:rPr lang="en-US" dirty="0" err="1" smtClean="0"/>
              <a:t>robInRange</a:t>
            </a:r>
            <a:r>
              <a:rPr lang="en-US" dirty="0" smtClean="0"/>
              <a:t>(</a:t>
            </a:r>
            <a:r>
              <a:rPr lang="en-US" dirty="0" err="1" smtClean="0"/>
              <a:t>nums</a:t>
            </a:r>
            <a:r>
              <a:rPr lang="en-US" dirty="0" smtClean="0"/>
              <a:t>, 1, </a:t>
            </a:r>
            <a:r>
              <a:rPr lang="en-US" dirty="0" err="1" smtClean="0"/>
              <a:t>nums.length</a:t>
            </a:r>
            <a:r>
              <a:rPr lang="en-US" dirty="0" smtClean="0"/>
              <a:t> - 1);</a:t>
            </a:r>
          </a:p>
          <a:p>
            <a:r>
              <a:rPr lang="en-US" dirty="0" smtClean="0"/>
              <a:t>Answer is </a:t>
            </a:r>
            <a:r>
              <a:rPr lang="en-US" dirty="0" err="1" smtClean="0"/>
              <a:t>Math.max</a:t>
            </a:r>
            <a:r>
              <a:rPr lang="en-US" dirty="0" smtClean="0"/>
              <a:t>(rob1, rob2)</a:t>
            </a:r>
          </a:p>
        </p:txBody>
      </p:sp>
    </p:spTree>
    <p:extLst>
      <p:ext uri="{BB962C8B-B14F-4D97-AF65-F5344CB8AC3E}">
        <p14:creationId xmlns:p14="http://schemas.microsoft.com/office/powerpoint/2010/main" val="11606400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5710" y="595386"/>
            <a:ext cx="9540498" cy="404329"/>
          </a:xfrm>
        </p:spPr>
        <p:txBody>
          <a:bodyPr>
            <a:noAutofit/>
          </a:bodyPr>
          <a:lstStyle/>
          <a:p>
            <a:r>
              <a:rPr lang="en-US" sz="2400" dirty="0" smtClean="0"/>
              <a:t>House robber I &amp; II like problem </a:t>
            </a:r>
            <a:r>
              <a:rPr lang="mr-IN" sz="2400" dirty="0" smtClean="0"/>
              <a:t>–</a:t>
            </a:r>
            <a:r>
              <a:rPr lang="en-US" sz="2400" dirty="0" smtClean="0"/>
              <a:t> Delete and Earn</a:t>
            </a:r>
          </a:p>
        </p:txBody>
      </p:sp>
      <p:sp>
        <p:nvSpPr>
          <p:cNvPr id="4" name="Rectangle 3"/>
          <p:cNvSpPr/>
          <p:nvPr/>
        </p:nvSpPr>
        <p:spPr>
          <a:xfrm>
            <a:off x="126606" y="116472"/>
            <a:ext cx="4518961" cy="461665"/>
          </a:xfrm>
          <a:prstGeom prst="rect">
            <a:avLst/>
          </a:prstGeom>
        </p:spPr>
        <p:txBody>
          <a:bodyPr wrap="square">
            <a:spAutoFit/>
          </a:bodyPr>
          <a:lstStyle/>
          <a:p>
            <a:r>
              <a:rPr lang="en-US" sz="2400" b="1" dirty="0" smtClean="0">
                <a:solidFill>
                  <a:srgbClr val="FF0000"/>
                </a:solidFill>
              </a:rPr>
              <a:t>1D dynamic programming</a:t>
            </a:r>
          </a:p>
        </p:txBody>
      </p:sp>
      <p:sp>
        <p:nvSpPr>
          <p:cNvPr id="3" name="Rectangle 2"/>
          <p:cNvSpPr/>
          <p:nvPr/>
        </p:nvSpPr>
        <p:spPr>
          <a:xfrm>
            <a:off x="225710" y="1016964"/>
            <a:ext cx="6069073" cy="2862322"/>
          </a:xfrm>
          <a:prstGeom prst="rect">
            <a:avLst/>
          </a:prstGeom>
        </p:spPr>
        <p:txBody>
          <a:bodyPr wrap="square">
            <a:spAutoFit/>
          </a:bodyPr>
          <a:lstStyle/>
          <a:p>
            <a:r>
              <a:rPr lang="en-US" sz="1500" dirty="0">
                <a:latin typeface="Calibri" charset="0"/>
                <a:ea typeface="DengXian" charset="-122"/>
                <a:cs typeface="Times New Roman" charset="0"/>
              </a:rPr>
              <a:t>Given an array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 of integers, you can perform operations on the array. In each operation, you pick any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and delete it to earn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points. </a:t>
            </a:r>
          </a:p>
          <a:p>
            <a:r>
              <a:rPr lang="en-US" sz="1500" dirty="0">
                <a:latin typeface="Calibri" charset="0"/>
                <a:ea typeface="DengXian" charset="-122"/>
                <a:cs typeface="Times New Roman" charset="0"/>
              </a:rPr>
              <a:t>After, you must delete every element equal to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- 1 or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+ 1.</a:t>
            </a:r>
          </a:p>
          <a:p>
            <a:r>
              <a:rPr lang="en-US" sz="1500" dirty="0">
                <a:latin typeface="Calibri" charset="0"/>
                <a:ea typeface="DengXian" charset="-122"/>
                <a:cs typeface="Times New Roman" charset="0"/>
              </a:rPr>
              <a:t>You start with 0 points. Return the maximum number of points </a:t>
            </a:r>
          </a:p>
          <a:p>
            <a:r>
              <a:rPr lang="en-US" sz="1500" dirty="0">
                <a:latin typeface="Calibri" charset="0"/>
                <a:ea typeface="DengXian" charset="-122"/>
                <a:cs typeface="Times New Roman" charset="0"/>
              </a:rPr>
              <a:t>you can earn by applying such operations</a:t>
            </a:r>
            <a:r>
              <a:rPr lang="en-US" sz="1500" dirty="0" smtClean="0">
                <a:latin typeface="Calibri" charset="0"/>
                <a:ea typeface="DengXian" charset="-122"/>
                <a:cs typeface="Times New Roman" charset="0"/>
              </a:rPr>
              <a:t>.</a:t>
            </a:r>
            <a:endParaRPr lang="en-US" sz="1500" dirty="0">
              <a:latin typeface="Calibri" charset="0"/>
              <a:ea typeface="DengXian" charset="-122"/>
              <a:cs typeface="Times New Roman" charset="0"/>
            </a:endParaRPr>
          </a:p>
          <a:p>
            <a:r>
              <a:rPr lang="en-US" sz="1500" dirty="0">
                <a:latin typeface="Calibri" charset="0"/>
                <a:ea typeface="DengXian" charset="-122"/>
                <a:cs typeface="Times New Roman" charset="0"/>
              </a:rPr>
              <a:t>Example </a:t>
            </a:r>
            <a:r>
              <a:rPr lang="en-US" sz="1500" dirty="0" smtClean="0">
                <a:latin typeface="Calibri" charset="0"/>
                <a:ea typeface="DengXian" charset="-122"/>
                <a:cs typeface="Times New Roman" charset="0"/>
              </a:rPr>
              <a:t>1:   Input</a:t>
            </a:r>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 = [3, 4, </a:t>
            </a:r>
            <a:r>
              <a:rPr lang="en-US" sz="1500" dirty="0" smtClean="0">
                <a:latin typeface="Calibri" charset="0"/>
                <a:ea typeface="DengXian" charset="-122"/>
                <a:cs typeface="Times New Roman" charset="0"/>
              </a:rPr>
              <a:t>2]    Output</a:t>
            </a:r>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6</a:t>
            </a:r>
            <a:endParaRPr lang="en-US" sz="1500" dirty="0">
              <a:latin typeface="Calibri" charset="0"/>
              <a:ea typeface="DengXian" charset="-122"/>
              <a:cs typeface="Times New Roman" charset="0"/>
            </a:endParaRPr>
          </a:p>
          <a:p>
            <a:r>
              <a:rPr lang="en-US" sz="1500" dirty="0">
                <a:latin typeface="Calibri" charset="0"/>
                <a:ea typeface="DengXian" charset="-122"/>
                <a:cs typeface="Times New Roman" charset="0"/>
              </a:rPr>
              <a:t>Delete 4 to earn 4 points, consequently 3 is also deleted.</a:t>
            </a:r>
          </a:p>
          <a:p>
            <a:r>
              <a:rPr lang="en-US" sz="1500" dirty="0">
                <a:latin typeface="Calibri" charset="0"/>
                <a:ea typeface="DengXian" charset="-122"/>
                <a:cs typeface="Times New Roman" charset="0"/>
              </a:rPr>
              <a:t>Then, delete 2 to earn 2 points. 6 total points are earned.</a:t>
            </a:r>
          </a:p>
          <a:p>
            <a:r>
              <a:rPr lang="en-US" sz="1500" dirty="0">
                <a:latin typeface="Calibri" charset="0"/>
                <a:ea typeface="DengXian" charset="-122"/>
                <a:cs typeface="Times New Roman" charset="0"/>
              </a:rPr>
              <a:t>Example </a:t>
            </a:r>
            <a:r>
              <a:rPr lang="en-US" sz="1500" dirty="0" smtClean="0">
                <a:latin typeface="Calibri" charset="0"/>
                <a:ea typeface="DengXian" charset="-122"/>
                <a:cs typeface="Times New Roman" charset="0"/>
              </a:rPr>
              <a:t>2:  Input</a:t>
            </a:r>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 = [2, 2, 3, 3, 3, </a:t>
            </a:r>
            <a:r>
              <a:rPr lang="en-US" sz="1500" dirty="0" smtClean="0">
                <a:latin typeface="Calibri" charset="0"/>
                <a:ea typeface="DengXian" charset="-122"/>
                <a:cs typeface="Times New Roman" charset="0"/>
              </a:rPr>
              <a:t>4]   Output</a:t>
            </a:r>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9</a:t>
            </a:r>
            <a:endParaRPr lang="en-US" sz="1500" dirty="0">
              <a:latin typeface="Calibri" charset="0"/>
              <a:ea typeface="DengXian" charset="-122"/>
              <a:cs typeface="Times New Roman" charset="0"/>
            </a:endParaRPr>
          </a:p>
          <a:p>
            <a:r>
              <a:rPr lang="en-US" sz="1500" dirty="0">
                <a:latin typeface="Calibri" charset="0"/>
                <a:ea typeface="DengXian" charset="-122"/>
                <a:cs typeface="Times New Roman" charset="0"/>
              </a:rPr>
              <a:t>Delete 3 to earn 3 points, deleting both 2's and the 4.</a:t>
            </a:r>
          </a:p>
          <a:p>
            <a:r>
              <a:rPr lang="en-US" sz="1500" dirty="0">
                <a:latin typeface="Calibri" charset="0"/>
                <a:ea typeface="DengXian" charset="-122"/>
                <a:cs typeface="Times New Roman" charset="0"/>
              </a:rPr>
              <a:t>Then, delete 3 again to earn 3 points, and 3 again to earn 3 points. 9 total points are earned.</a:t>
            </a:r>
            <a:endParaRPr lang="en-US" sz="1500" dirty="0">
              <a:effectLst/>
              <a:latin typeface="Calibri" charset="0"/>
              <a:ea typeface="DengXian" charset="-122"/>
              <a:cs typeface="Times New Roman" charset="0"/>
            </a:endParaRPr>
          </a:p>
        </p:txBody>
      </p:sp>
      <p:sp>
        <p:nvSpPr>
          <p:cNvPr id="6" name="Rectangle 5"/>
          <p:cNvSpPr/>
          <p:nvPr/>
        </p:nvSpPr>
        <p:spPr>
          <a:xfrm>
            <a:off x="6718208" y="368850"/>
            <a:ext cx="6096000" cy="5847755"/>
          </a:xfrm>
          <a:prstGeom prst="rect">
            <a:avLst/>
          </a:prstGeom>
        </p:spPr>
        <p:txBody>
          <a:bodyPr>
            <a:spAutoFit/>
          </a:bodyPr>
          <a:lstStyle/>
          <a:p>
            <a:r>
              <a:rPr lang="en-US" dirty="0" smtClean="0">
                <a:latin typeface="Calibri" charset="0"/>
                <a:ea typeface="DengXian" charset="-122"/>
                <a:cs typeface="Times New Roman" charset="0"/>
              </a:rPr>
              <a:t> </a:t>
            </a:r>
            <a:endParaRPr lang="en-US" dirty="0">
              <a:latin typeface="Calibri" charset="0"/>
              <a:ea typeface="DengXian" charset="-122"/>
              <a:cs typeface="Times New Roman" charset="0"/>
            </a:endParaRPr>
          </a:p>
          <a:p>
            <a:r>
              <a:rPr lang="en-US" dirty="0">
                <a:latin typeface="Calibri" charset="0"/>
                <a:ea typeface="DengXian" charset="-122"/>
                <a:cs typeface="Times New Roman" charset="0"/>
              </a:rPr>
              <a:t> </a:t>
            </a:r>
          </a:p>
          <a:p>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deleteAndEarn</a:t>
            </a:r>
            <a:r>
              <a:rPr lang="en-US" sz="1600" dirty="0">
                <a:solidFill>
                  <a:schemeClr val="accent1">
                    <a:lumMod val="75000"/>
                  </a:schemeClr>
                </a:solidFill>
                <a:latin typeface="Calibri" charset="0"/>
                <a:ea typeface="DengXian" charset="-122"/>
                <a:cs typeface="Times New Roman" charset="0"/>
              </a:rPr>
              <a:t> = function(</a:t>
            </a:r>
            <a:r>
              <a:rPr lang="en-US" sz="1600" dirty="0" err="1">
                <a:solidFill>
                  <a:schemeClr val="accent1">
                    <a:lumMod val="75000"/>
                  </a:schemeClr>
                </a:solidFill>
                <a:latin typeface="Calibri" charset="0"/>
                <a:ea typeface="DengXian" charset="-122"/>
                <a:cs typeface="Times New Roman" charset="0"/>
              </a:rPr>
              <a:t>nums</a:t>
            </a:r>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if(</a:t>
            </a:r>
            <a:r>
              <a:rPr lang="en-US" sz="1600" dirty="0" err="1">
                <a:solidFill>
                  <a:schemeClr val="accent1">
                    <a:lumMod val="75000"/>
                  </a:schemeClr>
                </a:solidFill>
                <a:latin typeface="Calibri" charset="0"/>
                <a:ea typeface="DengXian" charset="-122"/>
                <a:cs typeface="Times New Roman" charset="0"/>
              </a:rPr>
              <a:t>nums.length</a:t>
            </a:r>
            <a:r>
              <a:rPr lang="en-US" sz="1600" dirty="0">
                <a:solidFill>
                  <a:schemeClr val="accent1">
                    <a:lumMod val="75000"/>
                  </a:schemeClr>
                </a:solidFill>
                <a:latin typeface="Calibri" charset="0"/>
                <a:ea typeface="DengXian" charset="-122"/>
                <a:cs typeface="Times New Roman" charset="0"/>
              </a:rPr>
              <a:t>==0)  return 0;</a:t>
            </a:r>
          </a:p>
          <a:p>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map = {}, input=[], </a:t>
            </a:r>
            <a:r>
              <a:rPr lang="en-US" sz="1600" dirty="0" err="1">
                <a:solidFill>
                  <a:schemeClr val="accent1">
                    <a:lumMod val="75000"/>
                  </a:schemeClr>
                </a:solidFill>
                <a:latin typeface="Calibri" charset="0"/>
                <a:ea typeface="DengXian" charset="-122"/>
                <a:cs typeface="Times New Roman" charset="0"/>
              </a:rPr>
              <a:t>dp</a:t>
            </a:r>
            <a:r>
              <a:rPr lang="en-US" sz="1600" dirty="0">
                <a:solidFill>
                  <a:schemeClr val="accent1">
                    <a:lumMod val="75000"/>
                  </a:schemeClr>
                </a:solidFill>
                <a:latin typeface="Calibri" charset="0"/>
                <a:ea typeface="DengXian" charset="-122"/>
                <a:cs typeface="Times New Roman" charset="0"/>
              </a:rPr>
              <a:t>=[];</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num</a:t>
            </a:r>
            <a:r>
              <a:rPr lang="en-US" sz="1600" dirty="0">
                <a:solidFill>
                  <a:schemeClr val="accent1">
                    <a:lumMod val="75000"/>
                  </a:schemeClr>
                </a:solidFill>
                <a:latin typeface="Calibri" charset="0"/>
                <a:ea typeface="DengXian" charset="-122"/>
                <a:cs typeface="Times New Roman" charset="0"/>
              </a:rPr>
              <a:t> of </a:t>
            </a:r>
            <a:r>
              <a:rPr lang="en-US" sz="1600" dirty="0" err="1">
                <a:solidFill>
                  <a:schemeClr val="accent1">
                    <a:lumMod val="75000"/>
                  </a:schemeClr>
                </a:solidFill>
                <a:latin typeface="Calibri" charset="0"/>
                <a:ea typeface="DengXian" charset="-122"/>
                <a:cs typeface="Times New Roman" charset="0"/>
              </a:rPr>
              <a:t>nums</a:t>
            </a:r>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map[</a:t>
            </a:r>
            <a:r>
              <a:rPr lang="en-US" sz="1600" dirty="0" err="1">
                <a:solidFill>
                  <a:schemeClr val="accent1">
                    <a:lumMod val="75000"/>
                  </a:schemeClr>
                </a:solidFill>
                <a:latin typeface="Calibri" charset="0"/>
                <a:ea typeface="DengXian" charset="-122"/>
                <a:cs typeface="Times New Roman" charset="0"/>
              </a:rPr>
              <a:t>num</a:t>
            </a:r>
            <a:r>
              <a:rPr lang="en-US" sz="1600" dirty="0">
                <a:solidFill>
                  <a:schemeClr val="accent1">
                    <a:lumMod val="75000"/>
                  </a:schemeClr>
                </a:solidFill>
                <a:latin typeface="Calibri" charset="0"/>
                <a:ea typeface="DengXian" charset="-122"/>
                <a:cs typeface="Times New Roman" charset="0"/>
              </a:rPr>
              <a:t>] = map[</a:t>
            </a:r>
            <a:r>
              <a:rPr lang="en-US" sz="1600" dirty="0" err="1">
                <a:solidFill>
                  <a:schemeClr val="accent1">
                    <a:lumMod val="75000"/>
                  </a:schemeClr>
                </a:solidFill>
                <a:latin typeface="Calibri" charset="0"/>
                <a:ea typeface="DengXian" charset="-122"/>
                <a:cs typeface="Times New Roman" charset="0"/>
              </a:rPr>
              <a:t>num</a:t>
            </a:r>
            <a:r>
              <a:rPr lang="en-US" sz="1600" dirty="0">
                <a:solidFill>
                  <a:schemeClr val="accent1">
                    <a:lumMod val="75000"/>
                  </a:schemeClr>
                </a:solidFill>
                <a:latin typeface="Calibri" charset="0"/>
                <a:ea typeface="DengXian" charset="-122"/>
                <a:cs typeface="Times New Roman" charset="0"/>
              </a:rPr>
              <a:t>] ? map[</a:t>
            </a:r>
            <a:r>
              <a:rPr lang="en-US" sz="1600" dirty="0" err="1">
                <a:solidFill>
                  <a:schemeClr val="accent1">
                    <a:lumMod val="75000"/>
                  </a:schemeClr>
                </a:solidFill>
                <a:latin typeface="Calibri" charset="0"/>
                <a:ea typeface="DengXian" charset="-122"/>
                <a:cs typeface="Times New Roman" charset="0"/>
              </a:rPr>
              <a:t>num</a:t>
            </a:r>
            <a:r>
              <a:rPr lang="en-US" sz="1600" dirty="0">
                <a:solidFill>
                  <a:schemeClr val="accent1">
                    <a:lumMod val="75000"/>
                  </a:schemeClr>
                </a:solidFill>
                <a:latin typeface="Calibri" charset="0"/>
                <a:ea typeface="DengXian" charset="-122"/>
                <a:cs typeface="Times New Roman" charset="0"/>
              </a:rPr>
              <a:t>]+1 : 1;</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minV</a:t>
            </a:r>
            <a:r>
              <a:rPr lang="en-US" sz="1600" dirty="0">
                <a:solidFill>
                  <a:schemeClr val="accent1">
                    <a:lumMod val="75000"/>
                  </a:schemeClr>
                </a:solidFill>
                <a:latin typeface="Calibri" charset="0"/>
                <a:ea typeface="DengXian" charset="-122"/>
                <a:cs typeface="Times New Roman" charset="0"/>
              </a:rPr>
              <a:t> = </a:t>
            </a:r>
            <a:r>
              <a:rPr lang="en-US" sz="1600" dirty="0" err="1">
                <a:solidFill>
                  <a:schemeClr val="accent1">
                    <a:lumMod val="75000"/>
                  </a:schemeClr>
                </a:solidFill>
                <a:latin typeface="Calibri" charset="0"/>
                <a:ea typeface="DengXian" charset="-122"/>
                <a:cs typeface="Times New Roman" charset="0"/>
              </a:rPr>
              <a:t>Math.min</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Object.keys</a:t>
            </a:r>
            <a:r>
              <a:rPr lang="en-US" sz="1600" dirty="0">
                <a:solidFill>
                  <a:schemeClr val="accent1">
                    <a:lumMod val="75000"/>
                  </a:schemeClr>
                </a:solidFill>
                <a:latin typeface="Calibri" charset="0"/>
                <a:ea typeface="DengXian" charset="-122"/>
                <a:cs typeface="Times New Roman" charset="0"/>
              </a:rPr>
              <a:t>(map)), </a:t>
            </a:r>
            <a:endParaRPr lang="en-US" sz="1600" dirty="0" smtClean="0">
              <a:solidFill>
                <a:schemeClr val="accent1">
                  <a:lumMod val="75000"/>
                </a:schemeClr>
              </a:solidFill>
              <a:latin typeface="Calibri" charset="0"/>
              <a:ea typeface="DengXian" charset="-122"/>
              <a:cs typeface="Times New Roman" charset="0"/>
            </a:endParaRPr>
          </a:p>
          <a:p>
            <a:r>
              <a:rPr lang="en-US" sz="1600" dirty="0">
                <a:solidFill>
                  <a:schemeClr val="accent1">
                    <a:lumMod val="75000"/>
                  </a:schemeClr>
                </a:solidFill>
                <a:latin typeface="Calibri" charset="0"/>
                <a:ea typeface="DengXian" charset="-122"/>
                <a:cs typeface="Times New Roman" charset="0"/>
              </a:rPr>
              <a:t> </a:t>
            </a:r>
            <a:r>
              <a:rPr lang="en-US" sz="1600" dirty="0" smtClean="0">
                <a:solidFill>
                  <a:schemeClr val="accent1">
                    <a:lumMod val="75000"/>
                  </a:schemeClr>
                </a:solidFill>
                <a:latin typeface="Calibri" charset="0"/>
                <a:ea typeface="DengXian" charset="-122"/>
                <a:cs typeface="Times New Roman" charset="0"/>
              </a:rPr>
              <a:t>          </a:t>
            </a:r>
            <a:r>
              <a:rPr lang="en-US" sz="1600" dirty="0" err="1" smtClean="0">
                <a:solidFill>
                  <a:schemeClr val="accent1">
                    <a:lumMod val="75000"/>
                  </a:schemeClr>
                </a:solidFill>
                <a:latin typeface="Calibri" charset="0"/>
                <a:ea typeface="DengXian" charset="-122"/>
                <a:cs typeface="Times New Roman" charset="0"/>
              </a:rPr>
              <a:t>maxV</a:t>
            </a:r>
            <a:r>
              <a:rPr lang="en-US" sz="1600" dirty="0" smtClean="0">
                <a:solidFill>
                  <a:schemeClr val="accent1">
                    <a:lumMod val="75000"/>
                  </a:schemeClr>
                </a:solidFill>
                <a:latin typeface="Calibri" charset="0"/>
                <a:ea typeface="DengXian" charset="-122"/>
                <a:cs typeface="Times New Roman" charset="0"/>
              </a:rPr>
              <a:t> </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Math.max</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Object.keys</a:t>
            </a:r>
            <a:r>
              <a:rPr lang="en-US" sz="1600" dirty="0">
                <a:solidFill>
                  <a:schemeClr val="accent1">
                    <a:lumMod val="75000"/>
                  </a:schemeClr>
                </a:solidFill>
                <a:latin typeface="Calibri" charset="0"/>
                <a:ea typeface="DengXian" charset="-122"/>
                <a:cs typeface="Times New Roman" charset="0"/>
              </a:rPr>
              <a:t>(map));</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minV</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&lt;=</a:t>
            </a:r>
            <a:r>
              <a:rPr lang="en-US" sz="1600" dirty="0" err="1">
                <a:solidFill>
                  <a:schemeClr val="accent1">
                    <a:lumMod val="75000"/>
                  </a:schemeClr>
                </a:solidFill>
                <a:latin typeface="Calibri" charset="0"/>
                <a:ea typeface="DengXian" charset="-122"/>
                <a:cs typeface="Times New Roman" charset="0"/>
              </a:rPr>
              <a:t>maxV</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if(map[</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 undefined)  </a:t>
            </a:r>
            <a:r>
              <a:rPr lang="en-US" sz="1600" dirty="0" err="1">
                <a:solidFill>
                  <a:schemeClr val="accent1">
                    <a:lumMod val="75000"/>
                  </a:schemeClr>
                </a:solidFill>
                <a:latin typeface="Calibri" charset="0"/>
                <a:ea typeface="DengXian" charset="-122"/>
                <a:cs typeface="Times New Roman" charset="0"/>
              </a:rPr>
              <a:t>input.push</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*map[</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a:t>
            </a:r>
          </a:p>
          <a:p>
            <a:r>
              <a:rPr lang="en-US" sz="1600" dirty="0">
                <a:solidFill>
                  <a:schemeClr val="accent1">
                    <a:lumMod val="75000"/>
                  </a:schemeClr>
                </a:solidFill>
                <a:latin typeface="Calibri" charset="0"/>
                <a:ea typeface="DengXian" charset="-122"/>
                <a:cs typeface="Times New Roman" charset="0"/>
              </a:rPr>
              <a:t>        else </a:t>
            </a:r>
            <a:r>
              <a:rPr lang="en-US" sz="1600" dirty="0" err="1">
                <a:solidFill>
                  <a:schemeClr val="accent1">
                    <a:lumMod val="75000"/>
                  </a:schemeClr>
                </a:solidFill>
                <a:latin typeface="Calibri" charset="0"/>
                <a:ea typeface="DengXian" charset="-122"/>
                <a:cs typeface="Times New Roman" charset="0"/>
              </a:rPr>
              <a:t>input.push</a:t>
            </a:r>
            <a:r>
              <a:rPr lang="en-US" sz="1600" dirty="0">
                <a:solidFill>
                  <a:schemeClr val="accent1">
                    <a:lumMod val="75000"/>
                  </a:schemeClr>
                </a:solidFill>
                <a:latin typeface="Calibri" charset="0"/>
                <a:ea typeface="DengXian" charset="-122"/>
                <a:cs typeface="Times New Roman" charset="0"/>
              </a:rPr>
              <a:t>(0);</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 House robber</a:t>
            </a:r>
          </a:p>
          <a:p>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dp</a:t>
            </a:r>
            <a:r>
              <a:rPr lang="en-US" sz="1600" dirty="0">
                <a:solidFill>
                  <a:schemeClr val="accent1">
                    <a:lumMod val="75000"/>
                  </a:schemeClr>
                </a:solidFill>
                <a:latin typeface="Calibri" charset="0"/>
                <a:ea typeface="DengXian" charset="-122"/>
                <a:cs typeface="Times New Roman" charset="0"/>
              </a:rPr>
              <a:t>[0] = input[0], </a:t>
            </a:r>
            <a:r>
              <a:rPr lang="en-US" sz="1600" dirty="0" err="1">
                <a:solidFill>
                  <a:schemeClr val="accent1">
                    <a:lumMod val="75000"/>
                  </a:schemeClr>
                </a:solidFill>
                <a:latin typeface="Calibri" charset="0"/>
                <a:ea typeface="DengXian" charset="-122"/>
                <a:cs typeface="Times New Roman" charset="0"/>
              </a:rPr>
              <a:t>dp</a:t>
            </a:r>
            <a:r>
              <a:rPr lang="en-US" sz="1600" dirty="0">
                <a:solidFill>
                  <a:schemeClr val="accent1">
                    <a:lumMod val="75000"/>
                  </a:schemeClr>
                </a:solidFill>
                <a:latin typeface="Calibri" charset="0"/>
                <a:ea typeface="DengXian" charset="-122"/>
                <a:cs typeface="Times New Roman" charset="0"/>
              </a:rPr>
              <a:t>[1]= </a:t>
            </a:r>
            <a:r>
              <a:rPr lang="en-US" sz="1600" dirty="0" err="1">
                <a:solidFill>
                  <a:schemeClr val="accent1">
                    <a:lumMod val="75000"/>
                  </a:schemeClr>
                </a:solidFill>
                <a:latin typeface="Calibri" charset="0"/>
                <a:ea typeface="DengXian" charset="-122"/>
                <a:cs typeface="Times New Roman" charset="0"/>
              </a:rPr>
              <a:t>Math.max</a:t>
            </a:r>
            <a:r>
              <a:rPr lang="en-US" sz="1600" dirty="0">
                <a:solidFill>
                  <a:schemeClr val="accent1">
                    <a:lumMod val="75000"/>
                  </a:schemeClr>
                </a:solidFill>
                <a:latin typeface="Calibri" charset="0"/>
                <a:ea typeface="DengXian" charset="-122"/>
                <a:cs typeface="Times New Roman" charset="0"/>
              </a:rPr>
              <a:t>(input[0], input[1]);</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=2;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&lt;</a:t>
            </a:r>
            <a:r>
              <a:rPr lang="en-US" sz="1600" dirty="0" err="1">
                <a:solidFill>
                  <a:schemeClr val="accent1">
                    <a:lumMod val="75000"/>
                  </a:schemeClr>
                </a:solidFill>
                <a:latin typeface="Calibri" charset="0"/>
                <a:ea typeface="DengXian" charset="-122"/>
                <a:cs typeface="Times New Roman" charset="0"/>
              </a:rPr>
              <a:t>input.length</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r>
              <a:rPr lang="en-US" sz="1600" b="1" dirty="0" err="1">
                <a:solidFill>
                  <a:srgbClr val="7030A0"/>
                </a:solidFill>
                <a:latin typeface="Calibri" charset="0"/>
                <a:ea typeface="DengXian" charset="-122"/>
                <a:cs typeface="Times New Roman" charset="0"/>
              </a:rPr>
              <a:t>dp</a:t>
            </a:r>
            <a:r>
              <a:rPr lang="en-US" sz="1600" b="1" dirty="0">
                <a:solidFill>
                  <a:srgbClr val="7030A0"/>
                </a:solidFill>
                <a:latin typeface="Calibri" charset="0"/>
                <a:ea typeface="DengXian" charset="-122"/>
                <a:cs typeface="Times New Roman" charset="0"/>
              </a:rPr>
              <a:t>[</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 = </a:t>
            </a:r>
            <a:r>
              <a:rPr lang="en-US" sz="1600" b="1" dirty="0" err="1">
                <a:solidFill>
                  <a:srgbClr val="7030A0"/>
                </a:solidFill>
                <a:latin typeface="Calibri" charset="0"/>
                <a:ea typeface="DengXian" charset="-122"/>
                <a:cs typeface="Times New Roman" charset="0"/>
              </a:rPr>
              <a:t>Math.max</a:t>
            </a:r>
            <a:r>
              <a:rPr lang="en-US" sz="1600" b="1" dirty="0">
                <a:solidFill>
                  <a:srgbClr val="7030A0"/>
                </a:solidFill>
                <a:latin typeface="Calibri" charset="0"/>
                <a:ea typeface="DengXian" charset="-122"/>
                <a:cs typeface="Times New Roman" charset="0"/>
              </a:rPr>
              <a:t>(</a:t>
            </a:r>
            <a:r>
              <a:rPr lang="en-US" sz="1600" b="1" dirty="0" err="1">
                <a:solidFill>
                  <a:srgbClr val="7030A0"/>
                </a:solidFill>
                <a:latin typeface="Calibri" charset="0"/>
                <a:ea typeface="DengXian" charset="-122"/>
                <a:cs typeface="Times New Roman" charset="0"/>
              </a:rPr>
              <a:t>dp</a:t>
            </a:r>
            <a:r>
              <a:rPr lang="en-US" sz="1600" b="1" dirty="0">
                <a:solidFill>
                  <a:srgbClr val="7030A0"/>
                </a:solidFill>
                <a:latin typeface="Calibri" charset="0"/>
                <a:ea typeface="DengXian" charset="-122"/>
                <a:cs typeface="Times New Roman" charset="0"/>
              </a:rPr>
              <a:t>[i-2]+input[</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 </a:t>
            </a:r>
            <a:r>
              <a:rPr lang="en-US" sz="1600" b="1" dirty="0" err="1">
                <a:solidFill>
                  <a:srgbClr val="7030A0"/>
                </a:solidFill>
                <a:latin typeface="Calibri" charset="0"/>
                <a:ea typeface="DengXian" charset="-122"/>
                <a:cs typeface="Times New Roman" charset="0"/>
              </a:rPr>
              <a:t>dp</a:t>
            </a:r>
            <a:r>
              <a:rPr lang="en-US" sz="1600" b="1" dirty="0">
                <a:solidFill>
                  <a:srgbClr val="7030A0"/>
                </a:solidFill>
                <a:latin typeface="Calibri" charset="0"/>
                <a:ea typeface="DengXian" charset="-122"/>
                <a:cs typeface="Times New Roman" charset="0"/>
              </a:rPr>
              <a:t>[i-1]);</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return </a:t>
            </a:r>
            <a:r>
              <a:rPr lang="en-US" sz="1600" dirty="0" err="1">
                <a:solidFill>
                  <a:schemeClr val="accent1">
                    <a:lumMod val="75000"/>
                  </a:schemeClr>
                </a:solidFill>
                <a:latin typeface="Calibri" charset="0"/>
                <a:ea typeface="DengXian" charset="-122"/>
                <a:cs typeface="Times New Roman" charset="0"/>
              </a:rPr>
              <a:t>dp</a:t>
            </a:r>
            <a:r>
              <a:rPr lang="en-US" sz="1600" dirty="0">
                <a:solidFill>
                  <a:schemeClr val="accent1">
                    <a:lumMod val="75000"/>
                  </a:schemeClr>
                </a:solidFill>
                <a:latin typeface="Calibri" charset="0"/>
                <a:ea typeface="DengXian" charset="-122"/>
                <a:cs typeface="Times New Roman" charset="0"/>
              </a:rPr>
              <a:t>[input.length-1];  </a:t>
            </a:r>
          </a:p>
          <a:p>
            <a:r>
              <a:rPr lang="en-US" sz="1600" dirty="0">
                <a:solidFill>
                  <a:schemeClr val="accent1">
                    <a:lumMod val="75000"/>
                  </a:schemeClr>
                </a:solidFill>
                <a:latin typeface="Calibri" charset="0"/>
                <a:ea typeface="DengXian" charset="-122"/>
                <a:cs typeface="Times New Roman" charset="0"/>
              </a:rPr>
              <a:t>};</a:t>
            </a:r>
          </a:p>
          <a:p>
            <a:r>
              <a:rPr lang="en-US" dirty="0">
                <a:latin typeface="Calibri" charset="0"/>
                <a:ea typeface="DengXian" charset="-122"/>
                <a:cs typeface="Times New Roman" charset="0"/>
              </a:rPr>
              <a:t> </a:t>
            </a:r>
            <a:endParaRPr lang="en-US" dirty="0">
              <a:effectLst/>
              <a:latin typeface="Calibri" charset="0"/>
              <a:ea typeface="DengXian" charset="-122"/>
              <a:cs typeface="Times New Roman" charset="0"/>
            </a:endParaRPr>
          </a:p>
        </p:txBody>
      </p:sp>
      <p:sp>
        <p:nvSpPr>
          <p:cNvPr id="7" name="Rectangle 6"/>
          <p:cNvSpPr/>
          <p:nvPr/>
        </p:nvSpPr>
        <p:spPr>
          <a:xfrm>
            <a:off x="225710" y="3896535"/>
            <a:ext cx="6096000" cy="2800767"/>
          </a:xfrm>
          <a:prstGeom prst="rect">
            <a:avLst/>
          </a:prstGeom>
        </p:spPr>
        <p:txBody>
          <a:bodyPr>
            <a:spAutoFit/>
          </a:bodyPr>
          <a:lstStyle/>
          <a:p>
            <a:r>
              <a:rPr lang="en-US" sz="1600" dirty="0">
                <a:solidFill>
                  <a:schemeClr val="bg2">
                    <a:lumMod val="25000"/>
                  </a:schemeClr>
                </a:solidFill>
                <a:latin typeface="Calibri" charset="0"/>
                <a:ea typeface="DengXian" charset="-122"/>
                <a:cs typeface="Times New Roman" charset="0"/>
              </a:rPr>
              <a:t> Same as house robber: in house robber [0,2,3,4] we can either robber 0,3 or 2,4</a:t>
            </a:r>
          </a:p>
          <a:p>
            <a:r>
              <a:rPr lang="en-US" sz="1600" dirty="0">
                <a:solidFill>
                  <a:schemeClr val="bg2">
                    <a:lumMod val="25000"/>
                  </a:schemeClr>
                </a:solidFill>
                <a:latin typeface="Calibri" charset="0"/>
                <a:ea typeface="DengXian" charset="-122"/>
                <a:cs typeface="Times New Roman" charset="0"/>
              </a:rPr>
              <a:t> in this one, if we take </a:t>
            </a:r>
            <a:r>
              <a:rPr lang="en-US" sz="1600" dirty="0" err="1">
                <a:solidFill>
                  <a:schemeClr val="bg2">
                    <a:lumMod val="25000"/>
                  </a:schemeClr>
                </a:solidFill>
                <a:latin typeface="Calibri" charset="0"/>
                <a:ea typeface="DengXian" charset="-122"/>
                <a:cs typeface="Times New Roman" charset="0"/>
              </a:rPr>
              <a:t>nums</a:t>
            </a:r>
            <a:r>
              <a:rPr lang="en-US" sz="1600" dirty="0">
                <a:solidFill>
                  <a:schemeClr val="bg2">
                    <a:lumMod val="25000"/>
                  </a:schemeClr>
                </a:solidFill>
                <a:latin typeface="Calibri" charset="0"/>
                <a:ea typeface="DengXian" charset="-122"/>
                <a:cs typeface="Times New Roman" charset="0"/>
              </a:rPr>
              <a:t>[</a:t>
            </a:r>
            <a:r>
              <a:rPr lang="en-US" sz="1600" dirty="0" err="1">
                <a:solidFill>
                  <a:schemeClr val="bg2">
                    <a:lumMod val="25000"/>
                  </a:schemeClr>
                </a:solidFill>
                <a:latin typeface="Calibri" charset="0"/>
                <a:ea typeface="DengXian" charset="-122"/>
                <a:cs typeface="Times New Roman" charset="0"/>
              </a:rPr>
              <a:t>i</a:t>
            </a:r>
            <a:r>
              <a:rPr lang="en-US" sz="1600" dirty="0">
                <a:solidFill>
                  <a:schemeClr val="bg2">
                    <a:lumMod val="25000"/>
                  </a:schemeClr>
                </a:solidFill>
                <a:latin typeface="Calibri" charset="0"/>
                <a:ea typeface="DengXian" charset="-122"/>
                <a:cs typeface="Times New Roman" charset="0"/>
              </a:rPr>
              <a:t>] we can't take </a:t>
            </a:r>
            <a:r>
              <a:rPr lang="en-US" sz="1600" dirty="0" err="1">
                <a:solidFill>
                  <a:schemeClr val="bg2">
                    <a:lumMod val="25000"/>
                  </a:schemeClr>
                </a:solidFill>
                <a:latin typeface="Calibri" charset="0"/>
                <a:ea typeface="DengXian" charset="-122"/>
                <a:cs typeface="Times New Roman" charset="0"/>
              </a:rPr>
              <a:t>nums</a:t>
            </a:r>
            <a:r>
              <a:rPr lang="en-US" sz="1600" dirty="0">
                <a:solidFill>
                  <a:schemeClr val="bg2">
                    <a:lumMod val="25000"/>
                  </a:schemeClr>
                </a:solidFill>
                <a:latin typeface="Calibri" charset="0"/>
                <a:ea typeface="DengXian" charset="-122"/>
                <a:cs typeface="Times New Roman" charset="0"/>
              </a:rPr>
              <a:t>[</a:t>
            </a:r>
            <a:r>
              <a:rPr lang="en-US" sz="1600" dirty="0" err="1">
                <a:solidFill>
                  <a:schemeClr val="bg2">
                    <a:lumMod val="25000"/>
                  </a:schemeClr>
                </a:solidFill>
                <a:latin typeface="Calibri" charset="0"/>
                <a:ea typeface="DengXian" charset="-122"/>
                <a:cs typeface="Times New Roman" charset="0"/>
              </a:rPr>
              <a:t>i</a:t>
            </a:r>
            <a:r>
              <a:rPr lang="en-US" sz="1600" dirty="0">
                <a:solidFill>
                  <a:schemeClr val="bg2">
                    <a:lumMod val="25000"/>
                  </a:schemeClr>
                </a:solidFill>
                <a:latin typeface="Calibri" charset="0"/>
                <a:ea typeface="DengXian" charset="-122"/>
                <a:cs typeface="Times New Roman" charset="0"/>
              </a:rPr>
              <a:t>]+1 and </a:t>
            </a:r>
            <a:r>
              <a:rPr lang="en-US" sz="1600" dirty="0" err="1">
                <a:solidFill>
                  <a:schemeClr val="bg2">
                    <a:lumMod val="25000"/>
                  </a:schemeClr>
                </a:solidFill>
                <a:latin typeface="Calibri" charset="0"/>
                <a:ea typeface="DengXian" charset="-122"/>
                <a:cs typeface="Times New Roman" charset="0"/>
              </a:rPr>
              <a:t>nums</a:t>
            </a:r>
            <a:r>
              <a:rPr lang="en-US" sz="1600" dirty="0">
                <a:solidFill>
                  <a:schemeClr val="bg2">
                    <a:lumMod val="25000"/>
                  </a:schemeClr>
                </a:solidFill>
                <a:latin typeface="Calibri" charset="0"/>
                <a:ea typeface="DengXian" charset="-122"/>
                <a:cs typeface="Times New Roman" charset="0"/>
              </a:rPr>
              <a:t>[</a:t>
            </a:r>
            <a:r>
              <a:rPr lang="en-US" sz="1600" dirty="0" err="1">
                <a:solidFill>
                  <a:schemeClr val="bg2">
                    <a:lumMod val="25000"/>
                  </a:schemeClr>
                </a:solidFill>
                <a:latin typeface="Calibri" charset="0"/>
                <a:ea typeface="DengXian" charset="-122"/>
                <a:cs typeface="Times New Roman" charset="0"/>
              </a:rPr>
              <a:t>i</a:t>
            </a:r>
            <a:r>
              <a:rPr lang="en-US" sz="1600" dirty="0">
                <a:solidFill>
                  <a:schemeClr val="bg2">
                    <a:lumMod val="25000"/>
                  </a:schemeClr>
                </a:solidFill>
                <a:latin typeface="Calibri" charset="0"/>
                <a:ea typeface="DengXian" charset="-122"/>
                <a:cs typeface="Times New Roman" charset="0"/>
              </a:rPr>
              <a:t>]-1</a:t>
            </a:r>
          </a:p>
          <a:p>
            <a:r>
              <a:rPr lang="en-US" sz="1600" dirty="0">
                <a:solidFill>
                  <a:schemeClr val="bg2">
                    <a:lumMod val="25000"/>
                  </a:schemeClr>
                </a:solidFill>
                <a:latin typeface="Calibri" charset="0"/>
                <a:ea typeface="DengXian" charset="-122"/>
                <a:cs typeface="Times New Roman" charset="0"/>
              </a:rPr>
              <a:t> [0, 2*2, 3*3, 4*1]  we can either take 0+3*3 or 2*2+4*1</a:t>
            </a:r>
          </a:p>
          <a:p>
            <a:r>
              <a:rPr lang="en-US" sz="1600" dirty="0">
                <a:solidFill>
                  <a:schemeClr val="bg2">
                    <a:lumMod val="25000"/>
                  </a:schemeClr>
                </a:solidFill>
                <a:latin typeface="Calibri" charset="0"/>
                <a:ea typeface="DengXian" charset="-122"/>
                <a:cs typeface="Times New Roman" charset="0"/>
              </a:rPr>
              <a:t> [1,3,5]</a:t>
            </a:r>
          </a:p>
          <a:p>
            <a:r>
              <a:rPr lang="en-US" sz="1600" dirty="0">
                <a:solidFill>
                  <a:schemeClr val="bg2">
                    <a:lumMod val="25000"/>
                  </a:schemeClr>
                </a:solidFill>
                <a:latin typeface="Calibri" charset="0"/>
                <a:ea typeface="DengXian" charset="-122"/>
                <a:cs typeface="Times New Roman" charset="0"/>
              </a:rPr>
              <a:t> [1*1, 2*0, 3*1, 4*0, 5*1]  </a:t>
            </a:r>
          </a:p>
          <a:p>
            <a:r>
              <a:rPr lang="en-US" sz="1600" dirty="0">
                <a:solidFill>
                  <a:schemeClr val="bg2">
                    <a:lumMod val="25000"/>
                  </a:schemeClr>
                </a:solidFill>
                <a:latin typeface="Calibri" charset="0"/>
                <a:ea typeface="DengXian" charset="-122"/>
                <a:cs typeface="Times New Roman" charset="0"/>
              </a:rPr>
              <a:t> </a:t>
            </a:r>
            <a:r>
              <a:rPr lang="en-US" sz="1600" dirty="0" err="1">
                <a:solidFill>
                  <a:schemeClr val="bg2">
                    <a:lumMod val="25000"/>
                  </a:schemeClr>
                </a:solidFill>
                <a:latin typeface="Calibri" charset="0"/>
                <a:ea typeface="DengXian" charset="-122"/>
                <a:cs typeface="Times New Roman" charset="0"/>
              </a:rPr>
              <a:t>dp</a:t>
            </a:r>
            <a:r>
              <a:rPr lang="en-US" sz="1600" dirty="0">
                <a:solidFill>
                  <a:schemeClr val="bg2">
                    <a:lumMod val="25000"/>
                  </a:schemeClr>
                </a:solidFill>
                <a:latin typeface="Calibri" charset="0"/>
                <a:ea typeface="DengXian" charset="-122"/>
                <a:cs typeface="Times New Roman" charset="0"/>
              </a:rPr>
              <a:t>[0]=1  </a:t>
            </a:r>
          </a:p>
          <a:p>
            <a:r>
              <a:rPr lang="en-US" sz="1600" dirty="0">
                <a:solidFill>
                  <a:schemeClr val="bg2">
                    <a:lumMod val="25000"/>
                  </a:schemeClr>
                </a:solidFill>
                <a:latin typeface="Calibri" charset="0"/>
                <a:ea typeface="DengXian" charset="-122"/>
                <a:cs typeface="Times New Roman" charset="0"/>
              </a:rPr>
              <a:t> </a:t>
            </a:r>
            <a:r>
              <a:rPr lang="en-US" sz="1600" dirty="0" err="1">
                <a:solidFill>
                  <a:schemeClr val="bg2">
                    <a:lumMod val="25000"/>
                  </a:schemeClr>
                </a:solidFill>
                <a:latin typeface="Calibri" charset="0"/>
                <a:ea typeface="DengXian" charset="-122"/>
                <a:cs typeface="Times New Roman" charset="0"/>
              </a:rPr>
              <a:t>dp</a:t>
            </a:r>
            <a:r>
              <a:rPr lang="en-US" sz="1600" dirty="0">
                <a:solidFill>
                  <a:schemeClr val="bg2">
                    <a:lumMod val="25000"/>
                  </a:schemeClr>
                </a:solidFill>
                <a:latin typeface="Calibri" charset="0"/>
                <a:ea typeface="DengXian" charset="-122"/>
                <a:cs typeface="Times New Roman" charset="0"/>
              </a:rPr>
              <a:t>[1] = max(1, 2*0)=1 </a:t>
            </a:r>
          </a:p>
          <a:p>
            <a:r>
              <a:rPr lang="en-US" sz="1600" dirty="0">
                <a:solidFill>
                  <a:schemeClr val="bg2">
                    <a:lumMod val="25000"/>
                  </a:schemeClr>
                </a:solidFill>
                <a:latin typeface="Calibri" charset="0"/>
                <a:ea typeface="DengXian" charset="-122"/>
                <a:cs typeface="Times New Roman" charset="0"/>
              </a:rPr>
              <a:t> </a:t>
            </a:r>
            <a:r>
              <a:rPr lang="en-US" sz="1600" dirty="0" err="1">
                <a:solidFill>
                  <a:schemeClr val="bg2">
                    <a:lumMod val="25000"/>
                  </a:schemeClr>
                </a:solidFill>
                <a:latin typeface="Calibri" charset="0"/>
                <a:ea typeface="DengXian" charset="-122"/>
                <a:cs typeface="Times New Roman" charset="0"/>
              </a:rPr>
              <a:t>dp</a:t>
            </a:r>
            <a:r>
              <a:rPr lang="en-US" sz="1600" dirty="0">
                <a:solidFill>
                  <a:schemeClr val="bg2">
                    <a:lumMod val="25000"/>
                  </a:schemeClr>
                </a:solidFill>
                <a:latin typeface="Calibri" charset="0"/>
                <a:ea typeface="DengXian" charset="-122"/>
                <a:cs typeface="Times New Roman" charset="0"/>
              </a:rPr>
              <a:t>[2] = max(</a:t>
            </a:r>
            <a:r>
              <a:rPr lang="en-US" sz="1600" dirty="0" err="1">
                <a:solidFill>
                  <a:schemeClr val="bg2">
                    <a:lumMod val="25000"/>
                  </a:schemeClr>
                </a:solidFill>
                <a:latin typeface="Calibri" charset="0"/>
                <a:ea typeface="DengXian" charset="-122"/>
                <a:cs typeface="Times New Roman" charset="0"/>
              </a:rPr>
              <a:t>dp</a:t>
            </a:r>
            <a:r>
              <a:rPr lang="en-US" sz="1600" dirty="0">
                <a:solidFill>
                  <a:schemeClr val="bg2">
                    <a:lumMod val="25000"/>
                  </a:schemeClr>
                </a:solidFill>
                <a:latin typeface="Calibri" charset="0"/>
                <a:ea typeface="DengXian" charset="-122"/>
                <a:cs typeface="Times New Roman" charset="0"/>
              </a:rPr>
              <a:t>[0]+</a:t>
            </a:r>
            <a:r>
              <a:rPr lang="en-US" sz="1600" dirty="0" err="1">
                <a:solidFill>
                  <a:schemeClr val="bg2">
                    <a:lumMod val="25000"/>
                  </a:schemeClr>
                </a:solidFill>
                <a:latin typeface="Calibri" charset="0"/>
                <a:ea typeface="DengXian" charset="-122"/>
                <a:cs typeface="Times New Roman" charset="0"/>
              </a:rPr>
              <a:t>nums</a:t>
            </a:r>
            <a:r>
              <a:rPr lang="en-US" sz="1600" dirty="0">
                <a:solidFill>
                  <a:schemeClr val="bg2">
                    <a:lumMod val="25000"/>
                  </a:schemeClr>
                </a:solidFill>
                <a:latin typeface="Calibri" charset="0"/>
                <a:ea typeface="DengXian" charset="-122"/>
                <a:cs typeface="Times New Roman" charset="0"/>
              </a:rPr>
              <a:t>[2], </a:t>
            </a:r>
            <a:r>
              <a:rPr lang="en-US" sz="1600" dirty="0" err="1">
                <a:solidFill>
                  <a:schemeClr val="bg2">
                    <a:lumMod val="25000"/>
                  </a:schemeClr>
                </a:solidFill>
                <a:latin typeface="Calibri" charset="0"/>
                <a:ea typeface="DengXian" charset="-122"/>
                <a:cs typeface="Times New Roman" charset="0"/>
              </a:rPr>
              <a:t>dp</a:t>
            </a:r>
            <a:r>
              <a:rPr lang="en-US" sz="1600" dirty="0">
                <a:solidFill>
                  <a:schemeClr val="bg2">
                    <a:lumMod val="25000"/>
                  </a:schemeClr>
                </a:solidFill>
                <a:latin typeface="Calibri" charset="0"/>
                <a:ea typeface="DengXian" charset="-122"/>
                <a:cs typeface="Times New Roman" charset="0"/>
              </a:rPr>
              <a:t>[1])=3</a:t>
            </a:r>
          </a:p>
          <a:p>
            <a:r>
              <a:rPr lang="en-US" sz="1600" dirty="0">
                <a:solidFill>
                  <a:schemeClr val="bg2">
                    <a:lumMod val="25000"/>
                  </a:schemeClr>
                </a:solidFill>
                <a:latin typeface="Calibri" charset="0"/>
                <a:ea typeface="DengXian" charset="-122"/>
                <a:cs typeface="Times New Roman" charset="0"/>
              </a:rPr>
              <a:t> </a:t>
            </a:r>
            <a:r>
              <a:rPr lang="en-US" sz="1600" dirty="0" err="1">
                <a:solidFill>
                  <a:schemeClr val="bg2">
                    <a:lumMod val="25000"/>
                  </a:schemeClr>
                </a:solidFill>
                <a:latin typeface="Calibri" charset="0"/>
                <a:ea typeface="DengXian" charset="-122"/>
                <a:cs typeface="Times New Roman" charset="0"/>
              </a:rPr>
              <a:t>dp</a:t>
            </a:r>
            <a:r>
              <a:rPr lang="en-US" sz="1600" dirty="0">
                <a:solidFill>
                  <a:schemeClr val="bg2">
                    <a:lumMod val="25000"/>
                  </a:schemeClr>
                </a:solidFill>
                <a:latin typeface="Calibri" charset="0"/>
                <a:ea typeface="DengXian" charset="-122"/>
                <a:cs typeface="Times New Roman" charset="0"/>
              </a:rPr>
              <a:t>[3] = max(</a:t>
            </a:r>
            <a:r>
              <a:rPr lang="en-US" sz="1600" dirty="0" err="1">
                <a:solidFill>
                  <a:schemeClr val="bg2">
                    <a:lumMod val="25000"/>
                  </a:schemeClr>
                </a:solidFill>
                <a:latin typeface="Calibri" charset="0"/>
                <a:ea typeface="DengXian" charset="-122"/>
                <a:cs typeface="Times New Roman" charset="0"/>
              </a:rPr>
              <a:t>dp</a:t>
            </a:r>
            <a:r>
              <a:rPr lang="en-US" sz="1600" dirty="0">
                <a:solidFill>
                  <a:schemeClr val="bg2">
                    <a:lumMod val="25000"/>
                  </a:schemeClr>
                </a:solidFill>
                <a:latin typeface="Calibri" charset="0"/>
                <a:ea typeface="DengXian" charset="-122"/>
                <a:cs typeface="Times New Roman" charset="0"/>
              </a:rPr>
              <a:t>[1]+</a:t>
            </a:r>
            <a:r>
              <a:rPr lang="en-US" sz="1600" dirty="0" err="1">
                <a:solidFill>
                  <a:schemeClr val="bg2">
                    <a:lumMod val="25000"/>
                  </a:schemeClr>
                </a:solidFill>
                <a:latin typeface="Calibri" charset="0"/>
                <a:ea typeface="DengXian" charset="-122"/>
                <a:cs typeface="Times New Roman" charset="0"/>
              </a:rPr>
              <a:t>nums</a:t>
            </a:r>
            <a:r>
              <a:rPr lang="en-US" sz="1600" dirty="0">
                <a:solidFill>
                  <a:schemeClr val="bg2">
                    <a:lumMod val="25000"/>
                  </a:schemeClr>
                </a:solidFill>
                <a:latin typeface="Calibri" charset="0"/>
                <a:ea typeface="DengXian" charset="-122"/>
                <a:cs typeface="Times New Roman" charset="0"/>
              </a:rPr>
              <a:t>[3], </a:t>
            </a:r>
            <a:r>
              <a:rPr lang="en-US" sz="1600" dirty="0" err="1">
                <a:solidFill>
                  <a:schemeClr val="bg2">
                    <a:lumMod val="25000"/>
                  </a:schemeClr>
                </a:solidFill>
                <a:latin typeface="Calibri" charset="0"/>
                <a:ea typeface="DengXian" charset="-122"/>
                <a:cs typeface="Times New Roman" charset="0"/>
              </a:rPr>
              <a:t>dp</a:t>
            </a:r>
            <a:r>
              <a:rPr lang="en-US" sz="1600" dirty="0">
                <a:solidFill>
                  <a:schemeClr val="bg2">
                    <a:lumMod val="25000"/>
                  </a:schemeClr>
                </a:solidFill>
                <a:latin typeface="Calibri" charset="0"/>
                <a:ea typeface="DengXian" charset="-122"/>
                <a:cs typeface="Times New Roman" charset="0"/>
              </a:rPr>
              <a:t>[2])=3</a:t>
            </a:r>
          </a:p>
          <a:p>
            <a:r>
              <a:rPr lang="en-US" sz="1600" dirty="0">
                <a:solidFill>
                  <a:schemeClr val="bg2">
                    <a:lumMod val="25000"/>
                  </a:schemeClr>
                </a:solidFill>
                <a:latin typeface="Calibri" charset="0"/>
                <a:ea typeface="DengXian" charset="-122"/>
                <a:cs typeface="Times New Roman" charset="0"/>
              </a:rPr>
              <a:t> </a:t>
            </a:r>
            <a:r>
              <a:rPr lang="en-US" sz="1600" dirty="0" err="1">
                <a:solidFill>
                  <a:schemeClr val="bg2">
                    <a:lumMod val="25000"/>
                  </a:schemeClr>
                </a:solidFill>
                <a:latin typeface="Calibri" charset="0"/>
                <a:ea typeface="DengXian" charset="-122"/>
                <a:cs typeface="Times New Roman" charset="0"/>
              </a:rPr>
              <a:t>dp</a:t>
            </a:r>
            <a:r>
              <a:rPr lang="en-US" sz="1600" dirty="0">
                <a:solidFill>
                  <a:schemeClr val="bg2">
                    <a:lumMod val="25000"/>
                  </a:schemeClr>
                </a:solidFill>
                <a:latin typeface="Calibri" charset="0"/>
                <a:ea typeface="DengXian" charset="-122"/>
                <a:cs typeface="Times New Roman" charset="0"/>
              </a:rPr>
              <a:t>[4] = max(</a:t>
            </a:r>
            <a:r>
              <a:rPr lang="en-US" sz="1600" dirty="0" err="1">
                <a:solidFill>
                  <a:schemeClr val="bg2">
                    <a:lumMod val="25000"/>
                  </a:schemeClr>
                </a:solidFill>
                <a:latin typeface="Calibri" charset="0"/>
                <a:ea typeface="DengXian" charset="-122"/>
                <a:cs typeface="Times New Roman" charset="0"/>
              </a:rPr>
              <a:t>dp</a:t>
            </a:r>
            <a:r>
              <a:rPr lang="en-US" sz="1600" dirty="0">
                <a:solidFill>
                  <a:schemeClr val="bg2">
                    <a:lumMod val="25000"/>
                  </a:schemeClr>
                </a:solidFill>
                <a:latin typeface="Calibri" charset="0"/>
                <a:ea typeface="DengXian" charset="-122"/>
                <a:cs typeface="Times New Roman" charset="0"/>
              </a:rPr>
              <a:t>[2]+</a:t>
            </a:r>
            <a:r>
              <a:rPr lang="en-US" sz="1600" dirty="0" err="1">
                <a:solidFill>
                  <a:schemeClr val="bg2">
                    <a:lumMod val="25000"/>
                  </a:schemeClr>
                </a:solidFill>
                <a:latin typeface="Calibri" charset="0"/>
                <a:ea typeface="DengXian" charset="-122"/>
                <a:cs typeface="Times New Roman" charset="0"/>
              </a:rPr>
              <a:t>nums</a:t>
            </a:r>
            <a:r>
              <a:rPr lang="en-US" sz="1600" dirty="0">
                <a:solidFill>
                  <a:schemeClr val="bg2">
                    <a:lumMod val="25000"/>
                  </a:schemeClr>
                </a:solidFill>
                <a:latin typeface="Calibri" charset="0"/>
                <a:ea typeface="DengXian" charset="-122"/>
                <a:cs typeface="Times New Roman" charset="0"/>
              </a:rPr>
              <a:t>[4], </a:t>
            </a:r>
            <a:r>
              <a:rPr lang="en-US" sz="1600" dirty="0" err="1">
                <a:solidFill>
                  <a:schemeClr val="bg2">
                    <a:lumMod val="25000"/>
                  </a:schemeClr>
                </a:solidFill>
                <a:latin typeface="Calibri" charset="0"/>
                <a:ea typeface="DengXian" charset="-122"/>
                <a:cs typeface="Times New Roman" charset="0"/>
              </a:rPr>
              <a:t>dp</a:t>
            </a:r>
            <a:r>
              <a:rPr lang="en-US" sz="1600" dirty="0">
                <a:solidFill>
                  <a:schemeClr val="bg2">
                    <a:lumMod val="25000"/>
                  </a:schemeClr>
                </a:solidFill>
                <a:latin typeface="Calibri" charset="0"/>
                <a:ea typeface="DengXian" charset="-122"/>
                <a:cs typeface="Times New Roman" charset="0"/>
              </a:rPr>
              <a:t>[3])=8</a:t>
            </a:r>
          </a:p>
        </p:txBody>
      </p:sp>
    </p:spTree>
    <p:extLst>
      <p:ext uri="{BB962C8B-B14F-4D97-AF65-F5344CB8AC3E}">
        <p14:creationId xmlns:p14="http://schemas.microsoft.com/office/powerpoint/2010/main" val="18351908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83" y="676519"/>
            <a:ext cx="9432010" cy="373332"/>
          </a:xfrm>
        </p:spPr>
        <p:txBody>
          <a:bodyPr>
            <a:noAutofit/>
          </a:bodyPr>
          <a:lstStyle/>
          <a:p>
            <a:r>
              <a:rPr lang="en-US" sz="2400" dirty="0" smtClean="0"/>
              <a:t>Min Cost Climbing Stairs</a:t>
            </a:r>
            <a:endParaRPr lang="en-US" sz="2400" dirty="0"/>
          </a:p>
        </p:txBody>
      </p:sp>
      <p:sp>
        <p:nvSpPr>
          <p:cNvPr id="4" name="Rectangle 3"/>
          <p:cNvSpPr/>
          <p:nvPr/>
        </p:nvSpPr>
        <p:spPr>
          <a:xfrm>
            <a:off x="154983" y="123715"/>
            <a:ext cx="4518961" cy="461665"/>
          </a:xfrm>
          <a:prstGeom prst="rect">
            <a:avLst/>
          </a:prstGeom>
        </p:spPr>
        <p:txBody>
          <a:bodyPr wrap="square">
            <a:spAutoFit/>
          </a:bodyPr>
          <a:lstStyle/>
          <a:p>
            <a:r>
              <a:rPr lang="en-US" sz="2400" b="1" dirty="0" smtClean="0">
                <a:solidFill>
                  <a:srgbClr val="FF0000"/>
                </a:solidFill>
              </a:rPr>
              <a:t>1D dynamic programming</a:t>
            </a:r>
          </a:p>
        </p:txBody>
      </p:sp>
      <p:sp>
        <p:nvSpPr>
          <p:cNvPr id="5" name="Rectangle 4"/>
          <p:cNvSpPr/>
          <p:nvPr/>
        </p:nvSpPr>
        <p:spPr>
          <a:xfrm>
            <a:off x="154983" y="1140990"/>
            <a:ext cx="11778712" cy="3847207"/>
          </a:xfrm>
          <a:prstGeom prst="rect">
            <a:avLst/>
          </a:prstGeom>
        </p:spPr>
        <p:txBody>
          <a:bodyPr wrap="square">
            <a:spAutoFit/>
          </a:bodyPr>
          <a:lstStyle/>
          <a:p>
            <a:r>
              <a:rPr lang="en-US" b="0" i="0" dirty="0" smtClean="0">
                <a:solidFill>
                  <a:srgbClr val="333333"/>
                </a:solidFill>
                <a:effectLst/>
                <a:latin typeface="Helvetica Neue" charset="0"/>
              </a:rPr>
              <a:t>On a staircase, the </a:t>
            </a:r>
            <a:r>
              <a:rPr lang="en-US" b="0" i="0" dirty="0" err="1" smtClean="0">
                <a:solidFill>
                  <a:srgbClr val="333333"/>
                </a:solidFill>
                <a:effectLst/>
                <a:latin typeface="Helvetica Neue" charset="0"/>
              </a:rPr>
              <a:t>i-th</a:t>
            </a:r>
            <a:r>
              <a:rPr lang="en-US" b="0" i="0" dirty="0" smtClean="0">
                <a:solidFill>
                  <a:srgbClr val="333333"/>
                </a:solidFill>
                <a:effectLst/>
                <a:latin typeface="Helvetica Neue" charset="0"/>
              </a:rPr>
              <a:t> step has some non-negative cost cost[</a:t>
            </a:r>
            <a:r>
              <a:rPr lang="en-US" b="0" i="0" dirty="0" err="1" smtClean="0">
                <a:solidFill>
                  <a:srgbClr val="333333"/>
                </a:solidFill>
                <a:effectLst/>
                <a:latin typeface="Helvetica Neue" charset="0"/>
              </a:rPr>
              <a:t>i</a:t>
            </a:r>
            <a:r>
              <a:rPr lang="en-US" b="0" i="0" dirty="0" smtClean="0">
                <a:solidFill>
                  <a:srgbClr val="333333"/>
                </a:solidFill>
                <a:effectLst/>
                <a:latin typeface="Helvetica Neue" charset="0"/>
              </a:rPr>
              <a:t>] assigned (0 indexed).</a:t>
            </a:r>
          </a:p>
          <a:p>
            <a:r>
              <a:rPr lang="en-US" b="0" i="0" dirty="0" smtClean="0">
                <a:solidFill>
                  <a:srgbClr val="333333"/>
                </a:solidFill>
                <a:effectLst/>
                <a:latin typeface="Helvetica Neue" charset="0"/>
              </a:rPr>
              <a:t>Once you pay the cost, you can either climb one or two steps. You need to find minimum cost to reach the top of the floor, and you can either start from the step with index 0, or the step with index 1.</a:t>
            </a:r>
          </a:p>
          <a:p>
            <a:r>
              <a:rPr lang="en-US" b="1" i="0" dirty="0" smtClean="0">
                <a:solidFill>
                  <a:srgbClr val="333333"/>
                </a:solidFill>
                <a:effectLst/>
                <a:latin typeface="Helvetica Neue" charset="0"/>
              </a:rPr>
              <a:t>Example 1:</a:t>
            </a:r>
            <a:endParaRPr lang="en-US" b="0" i="0" dirty="0" smtClean="0">
              <a:solidFill>
                <a:srgbClr val="333333"/>
              </a:solidFill>
              <a:effectLst/>
              <a:latin typeface="Helvetica Neue" charset="0"/>
            </a:endParaRPr>
          </a:p>
          <a:p>
            <a:r>
              <a:rPr lang="en-US" b="1" dirty="0" smtClean="0">
                <a:effectLst/>
              </a:rPr>
              <a:t>Input:</a:t>
            </a:r>
            <a:r>
              <a:rPr lang="en-US" dirty="0" smtClean="0"/>
              <a:t> cost = [10, 15, 20] </a:t>
            </a:r>
          </a:p>
          <a:p>
            <a:r>
              <a:rPr lang="en-US" b="1" dirty="0" smtClean="0">
                <a:effectLst/>
              </a:rPr>
              <a:t>Output:</a:t>
            </a:r>
            <a:r>
              <a:rPr lang="en-US" dirty="0" smtClean="0"/>
              <a:t> 15 </a:t>
            </a:r>
          </a:p>
          <a:p>
            <a:r>
              <a:rPr lang="en-US" b="1" dirty="0" smtClean="0">
                <a:effectLst/>
              </a:rPr>
              <a:t>Explanation:</a:t>
            </a:r>
            <a:r>
              <a:rPr lang="en-US" dirty="0" smtClean="0"/>
              <a:t> Cheapest is start on cost[1], pay that cost and go to the top.</a:t>
            </a:r>
          </a:p>
          <a:p>
            <a:endParaRPr lang="en-US" dirty="0" smtClean="0"/>
          </a:p>
          <a:p>
            <a:r>
              <a:rPr lang="en-US" dirty="0"/>
              <a:t> </a:t>
            </a:r>
            <a:r>
              <a:rPr lang="en-US" sz="2000" dirty="0" smtClean="0">
                <a:latin typeface="Apple Braille" charset="0"/>
                <a:ea typeface="Apple Braille" charset="0"/>
                <a:cs typeface="Apple Braille" charset="0"/>
              </a:rPr>
              <a:t>base case: </a:t>
            </a:r>
            <a:endParaRPr lang="en-US" sz="2000" dirty="0">
              <a:latin typeface="Apple Braille" charset="0"/>
              <a:ea typeface="Apple Braille" charset="0"/>
              <a:cs typeface="Apple Braille" charset="0"/>
            </a:endParaRPr>
          </a:p>
          <a:p>
            <a:r>
              <a:rPr lang="en-US" sz="2000" dirty="0">
                <a:latin typeface="Apple Braille" charset="0"/>
                <a:ea typeface="Apple Braille" charset="0"/>
                <a:cs typeface="Apple Braille" charset="0"/>
              </a:rPr>
              <a:t> </a:t>
            </a:r>
            <a:r>
              <a:rPr lang="en-US" sz="2000" dirty="0" err="1" smtClean="0">
                <a:latin typeface="Apple Braille" charset="0"/>
                <a:ea typeface="Apple Braille" charset="0"/>
                <a:cs typeface="Apple Braille" charset="0"/>
              </a:rPr>
              <a:t>dp</a:t>
            </a:r>
            <a:r>
              <a:rPr lang="en-US" sz="2000" dirty="0" smtClean="0">
                <a:latin typeface="Apple Braille" charset="0"/>
                <a:ea typeface="Apple Braille" charset="0"/>
                <a:cs typeface="Apple Braille" charset="0"/>
              </a:rPr>
              <a:t>[0] = cost[0]</a:t>
            </a:r>
          </a:p>
          <a:p>
            <a:r>
              <a:rPr lang="en-US" sz="2000" dirty="0">
                <a:latin typeface="Apple Braille" charset="0"/>
                <a:ea typeface="Apple Braille" charset="0"/>
                <a:cs typeface="Apple Braille" charset="0"/>
              </a:rPr>
              <a:t> </a:t>
            </a:r>
            <a:r>
              <a:rPr lang="en-US" sz="2000" dirty="0" err="1" smtClean="0">
                <a:latin typeface="Apple Braille" charset="0"/>
                <a:ea typeface="Apple Braille" charset="0"/>
                <a:cs typeface="Apple Braille" charset="0"/>
              </a:rPr>
              <a:t>dp</a:t>
            </a:r>
            <a:r>
              <a:rPr lang="en-US" sz="2000" dirty="0" smtClean="0">
                <a:latin typeface="Apple Braille" charset="0"/>
                <a:ea typeface="Apple Braille" charset="0"/>
                <a:cs typeface="Apple Braille" charset="0"/>
              </a:rPr>
              <a:t>[1] = cost[1]</a:t>
            </a:r>
          </a:p>
          <a:p>
            <a:r>
              <a:rPr lang="en-US" sz="2000" dirty="0" smtClean="0">
                <a:latin typeface="Apple Braille" charset="0"/>
                <a:ea typeface="Apple Braille" charset="0"/>
                <a:cs typeface="Apple Braille" charset="0"/>
              </a:rPr>
              <a:t> </a:t>
            </a:r>
            <a:r>
              <a:rPr lang="en-US" sz="2000" dirty="0" err="1" smtClean="0">
                <a:latin typeface="Apple Braille" charset="0"/>
                <a:ea typeface="Apple Braille" charset="0"/>
                <a:cs typeface="Apple Braille" charset="0"/>
              </a:rPr>
              <a:t>dp</a:t>
            </a:r>
            <a:r>
              <a:rPr lang="en-US" sz="2000" dirty="0" smtClean="0">
                <a:latin typeface="Apple Braille" charset="0"/>
                <a:ea typeface="Apple Braille" charset="0"/>
                <a:cs typeface="Apple Braille" charset="0"/>
              </a:rPr>
              <a:t>[2] = min(</a:t>
            </a:r>
            <a:r>
              <a:rPr lang="en-US" sz="2000" dirty="0" err="1" smtClean="0">
                <a:latin typeface="Apple Braille" charset="0"/>
                <a:ea typeface="Apple Braille" charset="0"/>
                <a:cs typeface="Apple Braille" charset="0"/>
              </a:rPr>
              <a:t>dp</a:t>
            </a:r>
            <a:r>
              <a:rPr lang="en-US" sz="2000" dirty="0" smtClean="0">
                <a:latin typeface="Apple Braille" charset="0"/>
                <a:ea typeface="Apple Braille" charset="0"/>
                <a:cs typeface="Apple Braille" charset="0"/>
              </a:rPr>
              <a:t>[0], </a:t>
            </a:r>
            <a:r>
              <a:rPr lang="en-US" sz="2000" dirty="0" err="1" smtClean="0">
                <a:latin typeface="Apple Braille" charset="0"/>
                <a:ea typeface="Apple Braille" charset="0"/>
                <a:cs typeface="Apple Braille" charset="0"/>
              </a:rPr>
              <a:t>dp</a:t>
            </a:r>
            <a:r>
              <a:rPr lang="en-US" sz="2000" dirty="0" smtClean="0">
                <a:latin typeface="Apple Braille" charset="0"/>
                <a:ea typeface="Apple Braille" charset="0"/>
                <a:cs typeface="Apple Braille" charset="0"/>
              </a:rPr>
              <a:t>[1]) + cost[2]   =&gt;    </a:t>
            </a:r>
            <a:r>
              <a:rPr lang="en-US" sz="2000" dirty="0" err="1" smtClean="0">
                <a:latin typeface="Apple Braille" charset="0"/>
                <a:ea typeface="Apple Braille" charset="0"/>
                <a:cs typeface="Apple Braille" charset="0"/>
              </a:rPr>
              <a:t>dp</a:t>
            </a:r>
            <a:r>
              <a:rPr lang="en-US" sz="2000" dirty="0" smtClean="0">
                <a:latin typeface="Apple Braille" charset="0"/>
                <a:ea typeface="Apple Braille" charset="0"/>
                <a:cs typeface="Apple Braille" charset="0"/>
              </a:rPr>
              <a:t>[</a:t>
            </a:r>
            <a:r>
              <a:rPr lang="en-US" sz="2000" dirty="0" err="1" smtClean="0">
                <a:latin typeface="Apple Braille" charset="0"/>
                <a:ea typeface="Apple Braille" charset="0"/>
                <a:cs typeface="Apple Braille" charset="0"/>
              </a:rPr>
              <a:t>i</a:t>
            </a:r>
            <a:r>
              <a:rPr lang="en-US" sz="2000" dirty="0" smtClean="0">
                <a:latin typeface="Apple Braille" charset="0"/>
                <a:ea typeface="Apple Braille" charset="0"/>
                <a:cs typeface="Apple Braille" charset="0"/>
              </a:rPr>
              <a:t>] = min(</a:t>
            </a:r>
            <a:r>
              <a:rPr lang="en-US" sz="2000" dirty="0" err="1" smtClean="0">
                <a:latin typeface="Apple Braille" charset="0"/>
                <a:ea typeface="Apple Braille" charset="0"/>
                <a:cs typeface="Apple Braille" charset="0"/>
              </a:rPr>
              <a:t>dp</a:t>
            </a:r>
            <a:r>
              <a:rPr lang="en-US" sz="2000" dirty="0" smtClean="0">
                <a:latin typeface="Apple Braille" charset="0"/>
                <a:ea typeface="Apple Braille" charset="0"/>
                <a:cs typeface="Apple Braille" charset="0"/>
              </a:rPr>
              <a:t>[i-1], </a:t>
            </a:r>
            <a:r>
              <a:rPr lang="en-US" sz="2000" dirty="0" err="1" smtClean="0">
                <a:latin typeface="Apple Braille" charset="0"/>
                <a:ea typeface="Apple Braille" charset="0"/>
                <a:cs typeface="Apple Braille" charset="0"/>
              </a:rPr>
              <a:t>dp</a:t>
            </a:r>
            <a:r>
              <a:rPr lang="en-US" sz="2000" dirty="0" smtClean="0">
                <a:latin typeface="Apple Braille" charset="0"/>
                <a:ea typeface="Apple Braille" charset="0"/>
                <a:cs typeface="Apple Braille" charset="0"/>
              </a:rPr>
              <a:t>[i-2]) + cost[</a:t>
            </a:r>
            <a:r>
              <a:rPr lang="en-US" sz="2000" dirty="0" err="1" smtClean="0">
                <a:latin typeface="Apple Braille" charset="0"/>
                <a:ea typeface="Apple Braille" charset="0"/>
                <a:cs typeface="Apple Braille" charset="0"/>
              </a:rPr>
              <a:t>i</a:t>
            </a:r>
            <a:r>
              <a:rPr lang="en-US" sz="2000" dirty="0" smtClean="0">
                <a:latin typeface="Apple Braille" charset="0"/>
                <a:ea typeface="Apple Braille" charset="0"/>
                <a:cs typeface="Apple Braille" charset="0"/>
              </a:rPr>
              <a:t>] </a:t>
            </a:r>
          </a:p>
          <a:p>
            <a:r>
              <a:rPr lang="en-US" sz="2000" dirty="0" smtClean="0">
                <a:latin typeface="Apple Braille" charset="0"/>
                <a:ea typeface="Apple Braille" charset="0"/>
                <a:cs typeface="Apple Braille" charset="0"/>
              </a:rPr>
              <a:t>The answer is min(</a:t>
            </a:r>
            <a:r>
              <a:rPr lang="en-US" sz="2000" dirty="0" err="1" smtClean="0">
                <a:latin typeface="Apple Braille" charset="0"/>
                <a:ea typeface="Apple Braille" charset="0"/>
                <a:cs typeface="Apple Braille" charset="0"/>
              </a:rPr>
              <a:t>dp</a:t>
            </a:r>
            <a:r>
              <a:rPr lang="en-US" sz="2000" dirty="0" smtClean="0">
                <a:latin typeface="Apple Braille" charset="0"/>
                <a:ea typeface="Apple Braille" charset="0"/>
                <a:cs typeface="Apple Braille" charset="0"/>
              </a:rPr>
              <a:t>[n-1], </a:t>
            </a:r>
            <a:r>
              <a:rPr lang="en-US" sz="2000" dirty="0" err="1" smtClean="0">
                <a:latin typeface="Apple Braille" charset="0"/>
                <a:ea typeface="Apple Braille" charset="0"/>
                <a:cs typeface="Apple Braille" charset="0"/>
              </a:rPr>
              <a:t>dp</a:t>
            </a:r>
            <a:r>
              <a:rPr lang="en-US" sz="2000" dirty="0" smtClean="0">
                <a:latin typeface="Apple Braille" charset="0"/>
                <a:ea typeface="Apple Braille" charset="0"/>
                <a:cs typeface="Apple Braille" charset="0"/>
              </a:rPr>
              <a:t>[n-2]) </a:t>
            </a:r>
            <a:endParaRPr lang="en-US" sz="2000" dirty="0">
              <a:latin typeface="Apple Braille" charset="0"/>
              <a:ea typeface="Apple Braille" charset="0"/>
              <a:cs typeface="Apple Braille" charset="0"/>
            </a:endParaRPr>
          </a:p>
        </p:txBody>
      </p:sp>
      <p:sp>
        <p:nvSpPr>
          <p:cNvPr id="3" name="Rectangle 2"/>
          <p:cNvSpPr/>
          <p:nvPr/>
        </p:nvSpPr>
        <p:spPr>
          <a:xfrm>
            <a:off x="6281530" y="4988197"/>
            <a:ext cx="6096000" cy="1754326"/>
          </a:xfrm>
          <a:prstGeom prst="rect">
            <a:avLst/>
          </a:prstGeom>
        </p:spPr>
        <p:txBody>
          <a:bodyPr>
            <a:spAutoFit/>
          </a:bodyPr>
          <a:lstStyle/>
          <a:p>
            <a:r>
              <a:rPr lang="en-US" dirty="0" smtClean="0">
                <a:solidFill>
                  <a:schemeClr val="accent1">
                    <a:lumMod val="75000"/>
                  </a:schemeClr>
                </a:solidFill>
                <a:latin typeface="Calibri" charset="0"/>
                <a:ea typeface="DengXian" charset="-122"/>
                <a:cs typeface="Times New Roman" charset="0"/>
              </a:rPr>
              <a:t>    </a:t>
            </a:r>
            <a:r>
              <a:rPr lang="en-US" dirty="0" err="1" smtClean="0">
                <a:solidFill>
                  <a:schemeClr val="accent1">
                    <a:lumMod val="75000"/>
                  </a:schemeClr>
                </a:solidFill>
                <a:latin typeface="Calibri" charset="0"/>
                <a:ea typeface="DengXian" charset="-122"/>
                <a:cs typeface="Times New Roman" charset="0"/>
              </a:rPr>
              <a:t>dp</a:t>
            </a:r>
            <a:r>
              <a:rPr lang="en-US" dirty="0" smtClean="0">
                <a:solidFill>
                  <a:schemeClr val="accent1">
                    <a:lumMod val="75000"/>
                  </a:schemeClr>
                </a:solidFill>
                <a:latin typeface="Calibri" charset="0"/>
                <a:ea typeface="DengXian" charset="-122"/>
                <a:cs typeface="Times New Roman" charset="0"/>
              </a:rPr>
              <a:t>[0</a:t>
            </a:r>
            <a:r>
              <a:rPr lang="en-US" dirty="0">
                <a:solidFill>
                  <a:schemeClr val="accent1">
                    <a:lumMod val="75000"/>
                  </a:schemeClr>
                </a:solidFill>
                <a:latin typeface="Calibri" charset="0"/>
                <a:ea typeface="DengXian" charset="-122"/>
                <a:cs typeface="Times New Roman" charset="0"/>
              </a:rPr>
              <a:t>] = cost[0];</a:t>
            </a:r>
          </a:p>
          <a:p>
            <a:r>
              <a:rPr lang="en-US" dirty="0">
                <a:solidFill>
                  <a:schemeClr val="accent1">
                    <a:lumMod val="75000"/>
                  </a:schemeClr>
                </a:solidFill>
                <a:latin typeface="Calibri" charset="0"/>
                <a:ea typeface="DengXian" charset="-122"/>
                <a:cs typeface="Times New Roman" charset="0"/>
              </a:rPr>
              <a:t>    </a:t>
            </a:r>
            <a:r>
              <a:rPr lang="en-US" dirty="0" err="1">
                <a:solidFill>
                  <a:schemeClr val="accent1">
                    <a:lumMod val="75000"/>
                  </a:schemeClr>
                </a:solidFill>
                <a:latin typeface="Calibri" charset="0"/>
                <a:ea typeface="DengXian" charset="-122"/>
                <a:cs typeface="Times New Roman" charset="0"/>
              </a:rPr>
              <a:t>dp</a:t>
            </a:r>
            <a:r>
              <a:rPr lang="en-US" dirty="0">
                <a:solidFill>
                  <a:schemeClr val="accent1">
                    <a:lumMod val="75000"/>
                  </a:schemeClr>
                </a:solidFill>
                <a:latin typeface="Calibri" charset="0"/>
                <a:ea typeface="DengXian" charset="-122"/>
                <a:cs typeface="Times New Roman" charset="0"/>
              </a:rPr>
              <a:t>[1] = cost[1];</a:t>
            </a:r>
          </a:p>
          <a:p>
            <a:r>
              <a:rPr lang="en-US" dirty="0">
                <a:solidFill>
                  <a:schemeClr val="accent1">
                    <a:lumMod val="75000"/>
                  </a:schemeClr>
                </a:solidFill>
                <a:latin typeface="Calibri" charset="0"/>
                <a:ea typeface="DengXian" charset="-122"/>
                <a:cs typeface="Times New Roman" charset="0"/>
              </a:rPr>
              <a:t>    for(let </a:t>
            </a:r>
            <a:r>
              <a:rPr lang="en-US" dirty="0" err="1">
                <a:solidFill>
                  <a:schemeClr val="accent1">
                    <a:lumMod val="75000"/>
                  </a:schemeClr>
                </a:solidFill>
                <a:latin typeface="Calibri" charset="0"/>
                <a:ea typeface="DengXian" charset="-122"/>
                <a:cs typeface="Times New Roman" charset="0"/>
              </a:rPr>
              <a:t>i</a:t>
            </a:r>
            <a:r>
              <a:rPr lang="en-US" dirty="0">
                <a:solidFill>
                  <a:schemeClr val="accent1">
                    <a:lumMod val="75000"/>
                  </a:schemeClr>
                </a:solidFill>
                <a:latin typeface="Calibri" charset="0"/>
                <a:ea typeface="DengXian" charset="-122"/>
                <a:cs typeface="Times New Roman" charset="0"/>
              </a:rPr>
              <a:t>=2; </a:t>
            </a:r>
            <a:r>
              <a:rPr lang="en-US" dirty="0" err="1">
                <a:solidFill>
                  <a:schemeClr val="accent1">
                    <a:lumMod val="75000"/>
                  </a:schemeClr>
                </a:solidFill>
                <a:latin typeface="Calibri" charset="0"/>
                <a:ea typeface="DengXian" charset="-122"/>
                <a:cs typeface="Times New Roman" charset="0"/>
              </a:rPr>
              <a:t>i</a:t>
            </a:r>
            <a:r>
              <a:rPr lang="en-US" dirty="0">
                <a:solidFill>
                  <a:schemeClr val="accent1">
                    <a:lumMod val="75000"/>
                  </a:schemeClr>
                </a:solidFill>
                <a:latin typeface="Calibri" charset="0"/>
                <a:ea typeface="DengXian" charset="-122"/>
                <a:cs typeface="Times New Roman" charset="0"/>
              </a:rPr>
              <a:t>&lt;</a:t>
            </a:r>
            <a:r>
              <a:rPr lang="en-US" dirty="0" err="1">
                <a:solidFill>
                  <a:schemeClr val="accent1">
                    <a:lumMod val="75000"/>
                  </a:schemeClr>
                </a:solidFill>
                <a:latin typeface="Calibri" charset="0"/>
                <a:ea typeface="DengXian" charset="-122"/>
                <a:cs typeface="Times New Roman" charset="0"/>
              </a:rPr>
              <a:t>cost.length</a:t>
            </a:r>
            <a:r>
              <a:rPr lang="en-US" dirty="0">
                <a:solidFill>
                  <a:schemeClr val="accent1">
                    <a:lumMod val="75000"/>
                  </a:schemeClr>
                </a:solidFill>
                <a:latin typeface="Calibri" charset="0"/>
                <a:ea typeface="DengXian" charset="-122"/>
                <a:cs typeface="Times New Roman" charset="0"/>
              </a:rPr>
              <a:t>; </a:t>
            </a:r>
            <a:r>
              <a:rPr lang="en-US" dirty="0" err="1">
                <a:solidFill>
                  <a:schemeClr val="accent1">
                    <a:lumMod val="75000"/>
                  </a:schemeClr>
                </a:solidFill>
                <a:latin typeface="Calibri" charset="0"/>
                <a:ea typeface="DengXian" charset="-122"/>
                <a:cs typeface="Times New Roman" charset="0"/>
              </a:rPr>
              <a:t>i</a:t>
            </a:r>
            <a:r>
              <a:rPr lang="en-US" dirty="0">
                <a:solidFill>
                  <a:schemeClr val="accent1">
                    <a:lumMod val="75000"/>
                  </a:schemeClr>
                </a:solidFill>
                <a:latin typeface="Calibri" charset="0"/>
                <a:ea typeface="DengXian" charset="-122"/>
                <a:cs typeface="Times New Roman" charset="0"/>
              </a:rPr>
              <a:t>++) {</a:t>
            </a:r>
          </a:p>
          <a:p>
            <a:r>
              <a:rPr lang="en-US" dirty="0">
                <a:solidFill>
                  <a:schemeClr val="accent1">
                    <a:lumMod val="75000"/>
                  </a:schemeClr>
                </a:solidFill>
                <a:latin typeface="Calibri" charset="0"/>
                <a:ea typeface="DengXian" charset="-122"/>
                <a:cs typeface="Times New Roman" charset="0"/>
              </a:rPr>
              <a:t>        </a:t>
            </a:r>
            <a:r>
              <a:rPr lang="en-US" b="1" dirty="0" err="1">
                <a:solidFill>
                  <a:srgbClr val="7030A0"/>
                </a:solidFill>
                <a:latin typeface="Calibri" charset="0"/>
                <a:ea typeface="DengXian" charset="-122"/>
                <a:cs typeface="Times New Roman" charset="0"/>
              </a:rPr>
              <a:t>dp</a:t>
            </a:r>
            <a:r>
              <a:rPr lang="en-US" b="1" dirty="0">
                <a:solidFill>
                  <a:srgbClr val="7030A0"/>
                </a:solidFill>
                <a:latin typeface="Calibri" charset="0"/>
                <a:ea typeface="DengXian" charset="-122"/>
                <a:cs typeface="Times New Roman" charset="0"/>
              </a:rPr>
              <a:t>[</a:t>
            </a:r>
            <a:r>
              <a:rPr lang="en-US" b="1" dirty="0" err="1">
                <a:solidFill>
                  <a:srgbClr val="7030A0"/>
                </a:solidFill>
                <a:latin typeface="Calibri" charset="0"/>
                <a:ea typeface="DengXian" charset="-122"/>
                <a:cs typeface="Times New Roman" charset="0"/>
              </a:rPr>
              <a:t>i</a:t>
            </a:r>
            <a:r>
              <a:rPr lang="en-US" b="1" dirty="0">
                <a:solidFill>
                  <a:srgbClr val="7030A0"/>
                </a:solidFill>
                <a:latin typeface="Calibri" charset="0"/>
                <a:ea typeface="DengXian" charset="-122"/>
                <a:cs typeface="Times New Roman" charset="0"/>
              </a:rPr>
              <a:t>] = </a:t>
            </a:r>
            <a:r>
              <a:rPr lang="en-US" b="1" dirty="0" err="1">
                <a:solidFill>
                  <a:srgbClr val="7030A0"/>
                </a:solidFill>
                <a:latin typeface="Calibri" charset="0"/>
                <a:ea typeface="DengXian" charset="-122"/>
                <a:cs typeface="Times New Roman" charset="0"/>
              </a:rPr>
              <a:t>Math.min</a:t>
            </a:r>
            <a:r>
              <a:rPr lang="en-US" b="1" dirty="0">
                <a:solidFill>
                  <a:srgbClr val="7030A0"/>
                </a:solidFill>
                <a:latin typeface="Calibri" charset="0"/>
                <a:ea typeface="DengXian" charset="-122"/>
                <a:cs typeface="Times New Roman" charset="0"/>
              </a:rPr>
              <a:t>(</a:t>
            </a:r>
            <a:r>
              <a:rPr lang="en-US" b="1" dirty="0" err="1">
                <a:solidFill>
                  <a:srgbClr val="7030A0"/>
                </a:solidFill>
                <a:latin typeface="Calibri" charset="0"/>
                <a:ea typeface="DengXian" charset="-122"/>
                <a:cs typeface="Times New Roman" charset="0"/>
              </a:rPr>
              <a:t>dp</a:t>
            </a:r>
            <a:r>
              <a:rPr lang="en-US" b="1" dirty="0">
                <a:solidFill>
                  <a:srgbClr val="7030A0"/>
                </a:solidFill>
                <a:latin typeface="Calibri" charset="0"/>
                <a:ea typeface="DengXian" charset="-122"/>
                <a:cs typeface="Times New Roman" charset="0"/>
              </a:rPr>
              <a:t>[i-1], </a:t>
            </a:r>
            <a:r>
              <a:rPr lang="en-US" b="1" dirty="0" err="1">
                <a:solidFill>
                  <a:srgbClr val="7030A0"/>
                </a:solidFill>
                <a:latin typeface="Calibri" charset="0"/>
                <a:ea typeface="DengXian" charset="-122"/>
                <a:cs typeface="Times New Roman" charset="0"/>
              </a:rPr>
              <a:t>dp</a:t>
            </a:r>
            <a:r>
              <a:rPr lang="en-US" b="1" dirty="0">
                <a:solidFill>
                  <a:srgbClr val="7030A0"/>
                </a:solidFill>
                <a:latin typeface="Calibri" charset="0"/>
                <a:ea typeface="DengXian" charset="-122"/>
                <a:cs typeface="Times New Roman" charset="0"/>
              </a:rPr>
              <a:t>[i-2]) + cost[</a:t>
            </a:r>
            <a:r>
              <a:rPr lang="en-US" b="1" dirty="0" err="1">
                <a:solidFill>
                  <a:srgbClr val="7030A0"/>
                </a:solidFill>
                <a:latin typeface="Calibri" charset="0"/>
                <a:ea typeface="DengXian" charset="-122"/>
                <a:cs typeface="Times New Roman" charset="0"/>
              </a:rPr>
              <a:t>i</a:t>
            </a:r>
            <a:r>
              <a:rPr lang="en-US" b="1" dirty="0">
                <a:solidFill>
                  <a:srgbClr val="7030A0"/>
                </a:solidFill>
                <a:latin typeface="Calibri" charset="0"/>
                <a:ea typeface="DengXian" charset="-122"/>
                <a:cs typeface="Times New Roman" charset="0"/>
              </a:rPr>
              <a:t>];</a:t>
            </a:r>
          </a:p>
          <a:p>
            <a:r>
              <a:rPr lang="en-US" dirty="0">
                <a:solidFill>
                  <a:schemeClr val="accent1">
                    <a:lumMod val="75000"/>
                  </a:schemeClr>
                </a:solidFill>
                <a:latin typeface="Calibri" charset="0"/>
                <a:ea typeface="DengXian" charset="-122"/>
                <a:cs typeface="Times New Roman" charset="0"/>
              </a:rPr>
              <a:t>    }</a:t>
            </a:r>
          </a:p>
          <a:p>
            <a:r>
              <a:rPr lang="en-US" dirty="0">
                <a:solidFill>
                  <a:schemeClr val="accent1">
                    <a:lumMod val="75000"/>
                  </a:schemeClr>
                </a:solidFill>
                <a:latin typeface="Calibri" charset="0"/>
                <a:ea typeface="DengXian" charset="-122"/>
                <a:cs typeface="Times New Roman" charset="0"/>
              </a:rPr>
              <a:t>    return </a:t>
            </a:r>
            <a:r>
              <a:rPr lang="en-US" dirty="0" err="1">
                <a:solidFill>
                  <a:schemeClr val="accent1">
                    <a:lumMod val="75000"/>
                  </a:schemeClr>
                </a:solidFill>
                <a:latin typeface="Calibri" charset="0"/>
                <a:ea typeface="DengXian" charset="-122"/>
                <a:cs typeface="Times New Roman" charset="0"/>
              </a:rPr>
              <a:t>Math.min</a:t>
            </a:r>
            <a:r>
              <a:rPr lang="en-US" dirty="0">
                <a:solidFill>
                  <a:schemeClr val="accent1">
                    <a:lumMod val="75000"/>
                  </a:schemeClr>
                </a:solidFill>
                <a:latin typeface="Calibri" charset="0"/>
                <a:ea typeface="DengXian" charset="-122"/>
                <a:cs typeface="Times New Roman" charset="0"/>
              </a:rPr>
              <a:t>(</a:t>
            </a:r>
            <a:r>
              <a:rPr lang="en-US" dirty="0" err="1">
                <a:solidFill>
                  <a:schemeClr val="accent1">
                    <a:lumMod val="75000"/>
                  </a:schemeClr>
                </a:solidFill>
                <a:latin typeface="Calibri" charset="0"/>
                <a:ea typeface="DengXian" charset="-122"/>
                <a:cs typeface="Times New Roman" charset="0"/>
              </a:rPr>
              <a:t>dp</a:t>
            </a:r>
            <a:r>
              <a:rPr lang="en-US" dirty="0">
                <a:solidFill>
                  <a:schemeClr val="accent1">
                    <a:lumMod val="75000"/>
                  </a:schemeClr>
                </a:solidFill>
                <a:latin typeface="Calibri" charset="0"/>
                <a:ea typeface="DengXian" charset="-122"/>
                <a:cs typeface="Times New Roman" charset="0"/>
              </a:rPr>
              <a:t>[cost.length-1], </a:t>
            </a:r>
            <a:r>
              <a:rPr lang="en-US" dirty="0" err="1">
                <a:solidFill>
                  <a:schemeClr val="accent1">
                    <a:lumMod val="75000"/>
                  </a:schemeClr>
                </a:solidFill>
                <a:latin typeface="Calibri" charset="0"/>
                <a:ea typeface="DengXian" charset="-122"/>
                <a:cs typeface="Times New Roman" charset="0"/>
              </a:rPr>
              <a:t>dp</a:t>
            </a:r>
            <a:r>
              <a:rPr lang="en-US" dirty="0">
                <a:solidFill>
                  <a:schemeClr val="accent1">
                    <a:lumMod val="75000"/>
                  </a:schemeClr>
                </a:solidFill>
                <a:latin typeface="Calibri" charset="0"/>
                <a:ea typeface="DengXian" charset="-122"/>
                <a:cs typeface="Times New Roman" charset="0"/>
              </a:rPr>
              <a:t>[cost.length-2]);</a:t>
            </a:r>
            <a:endParaRPr lang="en-US"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971731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6943" y="412461"/>
            <a:ext cx="10515600" cy="4351338"/>
          </a:xfrm>
        </p:spPr>
        <p:txBody>
          <a:bodyPr/>
          <a:lstStyle/>
          <a:p>
            <a:r>
              <a:rPr lang="en-US" dirty="0" smtClean="0"/>
              <a:t>Two technique</a:t>
            </a:r>
          </a:p>
          <a:p>
            <a:r>
              <a:rPr lang="en-US" sz="1800" dirty="0" smtClean="0"/>
              <a:t>Memorization  - bottom down(cache result during traverse back)</a:t>
            </a:r>
          </a:p>
          <a:p>
            <a:r>
              <a:rPr lang="en-US" sz="1800" dirty="0" smtClean="0"/>
              <a:t>Tabulation </a:t>
            </a:r>
            <a:r>
              <a:rPr lang="mr-IN" sz="1800" dirty="0" smtClean="0"/>
              <a:t>–</a:t>
            </a:r>
            <a:r>
              <a:rPr lang="en-US" sz="1800" dirty="0" smtClean="0"/>
              <a:t> bottom up(solve the smaller one first)</a:t>
            </a:r>
          </a:p>
          <a:p>
            <a:endParaRPr lang="en-US" dirty="0"/>
          </a:p>
        </p:txBody>
      </p:sp>
    </p:spTree>
    <p:extLst>
      <p:ext uri="{BB962C8B-B14F-4D97-AF65-F5344CB8AC3E}">
        <p14:creationId xmlns:p14="http://schemas.microsoft.com/office/powerpoint/2010/main" val="8689198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130" y="118753"/>
            <a:ext cx="7339940" cy="372527"/>
          </a:xfrm>
        </p:spPr>
        <p:txBody>
          <a:bodyPr>
            <a:noAutofit/>
          </a:bodyPr>
          <a:lstStyle/>
          <a:p>
            <a:r>
              <a:rPr lang="en-US" sz="2400" b="1" dirty="0" smtClean="0"/>
              <a:t>0-1 knapsack problem</a:t>
            </a:r>
            <a:endParaRPr lang="en-US" sz="2400" b="1" dirty="0"/>
          </a:p>
        </p:txBody>
      </p:sp>
      <p:sp>
        <p:nvSpPr>
          <p:cNvPr id="3" name="Content Placeholder 2"/>
          <p:cNvSpPr>
            <a:spLocks noGrp="1"/>
          </p:cNvSpPr>
          <p:nvPr>
            <p:ph idx="1"/>
          </p:nvPr>
        </p:nvSpPr>
        <p:spPr>
          <a:xfrm>
            <a:off x="178130" y="491280"/>
            <a:ext cx="11459688" cy="4351338"/>
          </a:xfrm>
        </p:spPr>
        <p:txBody>
          <a:bodyPr>
            <a:normAutofit/>
          </a:bodyPr>
          <a:lstStyle/>
          <a:p>
            <a:r>
              <a:rPr lang="en-US" sz="1800" dirty="0" smtClean="0"/>
              <a:t>Say we have a bag with max weight capacity is 7, give a list of items with:                                                                           [{</a:t>
            </a:r>
            <a:r>
              <a:rPr lang="en-US" sz="1800" dirty="0" err="1" smtClean="0"/>
              <a:t>wt</a:t>
            </a:r>
            <a:r>
              <a:rPr lang="en-US" sz="1800" dirty="0" smtClean="0"/>
              <a:t>: 1, val:1}, {</a:t>
            </a:r>
            <a:r>
              <a:rPr lang="en-US" sz="1800" dirty="0" err="1" smtClean="0"/>
              <a:t>wt</a:t>
            </a:r>
            <a:r>
              <a:rPr lang="en-US" sz="1800" dirty="0" smtClean="0"/>
              <a:t>: 3, val:4}, {wt:4, val:5}, {wt:5, val:7}] find out the maximum value we can get by putting items into the bag. Each item can only put once.</a:t>
            </a:r>
          </a:p>
          <a:p>
            <a:r>
              <a:rPr lang="en-US" sz="1800" dirty="0" smtClean="0"/>
              <a:t>For each item, we can choose either put the item in bag or not</a:t>
            </a:r>
            <a:endParaRPr lang="en-US" sz="1800" dirty="0"/>
          </a:p>
        </p:txBody>
      </p:sp>
      <p:pic>
        <p:nvPicPr>
          <p:cNvPr id="4" name="Picture 3"/>
          <p:cNvPicPr>
            <a:picLocks noChangeAspect="1"/>
          </p:cNvPicPr>
          <p:nvPr/>
        </p:nvPicPr>
        <p:blipFill>
          <a:blip r:embed="rId2"/>
          <a:stretch>
            <a:fillRect/>
          </a:stretch>
        </p:blipFill>
        <p:spPr>
          <a:xfrm>
            <a:off x="6783861" y="1767676"/>
            <a:ext cx="4853957" cy="2238513"/>
          </a:xfrm>
          <a:prstGeom prst="rect">
            <a:avLst/>
          </a:prstGeom>
        </p:spPr>
      </p:pic>
      <p:sp>
        <p:nvSpPr>
          <p:cNvPr id="5" name="TextBox 4"/>
          <p:cNvSpPr txBox="1"/>
          <p:nvPr/>
        </p:nvSpPr>
        <p:spPr>
          <a:xfrm>
            <a:off x="310284" y="1697452"/>
            <a:ext cx="6341424" cy="4524315"/>
          </a:xfrm>
          <a:prstGeom prst="rect">
            <a:avLst/>
          </a:prstGeom>
          <a:noFill/>
        </p:spPr>
        <p:txBody>
          <a:bodyPr wrap="square" rtlCol="0">
            <a:spAutoFit/>
          </a:bodyPr>
          <a:lstStyle/>
          <a:p>
            <a:r>
              <a:rPr lang="en-US" dirty="0" smtClean="0"/>
              <a:t>Say current weight is j, if we don’t put the </a:t>
            </a:r>
            <a:r>
              <a:rPr lang="en-US" dirty="0" err="1" smtClean="0"/>
              <a:t>ith</a:t>
            </a:r>
            <a:r>
              <a:rPr lang="en-US" dirty="0" smtClean="0"/>
              <a:t> item in bag</a:t>
            </a:r>
          </a:p>
          <a:p>
            <a:r>
              <a:rPr lang="en-US" dirty="0" smtClean="0"/>
              <a:t> </a:t>
            </a:r>
            <a:r>
              <a:rPr lang="en-US" dirty="0" err="1" smtClean="0"/>
              <a:t>dp</a:t>
            </a:r>
            <a:r>
              <a:rPr lang="en-US" dirty="0" smtClean="0"/>
              <a:t>[</a:t>
            </a:r>
            <a:r>
              <a:rPr lang="en-US" dirty="0" err="1" smtClean="0"/>
              <a:t>i</a:t>
            </a:r>
            <a:r>
              <a:rPr lang="en-US" dirty="0" smtClean="0"/>
              <a:t>][j] = </a:t>
            </a:r>
            <a:r>
              <a:rPr lang="en-US" dirty="0" err="1" smtClean="0"/>
              <a:t>dp</a:t>
            </a:r>
            <a:r>
              <a:rPr lang="en-US" dirty="0" smtClean="0"/>
              <a:t>[i-1][j]</a:t>
            </a:r>
          </a:p>
          <a:p>
            <a:r>
              <a:rPr lang="en-US" dirty="0" smtClean="0"/>
              <a:t>If we put current </a:t>
            </a:r>
            <a:r>
              <a:rPr lang="en-US" dirty="0" err="1" smtClean="0"/>
              <a:t>ith</a:t>
            </a:r>
            <a:r>
              <a:rPr lang="en-US" dirty="0" smtClean="0"/>
              <a:t> item in bag</a:t>
            </a:r>
          </a:p>
          <a:p>
            <a:r>
              <a:rPr lang="en-US" dirty="0"/>
              <a:t> </a:t>
            </a:r>
            <a:r>
              <a:rPr lang="en-US" dirty="0" err="1" smtClean="0"/>
              <a:t>dp</a:t>
            </a:r>
            <a:r>
              <a:rPr lang="en-US" dirty="0" smtClean="0"/>
              <a:t>[</a:t>
            </a:r>
            <a:r>
              <a:rPr lang="en-US" dirty="0" err="1" smtClean="0"/>
              <a:t>i</a:t>
            </a:r>
            <a:r>
              <a:rPr lang="en-US" dirty="0" smtClean="0"/>
              <a:t>][j] = </a:t>
            </a:r>
            <a:r>
              <a:rPr lang="en-US" dirty="0" err="1" smtClean="0"/>
              <a:t>dp</a:t>
            </a:r>
            <a:r>
              <a:rPr lang="en-US" dirty="0" smtClean="0"/>
              <a:t>[i-1][j-</a:t>
            </a:r>
            <a:r>
              <a:rPr lang="en-US" dirty="0" err="1" smtClean="0"/>
              <a:t>wt</a:t>
            </a:r>
            <a:r>
              <a:rPr lang="en-US" dirty="0" smtClean="0"/>
              <a:t>[</a:t>
            </a:r>
            <a:r>
              <a:rPr lang="en-US" dirty="0" err="1" smtClean="0"/>
              <a:t>i</a:t>
            </a:r>
            <a:r>
              <a:rPr lang="en-US" dirty="0" smtClean="0"/>
              <a:t>]] + </a:t>
            </a:r>
            <a:r>
              <a:rPr lang="en-US" dirty="0" err="1" smtClean="0"/>
              <a:t>val</a:t>
            </a:r>
            <a:r>
              <a:rPr lang="en-US" dirty="0" smtClean="0"/>
              <a:t>[</a:t>
            </a:r>
            <a:r>
              <a:rPr lang="en-US" dirty="0" err="1" smtClean="0"/>
              <a:t>i</a:t>
            </a:r>
            <a:r>
              <a:rPr lang="en-US" dirty="0" smtClean="0"/>
              <a:t>]</a:t>
            </a:r>
          </a:p>
          <a:p>
            <a:r>
              <a:rPr lang="en-US" b="1" dirty="0">
                <a:solidFill>
                  <a:srgbClr val="FF0000"/>
                </a:solidFill>
              </a:rPr>
              <a:t> </a:t>
            </a:r>
            <a:r>
              <a:rPr lang="en-US" b="1" dirty="0" err="1" smtClean="0">
                <a:solidFill>
                  <a:srgbClr val="FF0000"/>
                </a:solidFill>
              </a:rPr>
              <a:t>dp</a:t>
            </a:r>
            <a:r>
              <a:rPr lang="en-US" b="1" dirty="0" smtClean="0">
                <a:solidFill>
                  <a:srgbClr val="FF0000"/>
                </a:solidFill>
              </a:rPr>
              <a:t>[</a:t>
            </a:r>
            <a:r>
              <a:rPr lang="en-US" b="1" dirty="0" err="1" smtClean="0">
                <a:solidFill>
                  <a:srgbClr val="FF0000"/>
                </a:solidFill>
              </a:rPr>
              <a:t>i</a:t>
            </a:r>
            <a:r>
              <a:rPr lang="en-US" b="1" dirty="0" smtClean="0">
                <a:solidFill>
                  <a:srgbClr val="FF0000"/>
                </a:solidFill>
              </a:rPr>
              <a:t>][j] = max(</a:t>
            </a:r>
            <a:r>
              <a:rPr lang="en-US" b="1" dirty="0" err="1" smtClean="0">
                <a:solidFill>
                  <a:srgbClr val="FF0000"/>
                </a:solidFill>
              </a:rPr>
              <a:t>dp</a:t>
            </a:r>
            <a:r>
              <a:rPr lang="en-US" b="1" dirty="0" smtClean="0">
                <a:solidFill>
                  <a:srgbClr val="FF0000"/>
                </a:solidFill>
              </a:rPr>
              <a:t>[i-1][j], </a:t>
            </a:r>
            <a:r>
              <a:rPr lang="en-US" b="1" dirty="0" err="1" smtClean="0">
                <a:solidFill>
                  <a:srgbClr val="FF0000"/>
                </a:solidFill>
              </a:rPr>
              <a:t>dp</a:t>
            </a:r>
            <a:r>
              <a:rPr lang="en-US" b="1" dirty="0" smtClean="0">
                <a:solidFill>
                  <a:srgbClr val="FF0000"/>
                </a:solidFill>
              </a:rPr>
              <a:t>[i-1][j-</a:t>
            </a:r>
            <a:r>
              <a:rPr lang="en-US" b="1" dirty="0" err="1" smtClean="0">
                <a:solidFill>
                  <a:srgbClr val="FF0000"/>
                </a:solidFill>
              </a:rPr>
              <a:t>wt</a:t>
            </a:r>
            <a:r>
              <a:rPr lang="en-US" b="1" dirty="0" smtClean="0">
                <a:solidFill>
                  <a:srgbClr val="FF0000"/>
                </a:solidFill>
              </a:rPr>
              <a:t>[</a:t>
            </a:r>
            <a:r>
              <a:rPr lang="en-US" b="1" dirty="0" err="1" smtClean="0">
                <a:solidFill>
                  <a:srgbClr val="FF0000"/>
                </a:solidFill>
              </a:rPr>
              <a:t>i</a:t>
            </a:r>
            <a:r>
              <a:rPr lang="en-US" b="1" dirty="0" smtClean="0">
                <a:solidFill>
                  <a:srgbClr val="FF0000"/>
                </a:solidFill>
              </a:rPr>
              <a:t>]] + </a:t>
            </a:r>
            <a:r>
              <a:rPr lang="en-US" b="1" dirty="0" err="1" smtClean="0">
                <a:solidFill>
                  <a:srgbClr val="FF0000"/>
                </a:solidFill>
              </a:rPr>
              <a:t>val</a:t>
            </a:r>
            <a:r>
              <a:rPr lang="en-US" b="1" dirty="0" smtClean="0">
                <a:solidFill>
                  <a:srgbClr val="FF0000"/>
                </a:solidFill>
              </a:rPr>
              <a:t>[</a:t>
            </a:r>
            <a:r>
              <a:rPr lang="en-US" b="1" dirty="0" err="1" smtClean="0">
                <a:solidFill>
                  <a:srgbClr val="FF0000"/>
                </a:solidFill>
              </a:rPr>
              <a:t>i</a:t>
            </a:r>
            <a:r>
              <a:rPr lang="en-US" b="1" dirty="0" smtClean="0">
                <a:solidFill>
                  <a:srgbClr val="FF0000"/>
                </a:solidFill>
              </a:rPr>
              <a:t>])</a:t>
            </a:r>
          </a:p>
          <a:p>
            <a:r>
              <a:rPr lang="en-US" dirty="0" smtClean="0"/>
              <a:t>When the </a:t>
            </a:r>
            <a:r>
              <a:rPr lang="en-US" dirty="0" err="1" smtClean="0"/>
              <a:t>ith</a:t>
            </a:r>
            <a:r>
              <a:rPr lang="en-US" dirty="0" smtClean="0"/>
              <a:t> item has weight larger then j, we definitely can’t put it in bag, so </a:t>
            </a:r>
            <a:r>
              <a:rPr lang="en-US" b="1" dirty="0" smtClean="0">
                <a:solidFill>
                  <a:srgbClr val="FF0000"/>
                </a:solidFill>
              </a:rPr>
              <a:t>when </a:t>
            </a:r>
            <a:r>
              <a:rPr lang="en-US" b="1" dirty="0" err="1" smtClean="0">
                <a:solidFill>
                  <a:srgbClr val="FF0000"/>
                </a:solidFill>
              </a:rPr>
              <a:t>wt</a:t>
            </a:r>
            <a:r>
              <a:rPr lang="en-US" b="1" dirty="0" smtClean="0">
                <a:solidFill>
                  <a:srgbClr val="FF0000"/>
                </a:solidFill>
              </a:rPr>
              <a:t>[</a:t>
            </a:r>
            <a:r>
              <a:rPr lang="en-US" b="1" dirty="0" err="1" smtClean="0">
                <a:solidFill>
                  <a:srgbClr val="FF0000"/>
                </a:solidFill>
              </a:rPr>
              <a:t>i</a:t>
            </a:r>
            <a:r>
              <a:rPr lang="en-US" b="1" dirty="0" smtClean="0">
                <a:solidFill>
                  <a:srgbClr val="FF0000"/>
                </a:solidFill>
              </a:rPr>
              <a:t>] &gt; j, </a:t>
            </a:r>
            <a:r>
              <a:rPr lang="en-US" b="1" dirty="0" err="1" smtClean="0">
                <a:solidFill>
                  <a:srgbClr val="FF0000"/>
                </a:solidFill>
              </a:rPr>
              <a:t>dp</a:t>
            </a:r>
            <a:r>
              <a:rPr lang="en-US" b="1" dirty="0" smtClean="0">
                <a:solidFill>
                  <a:srgbClr val="FF0000"/>
                </a:solidFill>
              </a:rPr>
              <a:t>[</a:t>
            </a:r>
            <a:r>
              <a:rPr lang="en-US" b="1" dirty="0" err="1" smtClean="0">
                <a:solidFill>
                  <a:srgbClr val="FF0000"/>
                </a:solidFill>
              </a:rPr>
              <a:t>i</a:t>
            </a:r>
            <a:r>
              <a:rPr lang="en-US" b="1" dirty="0" smtClean="0">
                <a:solidFill>
                  <a:srgbClr val="FF0000"/>
                </a:solidFill>
              </a:rPr>
              <a:t>][j] = </a:t>
            </a:r>
            <a:r>
              <a:rPr lang="en-US" b="1" dirty="0" err="1" smtClean="0">
                <a:solidFill>
                  <a:srgbClr val="FF0000"/>
                </a:solidFill>
              </a:rPr>
              <a:t>dp</a:t>
            </a:r>
            <a:r>
              <a:rPr lang="en-US" b="1" dirty="0" smtClean="0">
                <a:solidFill>
                  <a:srgbClr val="FF0000"/>
                </a:solidFill>
              </a:rPr>
              <a:t>[i-1][j]</a:t>
            </a:r>
          </a:p>
          <a:p>
            <a:endParaRPr lang="en-US" dirty="0"/>
          </a:p>
          <a:p>
            <a:r>
              <a:rPr lang="en-US" dirty="0" smtClean="0"/>
              <a:t>Base case: when weight =0, </a:t>
            </a:r>
            <a:r>
              <a:rPr lang="en-US" dirty="0" err="1" smtClean="0"/>
              <a:t>totalV</a:t>
            </a:r>
            <a:r>
              <a:rPr lang="en-US" dirty="0" smtClean="0"/>
              <a:t> = 0</a:t>
            </a:r>
          </a:p>
          <a:p>
            <a:endParaRPr lang="en-US" dirty="0"/>
          </a:p>
          <a:p>
            <a:r>
              <a:rPr lang="en-US" dirty="0" smtClean="0">
                <a:solidFill>
                  <a:srgbClr val="7030A0"/>
                </a:solidFill>
              </a:rPr>
              <a:t>The tricky part is if each item we only have one and can only use once, we should check the previous round</a:t>
            </a:r>
          </a:p>
          <a:p>
            <a:r>
              <a:rPr lang="en-US" b="1" dirty="0" err="1">
                <a:solidFill>
                  <a:srgbClr val="7030A0"/>
                </a:solidFill>
              </a:rPr>
              <a:t>dp</a:t>
            </a:r>
            <a:r>
              <a:rPr lang="en-US" b="1" dirty="0">
                <a:solidFill>
                  <a:srgbClr val="7030A0"/>
                </a:solidFill>
              </a:rPr>
              <a:t>[i-1][j-</a:t>
            </a:r>
            <a:r>
              <a:rPr lang="en-US" b="1" dirty="0" err="1">
                <a:solidFill>
                  <a:srgbClr val="7030A0"/>
                </a:solidFill>
              </a:rPr>
              <a:t>wt</a:t>
            </a:r>
            <a:r>
              <a:rPr lang="en-US" b="1" dirty="0">
                <a:solidFill>
                  <a:srgbClr val="7030A0"/>
                </a:solidFill>
              </a:rPr>
              <a:t>[</a:t>
            </a:r>
            <a:r>
              <a:rPr lang="en-US" b="1" dirty="0" err="1">
                <a:solidFill>
                  <a:srgbClr val="7030A0"/>
                </a:solidFill>
              </a:rPr>
              <a:t>i</a:t>
            </a:r>
            <a:r>
              <a:rPr lang="en-US" b="1" dirty="0">
                <a:solidFill>
                  <a:srgbClr val="7030A0"/>
                </a:solidFill>
              </a:rPr>
              <a:t>]] + </a:t>
            </a:r>
            <a:r>
              <a:rPr lang="en-US" b="1" dirty="0" err="1">
                <a:solidFill>
                  <a:srgbClr val="7030A0"/>
                </a:solidFill>
              </a:rPr>
              <a:t>val</a:t>
            </a:r>
            <a:r>
              <a:rPr lang="en-US" b="1" dirty="0">
                <a:solidFill>
                  <a:srgbClr val="7030A0"/>
                </a:solidFill>
              </a:rPr>
              <a:t>[</a:t>
            </a:r>
            <a:r>
              <a:rPr lang="en-US" b="1" dirty="0" err="1">
                <a:solidFill>
                  <a:srgbClr val="7030A0"/>
                </a:solidFill>
              </a:rPr>
              <a:t>i</a:t>
            </a:r>
            <a:r>
              <a:rPr lang="en-US" b="1" dirty="0" smtClean="0">
                <a:solidFill>
                  <a:srgbClr val="7030A0"/>
                </a:solidFill>
              </a:rPr>
              <a:t>]</a:t>
            </a:r>
          </a:p>
          <a:p>
            <a:r>
              <a:rPr lang="en-US" dirty="0" smtClean="0">
                <a:solidFill>
                  <a:srgbClr val="7030A0"/>
                </a:solidFill>
              </a:rPr>
              <a:t>If each item has </a:t>
            </a:r>
            <a:r>
              <a:rPr lang="en-US" dirty="0" err="1" smtClean="0">
                <a:solidFill>
                  <a:srgbClr val="7030A0"/>
                </a:solidFill>
              </a:rPr>
              <a:t>inifinity</a:t>
            </a:r>
            <a:r>
              <a:rPr lang="en-US" dirty="0" smtClean="0">
                <a:solidFill>
                  <a:srgbClr val="7030A0"/>
                </a:solidFill>
              </a:rPr>
              <a:t> amount and can use multiple time, we should check current round</a:t>
            </a:r>
          </a:p>
          <a:p>
            <a:r>
              <a:rPr lang="en-US" b="1" dirty="0" err="1" smtClean="0">
                <a:solidFill>
                  <a:srgbClr val="7030A0"/>
                </a:solidFill>
              </a:rPr>
              <a:t>dp</a:t>
            </a:r>
            <a:r>
              <a:rPr lang="en-US" b="1" dirty="0" smtClean="0">
                <a:solidFill>
                  <a:srgbClr val="7030A0"/>
                </a:solidFill>
              </a:rPr>
              <a:t>[</a:t>
            </a:r>
            <a:r>
              <a:rPr lang="en-US" b="1" dirty="0" err="1" smtClean="0">
                <a:solidFill>
                  <a:srgbClr val="7030A0"/>
                </a:solidFill>
              </a:rPr>
              <a:t>i</a:t>
            </a:r>
            <a:r>
              <a:rPr lang="en-US" b="1" dirty="0" smtClean="0">
                <a:solidFill>
                  <a:srgbClr val="7030A0"/>
                </a:solidFill>
              </a:rPr>
              <a:t>][</a:t>
            </a:r>
            <a:r>
              <a:rPr lang="en-US" b="1" dirty="0">
                <a:solidFill>
                  <a:srgbClr val="7030A0"/>
                </a:solidFill>
              </a:rPr>
              <a:t>j-</a:t>
            </a:r>
            <a:r>
              <a:rPr lang="en-US" b="1" dirty="0" err="1">
                <a:solidFill>
                  <a:srgbClr val="7030A0"/>
                </a:solidFill>
              </a:rPr>
              <a:t>wt</a:t>
            </a:r>
            <a:r>
              <a:rPr lang="en-US" b="1" dirty="0">
                <a:solidFill>
                  <a:srgbClr val="7030A0"/>
                </a:solidFill>
              </a:rPr>
              <a:t>[</a:t>
            </a:r>
            <a:r>
              <a:rPr lang="en-US" b="1" dirty="0" err="1">
                <a:solidFill>
                  <a:srgbClr val="7030A0"/>
                </a:solidFill>
              </a:rPr>
              <a:t>i</a:t>
            </a:r>
            <a:r>
              <a:rPr lang="en-US" b="1" dirty="0">
                <a:solidFill>
                  <a:srgbClr val="7030A0"/>
                </a:solidFill>
              </a:rPr>
              <a:t>]] + </a:t>
            </a:r>
            <a:r>
              <a:rPr lang="en-US" b="1" dirty="0" err="1">
                <a:solidFill>
                  <a:srgbClr val="7030A0"/>
                </a:solidFill>
              </a:rPr>
              <a:t>val</a:t>
            </a:r>
            <a:r>
              <a:rPr lang="en-US" b="1" dirty="0">
                <a:solidFill>
                  <a:srgbClr val="7030A0"/>
                </a:solidFill>
              </a:rPr>
              <a:t>[</a:t>
            </a:r>
            <a:r>
              <a:rPr lang="en-US" b="1" dirty="0" err="1">
                <a:solidFill>
                  <a:srgbClr val="7030A0"/>
                </a:solidFill>
              </a:rPr>
              <a:t>i</a:t>
            </a:r>
            <a:r>
              <a:rPr lang="en-US" b="1" dirty="0">
                <a:solidFill>
                  <a:srgbClr val="7030A0"/>
                </a:solidFill>
              </a:rPr>
              <a:t>])</a:t>
            </a:r>
            <a:endParaRPr lang="en-US" b="1" dirty="0" smtClean="0">
              <a:solidFill>
                <a:srgbClr val="7030A0"/>
              </a:solidFill>
            </a:endParaRPr>
          </a:p>
        </p:txBody>
      </p:sp>
    </p:spTree>
    <p:extLst>
      <p:ext uri="{BB962C8B-B14F-4D97-AF65-F5344CB8AC3E}">
        <p14:creationId xmlns:p14="http://schemas.microsoft.com/office/powerpoint/2010/main" val="865095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68" y="103031"/>
            <a:ext cx="9138634" cy="428558"/>
          </a:xfrm>
        </p:spPr>
        <p:txBody>
          <a:bodyPr>
            <a:normAutofit/>
          </a:bodyPr>
          <a:lstStyle/>
          <a:p>
            <a:r>
              <a:rPr lang="en-US" sz="2400" dirty="0" smtClean="0"/>
              <a:t>Example: Coin change II</a:t>
            </a:r>
            <a:endParaRPr lang="en-US" sz="2400" dirty="0"/>
          </a:p>
        </p:txBody>
      </p:sp>
      <p:sp>
        <p:nvSpPr>
          <p:cNvPr id="3" name="Content Placeholder 2"/>
          <p:cNvSpPr>
            <a:spLocks noGrp="1"/>
          </p:cNvSpPr>
          <p:nvPr>
            <p:ph idx="1"/>
          </p:nvPr>
        </p:nvSpPr>
        <p:spPr>
          <a:xfrm>
            <a:off x="141667" y="531589"/>
            <a:ext cx="11848563" cy="4351338"/>
          </a:xfrm>
        </p:spPr>
        <p:txBody>
          <a:bodyPr/>
          <a:lstStyle/>
          <a:p>
            <a:r>
              <a:rPr lang="en-US" sz="1800" dirty="0" smtClean="0"/>
              <a:t>You are given coins of different denominations and a total amount of money. Write a function to compute the number of combinations that make up that amount. You may assume that you </a:t>
            </a:r>
            <a:r>
              <a:rPr lang="en-US" sz="1800" dirty="0" smtClean="0">
                <a:solidFill>
                  <a:srgbClr val="7030A0"/>
                </a:solidFill>
              </a:rPr>
              <a:t>have infinite number </a:t>
            </a:r>
            <a:r>
              <a:rPr lang="en-US" sz="1800" dirty="0" smtClean="0"/>
              <a:t>of each kind of coin</a:t>
            </a:r>
            <a:r>
              <a:rPr lang="en-US" dirty="0" smtClean="0"/>
              <a:t>.</a:t>
            </a:r>
            <a:endParaRPr lang="en-US" dirty="0"/>
          </a:p>
        </p:txBody>
      </p:sp>
      <p:sp>
        <p:nvSpPr>
          <p:cNvPr id="4" name="Rectangle 3"/>
          <p:cNvSpPr/>
          <p:nvPr/>
        </p:nvSpPr>
        <p:spPr>
          <a:xfrm>
            <a:off x="343436" y="1189608"/>
            <a:ext cx="11646794" cy="6463308"/>
          </a:xfrm>
          <a:prstGeom prst="rect">
            <a:avLst/>
          </a:prstGeom>
        </p:spPr>
        <p:txBody>
          <a:bodyPr wrap="square">
            <a:spAutoFit/>
          </a:bodyPr>
          <a:lstStyle/>
          <a:p>
            <a:r>
              <a:rPr lang="en-US" b="1" dirty="0" smtClean="0">
                <a:effectLst/>
              </a:rPr>
              <a:t>Input:</a:t>
            </a:r>
            <a:r>
              <a:rPr lang="en-US" dirty="0" smtClean="0"/>
              <a:t> amount = 5, coins = [1, 2, 5]</a:t>
            </a:r>
          </a:p>
          <a:p>
            <a:r>
              <a:rPr lang="en-US" dirty="0" smtClean="0"/>
              <a:t> </a:t>
            </a:r>
            <a:r>
              <a:rPr lang="en-US" b="1" dirty="0" smtClean="0">
                <a:effectLst/>
              </a:rPr>
              <a:t>Output:</a:t>
            </a:r>
            <a:r>
              <a:rPr lang="en-US" dirty="0" smtClean="0"/>
              <a:t> 4 </a:t>
            </a:r>
          </a:p>
          <a:p>
            <a:r>
              <a:rPr lang="en-US" b="1" dirty="0" smtClean="0">
                <a:effectLst/>
              </a:rPr>
              <a:t>Explanation:</a:t>
            </a:r>
            <a:r>
              <a:rPr lang="en-US" dirty="0" smtClean="0"/>
              <a:t> there are four ways to make up the amount: </a:t>
            </a:r>
          </a:p>
          <a:p>
            <a:endParaRPr lang="en-US" b="0" i="0" dirty="0">
              <a:solidFill>
                <a:srgbClr val="333333"/>
              </a:solidFill>
              <a:effectLst/>
              <a:latin typeface="Helvetica Neue" charset="0"/>
            </a:endParaRPr>
          </a:p>
          <a:p>
            <a:endParaRPr lang="en-US" b="0" i="0" dirty="0" smtClean="0">
              <a:solidFill>
                <a:srgbClr val="333333"/>
              </a:solidFill>
              <a:effectLst/>
              <a:latin typeface="Helvetica Neue" charset="0"/>
            </a:endParaRPr>
          </a:p>
          <a:p>
            <a:endParaRPr lang="en-US" dirty="0" smtClean="0"/>
          </a:p>
          <a:p>
            <a:endParaRPr lang="en-US" dirty="0" smtClean="0"/>
          </a:p>
          <a:p>
            <a:endParaRPr lang="en-US" dirty="0"/>
          </a:p>
          <a:p>
            <a:endParaRPr lang="en-US" dirty="0" smtClean="0"/>
          </a:p>
          <a:p>
            <a:endParaRPr lang="en-US" dirty="0"/>
          </a:p>
          <a:p>
            <a:endParaRPr lang="en-US" dirty="0" smtClean="0"/>
          </a:p>
          <a:p>
            <a:r>
              <a:rPr lang="en-US" dirty="0" smtClean="0"/>
              <a:t>not </a:t>
            </a:r>
            <a:r>
              <a:rPr lang="en-US" dirty="0"/>
              <a:t>using the </a:t>
            </a:r>
            <a:r>
              <a:rPr lang="en-US" dirty="0" err="1"/>
              <a:t>ith</a:t>
            </a:r>
            <a:r>
              <a:rPr lang="en-US" dirty="0"/>
              <a:t> coin, only using the first i-1 coins to make up amount j, then we have </a:t>
            </a:r>
            <a:r>
              <a:rPr lang="en-US" dirty="0" err="1"/>
              <a:t>dp</a:t>
            </a:r>
            <a:r>
              <a:rPr lang="en-US" dirty="0"/>
              <a:t>[i-1][j] ways.</a:t>
            </a:r>
          </a:p>
          <a:p>
            <a:r>
              <a:rPr lang="en-US" dirty="0"/>
              <a:t>using the </a:t>
            </a:r>
            <a:r>
              <a:rPr lang="en-US" dirty="0" err="1"/>
              <a:t>ith</a:t>
            </a:r>
            <a:r>
              <a:rPr lang="en-US" dirty="0"/>
              <a:t> coin, since we can use unlimited same coin, we need to know how many way to make up amount j - coins[</a:t>
            </a:r>
            <a:r>
              <a:rPr lang="en-US" dirty="0" err="1"/>
              <a:t>i</a:t>
            </a:r>
            <a:r>
              <a:rPr lang="en-US" dirty="0"/>
              <a:t>] </a:t>
            </a:r>
            <a:endParaRPr lang="en-US" dirty="0" smtClean="0"/>
          </a:p>
          <a:p>
            <a:r>
              <a:rPr lang="en-US" dirty="0" smtClean="0"/>
              <a:t>by </a:t>
            </a:r>
            <a:r>
              <a:rPr lang="en-US" dirty="0"/>
              <a:t>using first </a:t>
            </a:r>
            <a:r>
              <a:rPr lang="en-US" dirty="0" err="1"/>
              <a:t>icoins</a:t>
            </a:r>
            <a:r>
              <a:rPr lang="en-US" dirty="0"/>
              <a:t>(including </a:t>
            </a:r>
            <a:r>
              <a:rPr lang="en-US" dirty="0" err="1"/>
              <a:t>ith</a:t>
            </a:r>
            <a:r>
              <a:rPr lang="en-US" dirty="0"/>
              <a:t>), which is </a:t>
            </a:r>
            <a:r>
              <a:rPr lang="en-US" dirty="0" err="1"/>
              <a:t>dp</a:t>
            </a:r>
            <a:r>
              <a:rPr lang="en-US" dirty="0"/>
              <a:t>[</a:t>
            </a:r>
            <a:r>
              <a:rPr lang="en-US" dirty="0" err="1"/>
              <a:t>i</a:t>
            </a:r>
            <a:r>
              <a:rPr lang="en-US" dirty="0"/>
              <a:t>][j-coins[</a:t>
            </a:r>
            <a:r>
              <a:rPr lang="en-US" dirty="0" err="1"/>
              <a:t>i</a:t>
            </a:r>
            <a:r>
              <a:rPr lang="en-US" dirty="0"/>
              <a:t>]]</a:t>
            </a:r>
          </a:p>
          <a:p>
            <a:r>
              <a:rPr lang="en-US" dirty="0" smtClean="0"/>
              <a:t/>
            </a:r>
            <a:br>
              <a:rPr lang="en-US" dirty="0" smtClean="0"/>
            </a:br>
            <a:r>
              <a:rPr lang="en-US" dirty="0" err="1" smtClean="0"/>
              <a:t>dp</a:t>
            </a:r>
            <a:r>
              <a:rPr lang="en-US" dirty="0" smtClean="0"/>
              <a:t>[1][1] = </a:t>
            </a:r>
            <a:r>
              <a:rPr lang="en-US" dirty="0" err="1" smtClean="0"/>
              <a:t>dp</a:t>
            </a:r>
            <a:r>
              <a:rPr lang="en-US" dirty="0" smtClean="0"/>
              <a:t>[0][1] + </a:t>
            </a:r>
            <a:r>
              <a:rPr lang="en-US" dirty="0" err="1" smtClean="0"/>
              <a:t>dp</a:t>
            </a:r>
            <a:r>
              <a:rPr lang="en-US" dirty="0" smtClean="0"/>
              <a:t>[1][1-1])=1 	</a:t>
            </a:r>
            <a:r>
              <a:rPr lang="en-US" dirty="0" err="1" smtClean="0"/>
              <a:t>dp</a:t>
            </a:r>
            <a:r>
              <a:rPr lang="en-US" dirty="0" smtClean="0"/>
              <a:t>[2][1] = </a:t>
            </a:r>
            <a:r>
              <a:rPr lang="en-US" dirty="0" err="1" smtClean="0"/>
              <a:t>dp</a:t>
            </a:r>
            <a:r>
              <a:rPr lang="en-US" dirty="0" smtClean="0"/>
              <a:t>[1][1]=1		</a:t>
            </a:r>
            <a:r>
              <a:rPr lang="en-US" dirty="0" err="1" smtClean="0"/>
              <a:t>dp</a:t>
            </a:r>
            <a:r>
              <a:rPr lang="en-US" dirty="0" smtClean="0"/>
              <a:t>[3][1] = </a:t>
            </a:r>
            <a:r>
              <a:rPr lang="en-US" dirty="0" err="1" smtClean="0"/>
              <a:t>dp</a:t>
            </a:r>
            <a:r>
              <a:rPr lang="en-US" dirty="0" smtClean="0"/>
              <a:t>[2][1]=1</a:t>
            </a:r>
          </a:p>
          <a:p>
            <a:r>
              <a:rPr lang="en-US" dirty="0" err="1" smtClean="0"/>
              <a:t>dp</a:t>
            </a:r>
            <a:r>
              <a:rPr lang="en-US" dirty="0" smtClean="0"/>
              <a:t>[1][2] = </a:t>
            </a:r>
            <a:r>
              <a:rPr lang="en-US" dirty="0" err="1" smtClean="0"/>
              <a:t>dp</a:t>
            </a:r>
            <a:r>
              <a:rPr lang="en-US" dirty="0" smtClean="0"/>
              <a:t>[0][2] + </a:t>
            </a:r>
            <a:r>
              <a:rPr lang="en-US" dirty="0" err="1" smtClean="0"/>
              <a:t>dp</a:t>
            </a:r>
            <a:r>
              <a:rPr lang="en-US" dirty="0" smtClean="0"/>
              <a:t>[1][2-1])=1	</a:t>
            </a:r>
            <a:r>
              <a:rPr lang="en-US" dirty="0" err="1" smtClean="0"/>
              <a:t>dp</a:t>
            </a:r>
            <a:r>
              <a:rPr lang="en-US" dirty="0" smtClean="0"/>
              <a:t>[2][2] = </a:t>
            </a:r>
            <a:r>
              <a:rPr lang="en-US" dirty="0" err="1" smtClean="0"/>
              <a:t>dp</a:t>
            </a:r>
            <a:r>
              <a:rPr lang="en-US" dirty="0" smtClean="0"/>
              <a:t>[1][2] + </a:t>
            </a:r>
            <a:r>
              <a:rPr lang="en-US" dirty="0" err="1" smtClean="0"/>
              <a:t>dp</a:t>
            </a:r>
            <a:r>
              <a:rPr lang="en-US" dirty="0" smtClean="0"/>
              <a:t>[2][2-2])=2	</a:t>
            </a:r>
            <a:r>
              <a:rPr lang="en-US" dirty="0" err="1" smtClean="0"/>
              <a:t>dp</a:t>
            </a:r>
            <a:r>
              <a:rPr lang="en-US" dirty="0" smtClean="0"/>
              <a:t>[3][2] = </a:t>
            </a:r>
            <a:r>
              <a:rPr lang="en-US" dirty="0" err="1" smtClean="0"/>
              <a:t>dp</a:t>
            </a:r>
            <a:r>
              <a:rPr lang="en-US" dirty="0" smtClean="0"/>
              <a:t>[2][2]=2</a:t>
            </a:r>
          </a:p>
          <a:p>
            <a:r>
              <a:rPr lang="en-US" dirty="0" err="1" smtClean="0"/>
              <a:t>dp</a:t>
            </a:r>
            <a:r>
              <a:rPr lang="en-US" dirty="0" smtClean="0"/>
              <a:t>[1][3] = </a:t>
            </a:r>
            <a:r>
              <a:rPr lang="en-US" dirty="0" err="1" smtClean="0"/>
              <a:t>dp</a:t>
            </a:r>
            <a:r>
              <a:rPr lang="en-US" dirty="0" smtClean="0"/>
              <a:t>[0][3] + </a:t>
            </a:r>
            <a:r>
              <a:rPr lang="en-US" dirty="0" err="1" smtClean="0"/>
              <a:t>dp</a:t>
            </a:r>
            <a:r>
              <a:rPr lang="en-US" dirty="0" smtClean="0"/>
              <a:t>[1][3-1])=1	</a:t>
            </a:r>
            <a:r>
              <a:rPr lang="en-US" dirty="0" err="1" smtClean="0"/>
              <a:t>dp</a:t>
            </a:r>
            <a:r>
              <a:rPr lang="en-US" dirty="0" smtClean="0"/>
              <a:t>[2][3] = </a:t>
            </a:r>
            <a:r>
              <a:rPr lang="en-US" dirty="0" err="1" smtClean="0"/>
              <a:t>dp</a:t>
            </a:r>
            <a:r>
              <a:rPr lang="en-US" dirty="0" smtClean="0"/>
              <a:t>[1][3] + </a:t>
            </a:r>
            <a:r>
              <a:rPr lang="en-US" dirty="0" err="1" smtClean="0"/>
              <a:t>dp</a:t>
            </a:r>
            <a:r>
              <a:rPr lang="en-US" dirty="0" smtClean="0"/>
              <a:t>[2][3-2])=2	</a:t>
            </a:r>
            <a:r>
              <a:rPr lang="en-US" dirty="0" err="1" smtClean="0"/>
              <a:t>dp</a:t>
            </a:r>
            <a:r>
              <a:rPr lang="en-US" dirty="0" smtClean="0"/>
              <a:t>[3][3] = </a:t>
            </a:r>
            <a:r>
              <a:rPr lang="en-US" dirty="0" err="1" smtClean="0"/>
              <a:t>dp</a:t>
            </a:r>
            <a:r>
              <a:rPr lang="en-US" dirty="0" smtClean="0"/>
              <a:t>[2][3]=2</a:t>
            </a:r>
          </a:p>
          <a:p>
            <a:r>
              <a:rPr lang="en-US" dirty="0" err="1" smtClean="0"/>
              <a:t>dp</a:t>
            </a:r>
            <a:r>
              <a:rPr lang="en-US" dirty="0" smtClean="0"/>
              <a:t>[1][4] = </a:t>
            </a:r>
            <a:r>
              <a:rPr lang="en-US" dirty="0" err="1" smtClean="0"/>
              <a:t>dp</a:t>
            </a:r>
            <a:r>
              <a:rPr lang="en-US" dirty="0" smtClean="0"/>
              <a:t>[0][4] + </a:t>
            </a:r>
            <a:r>
              <a:rPr lang="en-US" dirty="0" err="1" smtClean="0"/>
              <a:t>dp</a:t>
            </a:r>
            <a:r>
              <a:rPr lang="en-US" dirty="0" smtClean="0"/>
              <a:t>[1][4-1])=1	</a:t>
            </a:r>
            <a:r>
              <a:rPr lang="en-US" dirty="0" err="1" smtClean="0"/>
              <a:t>dp</a:t>
            </a:r>
            <a:r>
              <a:rPr lang="en-US" dirty="0" smtClean="0"/>
              <a:t>[2][4] = </a:t>
            </a:r>
            <a:r>
              <a:rPr lang="en-US" dirty="0" err="1" smtClean="0"/>
              <a:t>dp</a:t>
            </a:r>
            <a:r>
              <a:rPr lang="en-US" dirty="0" smtClean="0"/>
              <a:t>[1][4] + </a:t>
            </a:r>
            <a:r>
              <a:rPr lang="en-US" dirty="0" err="1" smtClean="0"/>
              <a:t>dp</a:t>
            </a:r>
            <a:r>
              <a:rPr lang="en-US" dirty="0" smtClean="0"/>
              <a:t>[2][4-2])=3	</a:t>
            </a:r>
            <a:r>
              <a:rPr lang="en-US" dirty="0" err="1" smtClean="0"/>
              <a:t>dp</a:t>
            </a:r>
            <a:r>
              <a:rPr lang="en-US" dirty="0" smtClean="0"/>
              <a:t>[3][4] = </a:t>
            </a:r>
            <a:r>
              <a:rPr lang="en-US" dirty="0" err="1" smtClean="0"/>
              <a:t>dp</a:t>
            </a:r>
            <a:r>
              <a:rPr lang="en-US" dirty="0" smtClean="0"/>
              <a:t>[2][4]=2</a:t>
            </a:r>
          </a:p>
          <a:p>
            <a:r>
              <a:rPr lang="en-US" dirty="0" err="1" smtClean="0"/>
              <a:t>dp</a:t>
            </a:r>
            <a:r>
              <a:rPr lang="en-US" dirty="0" smtClean="0"/>
              <a:t>[1][5] = </a:t>
            </a:r>
            <a:r>
              <a:rPr lang="en-US" dirty="0" err="1" smtClean="0"/>
              <a:t>dp</a:t>
            </a:r>
            <a:r>
              <a:rPr lang="en-US" dirty="0" smtClean="0"/>
              <a:t>[0][5] + </a:t>
            </a:r>
            <a:r>
              <a:rPr lang="en-US" dirty="0" err="1" smtClean="0"/>
              <a:t>dp</a:t>
            </a:r>
            <a:r>
              <a:rPr lang="en-US" dirty="0" smtClean="0"/>
              <a:t>[1][5-1])=1	</a:t>
            </a:r>
            <a:r>
              <a:rPr lang="en-US" dirty="0" err="1" smtClean="0"/>
              <a:t>dp</a:t>
            </a:r>
            <a:r>
              <a:rPr lang="en-US" dirty="0" smtClean="0"/>
              <a:t>[2][5] = </a:t>
            </a:r>
            <a:r>
              <a:rPr lang="en-US" dirty="0" err="1" smtClean="0"/>
              <a:t>dp</a:t>
            </a:r>
            <a:r>
              <a:rPr lang="en-US" dirty="0" smtClean="0"/>
              <a:t>[1][5] + </a:t>
            </a:r>
            <a:r>
              <a:rPr lang="en-US" dirty="0" err="1" smtClean="0"/>
              <a:t>dp</a:t>
            </a:r>
            <a:r>
              <a:rPr lang="en-US" dirty="0" smtClean="0"/>
              <a:t>[2][5-2])=3	</a:t>
            </a:r>
            <a:r>
              <a:rPr lang="en-US" dirty="0" err="1" smtClean="0"/>
              <a:t>dp</a:t>
            </a:r>
            <a:r>
              <a:rPr lang="en-US" dirty="0" smtClean="0"/>
              <a:t>[3][5] = </a:t>
            </a:r>
            <a:r>
              <a:rPr lang="en-US" dirty="0" err="1" smtClean="0"/>
              <a:t>dp</a:t>
            </a:r>
            <a:r>
              <a:rPr lang="en-US" dirty="0" smtClean="0"/>
              <a:t>[2][5] + </a:t>
            </a:r>
            <a:r>
              <a:rPr lang="en-US" dirty="0" err="1" smtClean="0"/>
              <a:t>dp</a:t>
            </a:r>
            <a:r>
              <a:rPr lang="en-US" dirty="0" smtClean="0"/>
              <a:t>[3][5-5]=4</a:t>
            </a:r>
          </a:p>
          <a:p>
            <a:endParaRPr lang="en-US" dirty="0" smtClean="0"/>
          </a:p>
          <a:p>
            <a:endParaRPr lang="en-US" dirty="0" smtClean="0"/>
          </a:p>
          <a:p>
            <a:endParaRPr lang="en-US" dirty="0"/>
          </a:p>
        </p:txBody>
      </p:sp>
      <p:sp>
        <p:nvSpPr>
          <p:cNvPr id="5" name="Rectangle 4"/>
          <p:cNvSpPr/>
          <p:nvPr/>
        </p:nvSpPr>
        <p:spPr>
          <a:xfrm>
            <a:off x="5610521" y="2400867"/>
            <a:ext cx="5839357" cy="1754326"/>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dirty="0" err="1" smtClean="0"/>
              <a:t>e.g</a:t>
            </a:r>
            <a:r>
              <a:rPr lang="en-US" dirty="0" smtClean="0"/>
              <a:t>: 5  - [1,2,5]</a:t>
            </a:r>
          </a:p>
          <a:p>
            <a:r>
              <a:rPr lang="en-US" dirty="0"/>
              <a:t>	</a:t>
            </a:r>
            <a:r>
              <a:rPr lang="en-US" dirty="0" smtClean="0"/>
              <a:t>0	1	2	3	4	5</a:t>
            </a:r>
          </a:p>
          <a:p>
            <a:r>
              <a:rPr lang="en-US" dirty="0" smtClean="0"/>
              <a:t>0	1	0	0	0	0	0</a:t>
            </a:r>
          </a:p>
          <a:p>
            <a:r>
              <a:rPr lang="en-US" dirty="0" smtClean="0"/>
              <a:t>1	1	1	1	1	1	1</a:t>
            </a:r>
          </a:p>
          <a:p>
            <a:r>
              <a:rPr lang="en-US" dirty="0" smtClean="0"/>
              <a:t>2	1	1	2	2	3	3</a:t>
            </a:r>
          </a:p>
          <a:p>
            <a:r>
              <a:rPr lang="en-US" dirty="0" smtClean="0"/>
              <a:t>5	1	1	2	2	4	4</a:t>
            </a:r>
            <a:endParaRPr lang="en-US" dirty="0"/>
          </a:p>
        </p:txBody>
      </p:sp>
      <p:sp>
        <p:nvSpPr>
          <p:cNvPr id="6" name="Rectangle 5"/>
          <p:cNvSpPr/>
          <p:nvPr/>
        </p:nvSpPr>
        <p:spPr>
          <a:xfrm>
            <a:off x="343435" y="2206990"/>
            <a:ext cx="8729171" cy="2031325"/>
          </a:xfrm>
          <a:prstGeom prst="rect">
            <a:avLst/>
          </a:prstGeom>
        </p:spPr>
        <p:txBody>
          <a:bodyPr wrap="square">
            <a:spAutoFit/>
          </a:bodyPr>
          <a:lstStyle/>
          <a:p>
            <a:r>
              <a:rPr lang="en-US" b="1" dirty="0">
                <a:solidFill>
                  <a:srgbClr val="FF0000"/>
                </a:solidFill>
              </a:rPr>
              <a:t>Formula:   </a:t>
            </a:r>
            <a:endParaRPr lang="en-US" b="1" dirty="0" smtClean="0">
              <a:solidFill>
                <a:srgbClr val="FF0000"/>
              </a:solidFill>
            </a:endParaRPr>
          </a:p>
          <a:p>
            <a:r>
              <a:rPr lang="mr-IN" b="1" dirty="0" err="1">
                <a:solidFill>
                  <a:srgbClr val="FF0000"/>
                </a:solidFill>
              </a:rPr>
              <a:t>dp</a:t>
            </a:r>
            <a:r>
              <a:rPr lang="mr-IN" b="1" dirty="0">
                <a:solidFill>
                  <a:srgbClr val="FF0000"/>
                </a:solidFill>
              </a:rPr>
              <a:t>[</a:t>
            </a:r>
            <a:r>
              <a:rPr lang="mr-IN" b="1" dirty="0" err="1">
                <a:solidFill>
                  <a:srgbClr val="FF0000"/>
                </a:solidFill>
              </a:rPr>
              <a:t>i</a:t>
            </a:r>
            <a:r>
              <a:rPr lang="mr-IN" b="1" dirty="0">
                <a:solidFill>
                  <a:srgbClr val="FF0000"/>
                </a:solidFill>
              </a:rPr>
              <a:t>][</a:t>
            </a:r>
            <a:r>
              <a:rPr lang="mr-IN" b="1" dirty="0" err="1">
                <a:solidFill>
                  <a:srgbClr val="FF0000"/>
                </a:solidFill>
              </a:rPr>
              <a:t>j</a:t>
            </a:r>
            <a:r>
              <a:rPr lang="mr-IN" b="1" dirty="0">
                <a:solidFill>
                  <a:srgbClr val="FF0000"/>
                </a:solidFill>
              </a:rPr>
              <a:t>] = </a:t>
            </a:r>
            <a:r>
              <a:rPr lang="mr-IN" b="1" dirty="0" err="1">
                <a:solidFill>
                  <a:srgbClr val="FF0000"/>
                </a:solidFill>
              </a:rPr>
              <a:t>dp</a:t>
            </a:r>
            <a:r>
              <a:rPr lang="mr-IN" b="1" dirty="0">
                <a:solidFill>
                  <a:srgbClr val="FF0000"/>
                </a:solidFill>
              </a:rPr>
              <a:t>[i-1][</a:t>
            </a:r>
            <a:r>
              <a:rPr lang="mr-IN" b="1" dirty="0" err="1">
                <a:solidFill>
                  <a:srgbClr val="FF0000"/>
                </a:solidFill>
              </a:rPr>
              <a:t>j</a:t>
            </a:r>
            <a:r>
              <a:rPr lang="mr-IN" b="1" dirty="0">
                <a:solidFill>
                  <a:srgbClr val="FF0000"/>
                </a:solidFill>
              </a:rPr>
              <a:t>];           </a:t>
            </a:r>
            <a:endParaRPr lang="en-US" b="1" dirty="0" smtClean="0">
              <a:solidFill>
                <a:srgbClr val="FF0000"/>
              </a:solidFill>
            </a:endParaRPr>
          </a:p>
          <a:p>
            <a:r>
              <a:rPr lang="mr-IN" b="1" dirty="0" smtClean="0">
                <a:solidFill>
                  <a:srgbClr val="FF0000"/>
                </a:solidFill>
              </a:rPr>
              <a:t> </a:t>
            </a:r>
            <a:r>
              <a:rPr lang="mr-IN" b="1" dirty="0" err="1">
                <a:solidFill>
                  <a:srgbClr val="FF0000"/>
                </a:solidFill>
              </a:rPr>
              <a:t>if</a:t>
            </a:r>
            <a:r>
              <a:rPr lang="mr-IN" b="1" dirty="0">
                <a:solidFill>
                  <a:srgbClr val="FF0000"/>
                </a:solidFill>
              </a:rPr>
              <a:t>(</a:t>
            </a:r>
            <a:r>
              <a:rPr lang="mr-IN" b="1" dirty="0" err="1">
                <a:solidFill>
                  <a:srgbClr val="FF0000"/>
                </a:solidFill>
              </a:rPr>
              <a:t>j</a:t>
            </a:r>
            <a:r>
              <a:rPr lang="mr-IN" b="1" dirty="0">
                <a:solidFill>
                  <a:srgbClr val="FF0000"/>
                </a:solidFill>
              </a:rPr>
              <a:t> &gt;= </a:t>
            </a:r>
            <a:r>
              <a:rPr lang="mr-IN" b="1" dirty="0" err="1">
                <a:solidFill>
                  <a:srgbClr val="FF0000"/>
                </a:solidFill>
              </a:rPr>
              <a:t>coins</a:t>
            </a:r>
            <a:r>
              <a:rPr lang="mr-IN" b="1" dirty="0">
                <a:solidFill>
                  <a:srgbClr val="FF0000"/>
                </a:solidFill>
              </a:rPr>
              <a:t>[i-1</a:t>
            </a:r>
            <a:r>
              <a:rPr lang="mr-IN" b="1" dirty="0" smtClean="0">
                <a:solidFill>
                  <a:srgbClr val="FF0000"/>
                </a:solidFill>
              </a:rPr>
              <a:t>])</a:t>
            </a:r>
            <a:endParaRPr lang="en-US" b="1" dirty="0" smtClean="0">
              <a:solidFill>
                <a:srgbClr val="FF0000"/>
              </a:solidFill>
            </a:endParaRPr>
          </a:p>
          <a:p>
            <a:r>
              <a:rPr lang="en-US" b="1" dirty="0">
                <a:solidFill>
                  <a:srgbClr val="FF0000"/>
                </a:solidFill>
              </a:rPr>
              <a:t> </a:t>
            </a:r>
            <a:r>
              <a:rPr lang="en-US" b="1" dirty="0" smtClean="0">
                <a:solidFill>
                  <a:srgbClr val="FF0000"/>
                </a:solidFill>
              </a:rPr>
              <a:t>  </a:t>
            </a:r>
            <a:r>
              <a:rPr lang="mr-IN" b="1" dirty="0" smtClean="0">
                <a:solidFill>
                  <a:srgbClr val="FF0000"/>
                </a:solidFill>
              </a:rPr>
              <a:t> </a:t>
            </a:r>
            <a:r>
              <a:rPr lang="mr-IN" b="1" dirty="0" err="1">
                <a:solidFill>
                  <a:srgbClr val="FF0000"/>
                </a:solidFill>
              </a:rPr>
              <a:t>dp</a:t>
            </a:r>
            <a:r>
              <a:rPr lang="mr-IN" b="1" dirty="0">
                <a:solidFill>
                  <a:srgbClr val="FF0000"/>
                </a:solidFill>
              </a:rPr>
              <a:t>[</a:t>
            </a:r>
            <a:r>
              <a:rPr lang="mr-IN" b="1" dirty="0" err="1">
                <a:solidFill>
                  <a:srgbClr val="FF0000"/>
                </a:solidFill>
              </a:rPr>
              <a:t>i</a:t>
            </a:r>
            <a:r>
              <a:rPr lang="mr-IN" b="1" dirty="0">
                <a:solidFill>
                  <a:srgbClr val="FF0000"/>
                </a:solidFill>
              </a:rPr>
              <a:t>][</a:t>
            </a:r>
            <a:r>
              <a:rPr lang="mr-IN" b="1" dirty="0" err="1">
                <a:solidFill>
                  <a:srgbClr val="FF0000"/>
                </a:solidFill>
              </a:rPr>
              <a:t>j</a:t>
            </a:r>
            <a:r>
              <a:rPr lang="mr-IN" b="1" dirty="0">
                <a:solidFill>
                  <a:srgbClr val="FF0000"/>
                </a:solidFill>
              </a:rPr>
              <a:t>]+=  </a:t>
            </a:r>
            <a:r>
              <a:rPr lang="mr-IN" b="1" dirty="0" err="1">
                <a:solidFill>
                  <a:srgbClr val="7030A0"/>
                </a:solidFill>
              </a:rPr>
              <a:t>dp</a:t>
            </a:r>
            <a:r>
              <a:rPr lang="mr-IN" b="1" dirty="0">
                <a:solidFill>
                  <a:srgbClr val="7030A0"/>
                </a:solidFill>
              </a:rPr>
              <a:t>[</a:t>
            </a:r>
            <a:r>
              <a:rPr lang="mr-IN" b="1" dirty="0" err="1">
                <a:solidFill>
                  <a:srgbClr val="7030A0"/>
                </a:solidFill>
              </a:rPr>
              <a:t>i</a:t>
            </a:r>
            <a:r>
              <a:rPr lang="mr-IN" b="1" dirty="0">
                <a:solidFill>
                  <a:srgbClr val="7030A0"/>
                </a:solidFill>
              </a:rPr>
              <a:t>][</a:t>
            </a:r>
            <a:r>
              <a:rPr lang="mr-IN" b="1" dirty="0" err="1">
                <a:solidFill>
                  <a:srgbClr val="7030A0"/>
                </a:solidFill>
              </a:rPr>
              <a:t>j-coins</a:t>
            </a:r>
            <a:r>
              <a:rPr lang="mr-IN" b="1" dirty="0">
                <a:solidFill>
                  <a:srgbClr val="7030A0"/>
                </a:solidFill>
              </a:rPr>
              <a:t>[i-1</a:t>
            </a:r>
            <a:r>
              <a:rPr lang="mr-IN" b="1" dirty="0" smtClean="0">
                <a:solidFill>
                  <a:srgbClr val="7030A0"/>
                </a:solidFill>
              </a:rPr>
              <a:t>]]</a:t>
            </a:r>
            <a:endParaRPr lang="en-US" b="1" dirty="0" smtClean="0">
              <a:solidFill>
                <a:srgbClr val="7030A0"/>
              </a:solidFill>
            </a:endParaRPr>
          </a:p>
          <a:p>
            <a:endParaRPr lang="en-US" b="1" dirty="0">
              <a:solidFill>
                <a:srgbClr val="7030A0"/>
              </a:solidFill>
            </a:endParaRPr>
          </a:p>
          <a:p>
            <a:r>
              <a:rPr lang="en-US" b="1" dirty="0" smtClean="0">
                <a:solidFill>
                  <a:srgbClr val="7030A0"/>
                </a:solidFill>
              </a:rPr>
              <a:t>Each element can take </a:t>
            </a:r>
            <a:r>
              <a:rPr lang="en-US" b="1" dirty="0" err="1" smtClean="0">
                <a:solidFill>
                  <a:srgbClr val="7030A0"/>
                </a:solidFill>
              </a:rPr>
              <a:t>inifnity</a:t>
            </a:r>
            <a:r>
              <a:rPr lang="en-US" b="1" dirty="0" smtClean="0">
                <a:solidFill>
                  <a:srgbClr val="7030A0"/>
                </a:solidFill>
              </a:rPr>
              <a:t> times, so we plus</a:t>
            </a:r>
          </a:p>
          <a:p>
            <a:r>
              <a:rPr lang="en-US" b="1" dirty="0" err="1" smtClean="0">
                <a:solidFill>
                  <a:srgbClr val="7030A0"/>
                </a:solidFill>
              </a:rPr>
              <a:t>Dp</a:t>
            </a:r>
            <a:r>
              <a:rPr lang="en-US" b="1" dirty="0" smtClean="0">
                <a:solidFill>
                  <a:srgbClr val="7030A0"/>
                </a:solidFill>
              </a:rPr>
              <a:t>[</a:t>
            </a:r>
            <a:r>
              <a:rPr lang="en-US" b="1" dirty="0" err="1" smtClean="0">
                <a:solidFill>
                  <a:srgbClr val="7030A0"/>
                </a:solidFill>
              </a:rPr>
              <a:t>i</a:t>
            </a:r>
            <a:r>
              <a:rPr lang="en-US" b="1" dirty="0" smtClean="0">
                <a:solidFill>
                  <a:srgbClr val="7030A0"/>
                </a:solidFill>
              </a:rPr>
              <a:t>][</a:t>
            </a:r>
            <a:r>
              <a:rPr lang="en-US" b="1" dirty="0" err="1" smtClean="0">
                <a:solidFill>
                  <a:srgbClr val="7030A0"/>
                </a:solidFill>
              </a:rPr>
              <a:t>i</a:t>
            </a:r>
            <a:r>
              <a:rPr lang="en-US" b="1" dirty="0" smtClean="0">
                <a:solidFill>
                  <a:srgbClr val="7030A0"/>
                </a:solidFill>
              </a:rPr>
              <a:t>-coin] instead of </a:t>
            </a:r>
            <a:r>
              <a:rPr lang="en-US" b="1" dirty="0" err="1" smtClean="0">
                <a:solidFill>
                  <a:srgbClr val="7030A0"/>
                </a:solidFill>
              </a:rPr>
              <a:t>dp</a:t>
            </a:r>
            <a:r>
              <a:rPr lang="en-US" b="1" dirty="0" smtClean="0">
                <a:solidFill>
                  <a:srgbClr val="7030A0"/>
                </a:solidFill>
              </a:rPr>
              <a:t>[i-1][j-coin]</a:t>
            </a:r>
          </a:p>
        </p:txBody>
      </p:sp>
      <p:sp>
        <p:nvSpPr>
          <p:cNvPr id="7" name="Rectangle 6"/>
          <p:cNvSpPr/>
          <p:nvPr/>
        </p:nvSpPr>
        <p:spPr>
          <a:xfrm>
            <a:off x="7103165" y="1114135"/>
            <a:ext cx="6096000" cy="1200329"/>
          </a:xfrm>
          <a:prstGeom prst="rect">
            <a:avLst/>
          </a:prstGeom>
        </p:spPr>
        <p:txBody>
          <a:bodyPr>
            <a:spAutoFit/>
          </a:bodyPr>
          <a:lstStyle/>
          <a:p>
            <a:r>
              <a:rPr lang="en-US"/>
              <a:t>5=5 </a:t>
            </a:r>
          </a:p>
          <a:p>
            <a:r>
              <a:rPr lang="en-US" dirty="0"/>
              <a:t>5=2+2+1 </a:t>
            </a:r>
          </a:p>
          <a:p>
            <a:r>
              <a:rPr lang="en-US" dirty="0"/>
              <a:t>5=2+1+1+1 </a:t>
            </a:r>
          </a:p>
          <a:p>
            <a:r>
              <a:rPr lang="en-US" dirty="0"/>
              <a:t>5=1+1+1+1+1 </a:t>
            </a:r>
          </a:p>
        </p:txBody>
      </p:sp>
    </p:spTree>
    <p:extLst>
      <p:ext uri="{BB962C8B-B14F-4D97-AF65-F5344CB8AC3E}">
        <p14:creationId xmlns:p14="http://schemas.microsoft.com/office/powerpoint/2010/main" val="8694002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68" y="103031"/>
            <a:ext cx="9138634" cy="428558"/>
          </a:xfrm>
        </p:spPr>
        <p:txBody>
          <a:bodyPr>
            <a:normAutofit/>
          </a:bodyPr>
          <a:lstStyle/>
          <a:p>
            <a:r>
              <a:rPr lang="en-US" sz="2400" dirty="0" smtClean="0"/>
              <a:t>Example: Subset Sum</a:t>
            </a:r>
            <a:endParaRPr lang="en-US" sz="2400" dirty="0"/>
          </a:p>
        </p:txBody>
      </p:sp>
      <p:sp>
        <p:nvSpPr>
          <p:cNvPr id="4" name="Rectangle 3"/>
          <p:cNvSpPr/>
          <p:nvPr/>
        </p:nvSpPr>
        <p:spPr>
          <a:xfrm>
            <a:off x="141668" y="583758"/>
            <a:ext cx="11646794" cy="6740307"/>
          </a:xfrm>
          <a:prstGeom prst="rect">
            <a:avLst/>
          </a:prstGeom>
        </p:spPr>
        <p:txBody>
          <a:bodyPr wrap="square">
            <a:spAutoFit/>
          </a:bodyPr>
          <a:lstStyle/>
          <a:p>
            <a:r>
              <a:rPr lang="en-US" dirty="0" smtClean="0">
                <a:effectLst/>
              </a:rPr>
              <a:t>Given a total and an array, is there a subset in the array that those numbers in subset </a:t>
            </a:r>
            <a:r>
              <a:rPr lang="en-US" dirty="0" smtClean="0"/>
              <a:t>can sum up to total</a:t>
            </a:r>
          </a:p>
          <a:p>
            <a:r>
              <a:rPr lang="en-US" b="1" dirty="0" smtClean="0">
                <a:effectLst/>
              </a:rPr>
              <a:t> Input:</a:t>
            </a:r>
            <a:r>
              <a:rPr lang="en-US" dirty="0" smtClean="0"/>
              <a:t> total= 6, coins = [2,3,7,1]</a:t>
            </a:r>
          </a:p>
          <a:p>
            <a:r>
              <a:rPr lang="en-US" dirty="0" smtClean="0"/>
              <a:t> </a:t>
            </a:r>
            <a:r>
              <a:rPr lang="en-US" b="1" dirty="0" smtClean="0">
                <a:effectLst/>
              </a:rPr>
              <a:t>Output:</a:t>
            </a:r>
            <a:r>
              <a:rPr lang="en-US" dirty="0" smtClean="0"/>
              <a:t> True</a:t>
            </a:r>
            <a:r>
              <a:rPr lang="en-US" dirty="0"/>
              <a:t> </a:t>
            </a:r>
            <a:r>
              <a:rPr lang="en-US" dirty="0" smtClean="0"/>
              <a:t>  </a:t>
            </a:r>
            <a:r>
              <a:rPr lang="en-US" b="1" dirty="0" smtClean="0">
                <a:effectLst/>
              </a:rPr>
              <a:t>Explanation:</a:t>
            </a:r>
            <a:r>
              <a:rPr lang="en-US" dirty="0" smtClean="0"/>
              <a:t> subset is [3,8] </a:t>
            </a:r>
          </a:p>
          <a:p>
            <a:endParaRPr lang="en-US" b="0" i="0" dirty="0" smtClean="0">
              <a:solidFill>
                <a:srgbClr val="333333"/>
              </a:solidFill>
              <a:effectLst/>
              <a:latin typeface="Helvetica Neue" charset="0"/>
            </a:endParaRPr>
          </a:p>
          <a:p>
            <a:endParaRPr lang="en-US" dirty="0">
              <a:solidFill>
                <a:srgbClr val="333333"/>
              </a:solidFill>
              <a:latin typeface="Helvetica Neue" charset="0"/>
            </a:endParaRPr>
          </a:p>
          <a:p>
            <a:r>
              <a:rPr lang="en-US" b="0" i="0" dirty="0" smtClean="0">
                <a:solidFill>
                  <a:srgbClr val="333333"/>
                </a:solidFill>
                <a:effectLst/>
                <a:latin typeface="Helvetica Neue" charset="0"/>
              </a:rPr>
              <a:t>                                                                                                                                         T[</a:t>
            </a:r>
            <a:r>
              <a:rPr lang="en-US" b="0" i="0" dirty="0" err="1" smtClean="0">
                <a:solidFill>
                  <a:srgbClr val="333333"/>
                </a:solidFill>
                <a:effectLst/>
                <a:latin typeface="Helvetica Neue" charset="0"/>
              </a:rPr>
              <a:t>i</a:t>
            </a:r>
            <a:r>
              <a:rPr lang="en-US" b="0" i="0" dirty="0" smtClean="0">
                <a:solidFill>
                  <a:srgbClr val="333333"/>
                </a:solidFill>
                <a:effectLst/>
                <a:latin typeface="Helvetica Neue" charset="0"/>
              </a:rPr>
              <a:t>][0] is always T since we                               </a:t>
            </a:r>
            <a:r>
              <a:rPr lang="en-US" dirty="0" smtClean="0">
                <a:solidFill>
                  <a:srgbClr val="333333"/>
                </a:solidFill>
                <a:latin typeface="Helvetica Neue" charset="0"/>
              </a:rPr>
              <a:t>                                                                                                                                   									       can use empty subset</a:t>
            </a:r>
            <a:endParaRPr lang="en-US" dirty="0">
              <a:solidFill>
                <a:srgbClr val="333333"/>
              </a:solidFill>
              <a:latin typeface="Helvetica Neue" charset="0"/>
            </a:endParaRPr>
          </a:p>
          <a:p>
            <a:endParaRPr lang="en-US" b="0" i="0" dirty="0">
              <a:solidFill>
                <a:srgbClr val="333333"/>
              </a:solidFill>
              <a:effectLst/>
              <a:latin typeface="Helvetica Neue" charset="0"/>
            </a:endParaRPr>
          </a:p>
          <a:p>
            <a:endParaRPr lang="en-US" b="0" i="0" dirty="0" smtClean="0">
              <a:solidFill>
                <a:srgbClr val="333333"/>
              </a:solidFill>
              <a:effectLst/>
              <a:latin typeface="Helvetica Neue" charset="0"/>
            </a:endParaRPr>
          </a:p>
          <a:p>
            <a:endParaRPr lang="en-US" dirty="0" smtClean="0"/>
          </a:p>
          <a:p>
            <a:r>
              <a:rPr lang="en-US" dirty="0" err="1" smtClean="0"/>
              <a:t>Dp</a:t>
            </a:r>
            <a:r>
              <a:rPr lang="en-US" dirty="0" smtClean="0"/>
              <a:t>[1][1] = </a:t>
            </a:r>
            <a:r>
              <a:rPr lang="en-US" dirty="0" err="1" smtClean="0"/>
              <a:t>dp</a:t>
            </a:r>
            <a:r>
              <a:rPr lang="en-US" dirty="0" smtClean="0"/>
              <a:t>[0][1]  doesn’t include 2</a:t>
            </a:r>
          </a:p>
          <a:p>
            <a:r>
              <a:rPr lang="en-US" dirty="0" err="1" smtClean="0"/>
              <a:t>Dp</a:t>
            </a:r>
            <a:r>
              <a:rPr lang="en-US" dirty="0" smtClean="0"/>
              <a:t>[1][2] = </a:t>
            </a:r>
            <a:r>
              <a:rPr lang="en-US" dirty="0" err="1"/>
              <a:t>dp</a:t>
            </a:r>
            <a:r>
              <a:rPr lang="en-US" dirty="0"/>
              <a:t>[0</a:t>
            </a:r>
            <a:r>
              <a:rPr lang="en-US" dirty="0" smtClean="0"/>
              <a:t>][2] </a:t>
            </a:r>
            <a:r>
              <a:rPr lang="mr-IN" dirty="0" smtClean="0"/>
              <a:t>–</a:t>
            </a:r>
            <a:r>
              <a:rPr lang="en-US" dirty="0" smtClean="0"/>
              <a:t> doesn’t include 2 or </a:t>
            </a:r>
            <a:r>
              <a:rPr lang="en-US" dirty="0" err="1" smtClean="0"/>
              <a:t>dp</a:t>
            </a:r>
            <a:r>
              <a:rPr lang="en-US" dirty="0" smtClean="0"/>
              <a:t>[1][2-2] </a:t>
            </a:r>
            <a:r>
              <a:rPr lang="mr-IN" dirty="0" smtClean="0"/>
              <a:t>–</a:t>
            </a:r>
            <a:r>
              <a:rPr lang="en-US" dirty="0" smtClean="0"/>
              <a:t> include 2= T</a:t>
            </a:r>
          </a:p>
          <a:p>
            <a:r>
              <a:rPr lang="en-US" dirty="0" err="1" smtClean="0"/>
              <a:t>Dp</a:t>
            </a:r>
            <a:r>
              <a:rPr lang="en-US" dirty="0" smtClean="0"/>
              <a:t>[1][3] = </a:t>
            </a:r>
            <a:r>
              <a:rPr lang="en-US" dirty="0" err="1" smtClean="0"/>
              <a:t>dp</a:t>
            </a:r>
            <a:r>
              <a:rPr lang="en-US" dirty="0" smtClean="0"/>
              <a:t>[0][3] </a:t>
            </a:r>
            <a:r>
              <a:rPr lang="mr-IN" dirty="0"/>
              <a:t>–</a:t>
            </a:r>
            <a:r>
              <a:rPr lang="en-US" dirty="0"/>
              <a:t> doesn’t include 2 or </a:t>
            </a:r>
            <a:r>
              <a:rPr lang="en-US" dirty="0" err="1" smtClean="0"/>
              <a:t>dp</a:t>
            </a:r>
            <a:r>
              <a:rPr lang="en-US" dirty="0" smtClean="0"/>
              <a:t>[1][3-2</a:t>
            </a:r>
            <a:r>
              <a:rPr lang="en-US" dirty="0"/>
              <a:t>] </a:t>
            </a:r>
            <a:r>
              <a:rPr lang="mr-IN" dirty="0"/>
              <a:t>–</a:t>
            </a:r>
            <a:r>
              <a:rPr lang="en-US" dirty="0"/>
              <a:t> include 2= </a:t>
            </a:r>
            <a:r>
              <a:rPr lang="en-US" dirty="0" smtClean="0"/>
              <a:t>T   </a:t>
            </a:r>
          </a:p>
          <a:p>
            <a:r>
              <a:rPr lang="mr-IN" dirty="0" smtClean="0"/>
              <a:t>…</a:t>
            </a:r>
            <a:endParaRPr lang="en-US" dirty="0" smtClean="0"/>
          </a:p>
          <a:p>
            <a:r>
              <a:rPr lang="en-US" b="1" dirty="0" smtClean="0">
                <a:solidFill>
                  <a:srgbClr val="FF0000"/>
                </a:solidFill>
              </a:rPr>
              <a:t>Formula:   if(</a:t>
            </a:r>
            <a:r>
              <a:rPr lang="en-US" b="1" dirty="0" err="1" smtClean="0">
                <a:solidFill>
                  <a:srgbClr val="FF0000"/>
                </a:solidFill>
              </a:rPr>
              <a:t>nums</a:t>
            </a:r>
            <a:r>
              <a:rPr lang="en-US" b="1" dirty="0" smtClean="0">
                <a:solidFill>
                  <a:srgbClr val="FF0000"/>
                </a:solidFill>
              </a:rPr>
              <a:t>[j] &gt;= </a:t>
            </a:r>
            <a:r>
              <a:rPr lang="en-US" b="1" dirty="0" err="1" smtClean="0">
                <a:solidFill>
                  <a:srgbClr val="FF0000"/>
                </a:solidFill>
              </a:rPr>
              <a:t>i</a:t>
            </a:r>
            <a:r>
              <a:rPr lang="en-US" b="1" dirty="0" smtClean="0">
                <a:solidFill>
                  <a:srgbClr val="FF0000"/>
                </a:solidFill>
              </a:rPr>
              <a:t>)    we can either include </a:t>
            </a:r>
            <a:r>
              <a:rPr lang="en-US" b="1" dirty="0" err="1" smtClean="0">
                <a:solidFill>
                  <a:srgbClr val="FF0000"/>
                </a:solidFill>
              </a:rPr>
              <a:t>i</a:t>
            </a:r>
            <a:r>
              <a:rPr lang="en-US" b="1" dirty="0" smtClean="0">
                <a:solidFill>
                  <a:srgbClr val="FF0000"/>
                </a:solidFill>
              </a:rPr>
              <a:t> in subset or not</a:t>
            </a:r>
          </a:p>
          <a:p>
            <a:r>
              <a:rPr lang="en-US" b="1" dirty="0">
                <a:solidFill>
                  <a:srgbClr val="FF0000"/>
                </a:solidFill>
              </a:rPr>
              <a:t>	 </a:t>
            </a:r>
            <a:r>
              <a:rPr lang="en-US" b="1" dirty="0" smtClean="0">
                <a:solidFill>
                  <a:srgbClr val="FF0000"/>
                </a:solidFill>
              </a:rPr>
              <a:t>   so </a:t>
            </a:r>
            <a:r>
              <a:rPr lang="en-US" b="1" dirty="0" err="1" smtClean="0">
                <a:solidFill>
                  <a:srgbClr val="FF0000"/>
                </a:solidFill>
              </a:rPr>
              <a:t>dp</a:t>
            </a:r>
            <a:r>
              <a:rPr lang="en-US" b="1" dirty="0" smtClean="0">
                <a:solidFill>
                  <a:srgbClr val="FF0000"/>
                </a:solidFill>
              </a:rPr>
              <a:t>[</a:t>
            </a:r>
            <a:r>
              <a:rPr lang="en-US" b="1" dirty="0" err="1" smtClean="0">
                <a:solidFill>
                  <a:srgbClr val="FF0000"/>
                </a:solidFill>
              </a:rPr>
              <a:t>i</a:t>
            </a:r>
            <a:r>
              <a:rPr lang="en-US" b="1" dirty="0" smtClean="0">
                <a:solidFill>
                  <a:srgbClr val="FF0000"/>
                </a:solidFill>
              </a:rPr>
              <a:t>][j] = </a:t>
            </a:r>
            <a:r>
              <a:rPr lang="en-US" b="1" dirty="0" err="1" smtClean="0">
                <a:solidFill>
                  <a:srgbClr val="FF0000"/>
                </a:solidFill>
              </a:rPr>
              <a:t>dp</a:t>
            </a:r>
            <a:r>
              <a:rPr lang="en-US" b="1" dirty="0" smtClean="0">
                <a:solidFill>
                  <a:srgbClr val="FF0000"/>
                </a:solidFill>
              </a:rPr>
              <a:t>[i-1][j] || </a:t>
            </a:r>
            <a:r>
              <a:rPr lang="en-US" b="1" dirty="0" err="1" smtClean="0">
                <a:solidFill>
                  <a:srgbClr val="7030A0"/>
                </a:solidFill>
              </a:rPr>
              <a:t>dp</a:t>
            </a:r>
            <a:r>
              <a:rPr lang="en-US" b="1" dirty="0" smtClean="0">
                <a:solidFill>
                  <a:srgbClr val="7030A0"/>
                </a:solidFill>
              </a:rPr>
              <a:t>[i-1][j </a:t>
            </a:r>
            <a:r>
              <a:rPr lang="mr-IN" b="1" dirty="0" smtClean="0">
                <a:solidFill>
                  <a:srgbClr val="7030A0"/>
                </a:solidFill>
              </a:rPr>
              <a:t>–</a:t>
            </a:r>
            <a:r>
              <a:rPr lang="en-US" b="1" dirty="0" smtClean="0">
                <a:solidFill>
                  <a:srgbClr val="7030A0"/>
                </a:solidFill>
              </a:rPr>
              <a:t> </a:t>
            </a:r>
            <a:r>
              <a:rPr lang="en-US" b="1" dirty="0" err="1" smtClean="0">
                <a:solidFill>
                  <a:srgbClr val="7030A0"/>
                </a:solidFill>
              </a:rPr>
              <a:t>nums</a:t>
            </a:r>
            <a:r>
              <a:rPr lang="en-US" b="1" dirty="0" smtClean="0">
                <a:solidFill>
                  <a:srgbClr val="7030A0"/>
                </a:solidFill>
              </a:rPr>
              <a:t>[</a:t>
            </a:r>
            <a:r>
              <a:rPr lang="en-US" b="1" dirty="0" err="1" smtClean="0">
                <a:solidFill>
                  <a:srgbClr val="7030A0"/>
                </a:solidFill>
              </a:rPr>
              <a:t>i</a:t>
            </a:r>
            <a:r>
              <a:rPr lang="en-US" b="1" dirty="0" smtClean="0">
                <a:solidFill>
                  <a:srgbClr val="7030A0"/>
                </a:solidFill>
              </a:rPr>
              <a:t>]] </a:t>
            </a:r>
          </a:p>
          <a:p>
            <a:r>
              <a:rPr lang="en-US" b="1" dirty="0">
                <a:solidFill>
                  <a:srgbClr val="FF0000"/>
                </a:solidFill>
              </a:rPr>
              <a:t> </a:t>
            </a:r>
            <a:r>
              <a:rPr lang="en-US" b="1" dirty="0" smtClean="0">
                <a:solidFill>
                  <a:srgbClr val="FF0000"/>
                </a:solidFill>
              </a:rPr>
              <a:t>                  else   number </a:t>
            </a:r>
            <a:r>
              <a:rPr lang="en-US" b="1" dirty="0" err="1" smtClean="0">
                <a:solidFill>
                  <a:srgbClr val="FF0000"/>
                </a:solidFill>
              </a:rPr>
              <a:t>i</a:t>
            </a:r>
            <a:r>
              <a:rPr lang="en-US" b="1" dirty="0" smtClean="0">
                <a:solidFill>
                  <a:srgbClr val="FF0000"/>
                </a:solidFill>
              </a:rPr>
              <a:t> is larger then j, can’t pick it to include in subset</a:t>
            </a:r>
          </a:p>
          <a:p>
            <a:r>
              <a:rPr lang="en-US" b="1" dirty="0">
                <a:solidFill>
                  <a:srgbClr val="FF0000"/>
                </a:solidFill>
              </a:rPr>
              <a:t> </a:t>
            </a:r>
            <a:r>
              <a:rPr lang="en-US" b="1" dirty="0" smtClean="0">
                <a:solidFill>
                  <a:srgbClr val="FF0000"/>
                </a:solidFill>
              </a:rPr>
              <a:t>       	    so </a:t>
            </a:r>
            <a:r>
              <a:rPr lang="en-US" b="1" dirty="0" err="1">
                <a:solidFill>
                  <a:srgbClr val="FF0000"/>
                </a:solidFill>
              </a:rPr>
              <a:t>dp</a:t>
            </a:r>
            <a:r>
              <a:rPr lang="en-US" b="1" dirty="0">
                <a:solidFill>
                  <a:srgbClr val="FF0000"/>
                </a:solidFill>
              </a:rPr>
              <a:t>[</a:t>
            </a:r>
            <a:r>
              <a:rPr lang="en-US" b="1" dirty="0" err="1">
                <a:solidFill>
                  <a:srgbClr val="FF0000"/>
                </a:solidFill>
              </a:rPr>
              <a:t>i</a:t>
            </a:r>
            <a:r>
              <a:rPr lang="en-US" b="1" dirty="0">
                <a:solidFill>
                  <a:srgbClr val="FF0000"/>
                </a:solidFill>
              </a:rPr>
              <a:t>][j] = </a:t>
            </a:r>
            <a:r>
              <a:rPr lang="en-US" b="1" dirty="0" err="1">
                <a:solidFill>
                  <a:srgbClr val="FF0000"/>
                </a:solidFill>
              </a:rPr>
              <a:t>dp</a:t>
            </a:r>
            <a:r>
              <a:rPr lang="en-US" b="1" dirty="0">
                <a:solidFill>
                  <a:srgbClr val="FF0000"/>
                </a:solidFill>
              </a:rPr>
              <a:t>[i-1][j] </a:t>
            </a:r>
            <a:endParaRPr lang="en-US" b="1" dirty="0" smtClean="0">
              <a:solidFill>
                <a:srgbClr val="FF0000"/>
              </a:solidFill>
            </a:endParaRPr>
          </a:p>
          <a:p>
            <a:endParaRPr lang="en-US" b="1" dirty="0">
              <a:solidFill>
                <a:srgbClr val="FF0000"/>
              </a:solidFill>
            </a:endParaRPr>
          </a:p>
          <a:p>
            <a:r>
              <a:rPr lang="en-US" b="1" dirty="0" smtClean="0">
                <a:solidFill>
                  <a:srgbClr val="7030A0"/>
                </a:solidFill>
              </a:rPr>
              <a:t>	Each </a:t>
            </a:r>
            <a:r>
              <a:rPr lang="en-US" b="1" dirty="0">
                <a:solidFill>
                  <a:srgbClr val="7030A0"/>
                </a:solidFill>
              </a:rPr>
              <a:t>element can take </a:t>
            </a:r>
            <a:r>
              <a:rPr lang="en-US" b="1" dirty="0" smtClean="0">
                <a:solidFill>
                  <a:srgbClr val="7030A0"/>
                </a:solidFill>
              </a:rPr>
              <a:t>only once, </a:t>
            </a:r>
            <a:r>
              <a:rPr lang="en-US" b="1" dirty="0">
                <a:solidFill>
                  <a:srgbClr val="7030A0"/>
                </a:solidFill>
              </a:rPr>
              <a:t>so we plus</a:t>
            </a:r>
          </a:p>
          <a:p>
            <a:r>
              <a:rPr lang="en-US" b="1" dirty="0" smtClean="0">
                <a:solidFill>
                  <a:srgbClr val="7030A0"/>
                </a:solidFill>
              </a:rPr>
              <a:t>	</a:t>
            </a:r>
            <a:r>
              <a:rPr lang="en-US" b="1" dirty="0" err="1" smtClean="0">
                <a:solidFill>
                  <a:srgbClr val="7030A0"/>
                </a:solidFill>
              </a:rPr>
              <a:t>Dp</a:t>
            </a:r>
            <a:r>
              <a:rPr lang="en-US" b="1" dirty="0" smtClean="0">
                <a:solidFill>
                  <a:srgbClr val="7030A0"/>
                </a:solidFill>
              </a:rPr>
              <a:t>[i-1][j-</a:t>
            </a:r>
            <a:r>
              <a:rPr lang="en-US" b="1" dirty="0" err="1" smtClean="0">
                <a:solidFill>
                  <a:srgbClr val="7030A0"/>
                </a:solidFill>
              </a:rPr>
              <a:t>nums</a:t>
            </a:r>
            <a:r>
              <a:rPr lang="en-US" b="1" dirty="0" smtClean="0">
                <a:solidFill>
                  <a:srgbClr val="7030A0"/>
                </a:solidFill>
              </a:rPr>
              <a:t>[</a:t>
            </a:r>
            <a:r>
              <a:rPr lang="en-US" b="1" dirty="0" err="1" smtClean="0">
                <a:solidFill>
                  <a:srgbClr val="7030A0"/>
                </a:solidFill>
              </a:rPr>
              <a:t>i</a:t>
            </a:r>
            <a:r>
              <a:rPr lang="en-US" b="1" dirty="0" smtClean="0">
                <a:solidFill>
                  <a:srgbClr val="7030A0"/>
                </a:solidFill>
              </a:rPr>
              <a:t>]] </a:t>
            </a:r>
            <a:r>
              <a:rPr lang="en-US" b="1" dirty="0">
                <a:solidFill>
                  <a:srgbClr val="7030A0"/>
                </a:solidFill>
              </a:rPr>
              <a:t>instead of </a:t>
            </a:r>
            <a:r>
              <a:rPr lang="en-US" b="1" dirty="0" err="1">
                <a:solidFill>
                  <a:srgbClr val="7030A0"/>
                </a:solidFill>
              </a:rPr>
              <a:t>dp</a:t>
            </a:r>
            <a:r>
              <a:rPr lang="en-US" b="1" dirty="0">
                <a:solidFill>
                  <a:srgbClr val="7030A0"/>
                </a:solidFill>
              </a:rPr>
              <a:t>[i-1][</a:t>
            </a:r>
            <a:r>
              <a:rPr lang="en-US" b="1" dirty="0" smtClean="0">
                <a:solidFill>
                  <a:srgbClr val="7030A0"/>
                </a:solidFill>
              </a:rPr>
              <a:t>j-</a:t>
            </a:r>
            <a:r>
              <a:rPr lang="en-US" b="1" dirty="0" err="1" smtClean="0">
                <a:solidFill>
                  <a:srgbClr val="7030A0"/>
                </a:solidFill>
              </a:rPr>
              <a:t>nums</a:t>
            </a:r>
            <a:r>
              <a:rPr lang="en-US" b="1" dirty="0" smtClean="0">
                <a:solidFill>
                  <a:srgbClr val="7030A0"/>
                </a:solidFill>
              </a:rPr>
              <a:t>[</a:t>
            </a:r>
            <a:r>
              <a:rPr lang="en-US" b="1" dirty="0" err="1" smtClean="0">
                <a:solidFill>
                  <a:srgbClr val="7030A0"/>
                </a:solidFill>
              </a:rPr>
              <a:t>i</a:t>
            </a:r>
            <a:r>
              <a:rPr lang="en-US" b="1" dirty="0" smtClean="0">
                <a:solidFill>
                  <a:srgbClr val="7030A0"/>
                </a:solidFill>
              </a:rPr>
              <a:t>]]</a:t>
            </a:r>
            <a:endParaRPr lang="en-US" b="1" dirty="0">
              <a:solidFill>
                <a:srgbClr val="7030A0"/>
              </a:solidFill>
            </a:endParaRPr>
          </a:p>
          <a:p>
            <a:endParaRPr lang="en-US" b="1" dirty="0">
              <a:solidFill>
                <a:srgbClr val="FF0000"/>
              </a:solidFill>
            </a:endParaRPr>
          </a:p>
          <a:p>
            <a:endParaRPr lang="en-US" dirty="0"/>
          </a:p>
          <a:p>
            <a:endParaRPr lang="en-US" dirty="0"/>
          </a:p>
        </p:txBody>
      </p:sp>
      <p:sp>
        <p:nvSpPr>
          <p:cNvPr id="5" name="Rectangle 4"/>
          <p:cNvSpPr/>
          <p:nvPr/>
        </p:nvSpPr>
        <p:spPr>
          <a:xfrm>
            <a:off x="309652" y="1644290"/>
            <a:ext cx="8195257" cy="1477328"/>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dirty="0"/>
              <a:t> </a:t>
            </a:r>
            <a:r>
              <a:rPr lang="en-US" dirty="0" smtClean="0"/>
              <a:t>  	0	1	2	3	4	5	6</a:t>
            </a:r>
          </a:p>
          <a:p>
            <a:r>
              <a:rPr lang="en-US" dirty="0" smtClean="0"/>
              <a:t>1	T               T	F	F	F	F	F</a:t>
            </a:r>
          </a:p>
          <a:p>
            <a:r>
              <a:rPr lang="en-US" dirty="0"/>
              <a:t>2</a:t>
            </a:r>
            <a:r>
              <a:rPr lang="en-US" dirty="0" smtClean="0"/>
              <a:t>	T	T	T	T	</a:t>
            </a:r>
            <a:r>
              <a:rPr lang="en-US" dirty="0"/>
              <a:t>F</a:t>
            </a:r>
            <a:r>
              <a:rPr lang="en-US" dirty="0" smtClean="0"/>
              <a:t>	F	F</a:t>
            </a:r>
          </a:p>
          <a:p>
            <a:r>
              <a:rPr lang="en-US" dirty="0"/>
              <a:t>3</a:t>
            </a:r>
            <a:r>
              <a:rPr lang="en-US" dirty="0" smtClean="0"/>
              <a:t>	T	T	T	T	T	T               T</a:t>
            </a:r>
          </a:p>
          <a:p>
            <a:r>
              <a:rPr lang="en-US" dirty="0"/>
              <a:t>7</a:t>
            </a:r>
            <a:r>
              <a:rPr lang="en-US" dirty="0" smtClean="0"/>
              <a:t>	T	T	T	T	T	T	T - answer</a:t>
            </a:r>
            <a:endParaRPr lang="en-US" dirty="0"/>
          </a:p>
        </p:txBody>
      </p:sp>
    </p:spTree>
    <p:extLst>
      <p:ext uri="{BB962C8B-B14F-4D97-AF65-F5344CB8AC3E}">
        <p14:creationId xmlns:p14="http://schemas.microsoft.com/office/powerpoint/2010/main" val="7119497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668" y="103031"/>
            <a:ext cx="9138634" cy="428558"/>
          </a:xfrm>
        </p:spPr>
        <p:txBody>
          <a:bodyPr>
            <a:normAutofit/>
          </a:bodyPr>
          <a:lstStyle/>
          <a:p>
            <a:r>
              <a:rPr lang="en-US" sz="2400" dirty="0" smtClean="0"/>
              <a:t>Example: cutting rod</a:t>
            </a:r>
            <a:endParaRPr lang="en-US" sz="2400" dirty="0"/>
          </a:p>
        </p:txBody>
      </p:sp>
      <p:sp>
        <p:nvSpPr>
          <p:cNvPr id="3" name="Content Placeholder 2"/>
          <p:cNvSpPr>
            <a:spLocks noGrp="1"/>
          </p:cNvSpPr>
          <p:nvPr>
            <p:ph idx="1"/>
          </p:nvPr>
        </p:nvSpPr>
        <p:spPr>
          <a:xfrm>
            <a:off x="141667" y="531589"/>
            <a:ext cx="11848563" cy="4351338"/>
          </a:xfrm>
        </p:spPr>
        <p:txBody>
          <a:bodyPr/>
          <a:lstStyle/>
          <a:p>
            <a:r>
              <a:rPr lang="en-US" sz="1800" dirty="0" smtClean="0"/>
              <a:t>Given a certain length of rod and many prices on different length, how we can cut the rod to maximize the profit</a:t>
            </a:r>
            <a:endParaRPr lang="en-US" dirty="0"/>
          </a:p>
        </p:txBody>
      </p:sp>
      <p:sp>
        <p:nvSpPr>
          <p:cNvPr id="4" name="Rectangle 3"/>
          <p:cNvSpPr/>
          <p:nvPr/>
        </p:nvSpPr>
        <p:spPr>
          <a:xfrm>
            <a:off x="242551" y="835548"/>
            <a:ext cx="11646794" cy="1477328"/>
          </a:xfrm>
          <a:prstGeom prst="rect">
            <a:avLst/>
          </a:prstGeom>
        </p:spPr>
        <p:txBody>
          <a:bodyPr wrap="square">
            <a:spAutoFit/>
          </a:bodyPr>
          <a:lstStyle/>
          <a:p>
            <a:r>
              <a:rPr lang="en-US" b="1" dirty="0" smtClean="0">
                <a:effectLst/>
              </a:rPr>
              <a:t>Input:</a:t>
            </a:r>
            <a:r>
              <a:rPr lang="en-US" dirty="0" smtClean="0"/>
              <a:t> length= 5, prices= [2, 5, 7, 8 ] for length  1,2,3,4</a:t>
            </a:r>
          </a:p>
          <a:p>
            <a:r>
              <a:rPr lang="en-US" dirty="0" smtClean="0"/>
              <a:t> </a:t>
            </a:r>
            <a:r>
              <a:rPr lang="en-US" b="1" dirty="0" smtClean="0">
                <a:effectLst/>
              </a:rPr>
              <a:t>Output:</a:t>
            </a:r>
            <a:r>
              <a:rPr lang="en-US" dirty="0" smtClean="0"/>
              <a:t> 12 </a:t>
            </a:r>
            <a:r>
              <a:rPr lang="en-US" dirty="0"/>
              <a:t> </a:t>
            </a:r>
            <a:r>
              <a:rPr lang="en-US" dirty="0" smtClean="0"/>
              <a:t>  </a:t>
            </a:r>
            <a:r>
              <a:rPr lang="en-US" b="1" dirty="0" smtClean="0">
                <a:effectLst/>
              </a:rPr>
              <a:t>Explanation:</a:t>
            </a:r>
            <a:r>
              <a:rPr lang="en-US" dirty="0" smtClean="0"/>
              <a:t> we can cut into 1,2,2 or  2,3 </a:t>
            </a:r>
          </a:p>
          <a:p>
            <a:endParaRPr lang="en-US" b="0" i="0" dirty="0">
              <a:solidFill>
                <a:srgbClr val="333333"/>
              </a:solidFill>
              <a:effectLst/>
              <a:latin typeface="Helvetica Neue" charset="0"/>
            </a:endParaRPr>
          </a:p>
          <a:p>
            <a:endParaRPr lang="en-US" b="0" i="0" dirty="0" smtClean="0">
              <a:solidFill>
                <a:srgbClr val="333333"/>
              </a:solidFill>
              <a:effectLst/>
              <a:latin typeface="Helvetica Neue" charset="0"/>
            </a:endParaRPr>
          </a:p>
          <a:p>
            <a:endParaRPr lang="en-US" dirty="0" smtClean="0"/>
          </a:p>
        </p:txBody>
      </p:sp>
      <p:sp>
        <p:nvSpPr>
          <p:cNvPr id="5" name="Rectangle 4"/>
          <p:cNvSpPr/>
          <p:nvPr/>
        </p:nvSpPr>
        <p:spPr>
          <a:xfrm>
            <a:off x="362659" y="1574212"/>
            <a:ext cx="8195257" cy="1477328"/>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dirty="0"/>
              <a:t>	</a:t>
            </a:r>
            <a:r>
              <a:rPr lang="en-US" dirty="0" smtClean="0"/>
              <a:t>	0	1	2	3	4	5</a:t>
            </a:r>
          </a:p>
          <a:p>
            <a:r>
              <a:rPr lang="en-US" dirty="0" smtClean="0"/>
              <a:t>Price:2	1	0	2	</a:t>
            </a:r>
            <a:r>
              <a:rPr lang="en-US" dirty="0"/>
              <a:t>4</a:t>
            </a:r>
            <a:r>
              <a:rPr lang="en-US" dirty="0" smtClean="0"/>
              <a:t>	6	8	10</a:t>
            </a:r>
          </a:p>
          <a:p>
            <a:r>
              <a:rPr lang="en-US" dirty="0"/>
              <a:t>Price</a:t>
            </a:r>
            <a:r>
              <a:rPr lang="en-US" dirty="0" smtClean="0"/>
              <a:t>:5	2	0	2	5	7	10	12</a:t>
            </a:r>
          </a:p>
          <a:p>
            <a:r>
              <a:rPr lang="en-US" dirty="0"/>
              <a:t>Price</a:t>
            </a:r>
            <a:r>
              <a:rPr lang="en-US" dirty="0" smtClean="0"/>
              <a:t>:7	3	0	2	5	7	10	12</a:t>
            </a:r>
          </a:p>
          <a:p>
            <a:r>
              <a:rPr lang="en-US" dirty="0"/>
              <a:t>Price</a:t>
            </a:r>
            <a:r>
              <a:rPr lang="en-US" dirty="0" smtClean="0"/>
              <a:t>:8	4	0	2	5	7	10	12</a:t>
            </a:r>
            <a:endParaRPr lang="en-US" dirty="0"/>
          </a:p>
        </p:txBody>
      </p:sp>
      <p:sp>
        <p:nvSpPr>
          <p:cNvPr id="7" name="TextBox 6"/>
          <p:cNvSpPr txBox="1"/>
          <p:nvPr/>
        </p:nvSpPr>
        <p:spPr>
          <a:xfrm>
            <a:off x="362659" y="3313267"/>
            <a:ext cx="9554818" cy="2308324"/>
          </a:xfrm>
          <a:prstGeom prst="rect">
            <a:avLst/>
          </a:prstGeom>
          <a:noFill/>
        </p:spPr>
        <p:txBody>
          <a:bodyPr wrap="square" rtlCol="0">
            <a:spAutoFit/>
          </a:bodyPr>
          <a:lstStyle/>
          <a:p>
            <a:r>
              <a:rPr lang="en-US" dirty="0" smtClean="0"/>
              <a:t>If we have 0 length of rod, we always get $0 so </a:t>
            </a:r>
            <a:r>
              <a:rPr lang="en-US" dirty="0" err="1" smtClean="0"/>
              <a:t>dp</a:t>
            </a:r>
            <a:r>
              <a:rPr lang="en-US" dirty="0" smtClean="0"/>
              <a:t>[</a:t>
            </a:r>
            <a:r>
              <a:rPr lang="en-US" dirty="0" err="1" smtClean="0"/>
              <a:t>i</a:t>
            </a:r>
            <a:r>
              <a:rPr lang="en-US" dirty="0" smtClean="0"/>
              <a:t>][0] = 0</a:t>
            </a:r>
          </a:p>
          <a:p>
            <a:r>
              <a:rPr lang="en-US" dirty="0" smtClean="0"/>
              <a:t>If we have only one price $2 or 1cm, then 2cm = $4  </a:t>
            </a:r>
            <a:r>
              <a:rPr lang="mr-IN" dirty="0" smtClean="0"/>
              <a:t>…</a:t>
            </a:r>
            <a:r>
              <a:rPr lang="en-US" dirty="0" smtClean="0"/>
              <a:t> </a:t>
            </a:r>
            <a:r>
              <a:rPr lang="en-US" dirty="0" err="1" smtClean="0"/>
              <a:t>dp</a:t>
            </a:r>
            <a:r>
              <a:rPr lang="en-US" dirty="0" smtClean="0"/>
              <a:t>[0][</a:t>
            </a:r>
            <a:r>
              <a:rPr lang="en-US" dirty="0"/>
              <a:t>j</a:t>
            </a:r>
            <a:r>
              <a:rPr lang="en-US" dirty="0" smtClean="0"/>
              <a:t>] = price[0]*2</a:t>
            </a:r>
          </a:p>
          <a:p>
            <a:endParaRPr lang="en-US" dirty="0"/>
          </a:p>
          <a:p>
            <a:r>
              <a:rPr lang="en-US" dirty="0" smtClean="0"/>
              <a:t>After </a:t>
            </a:r>
            <a:r>
              <a:rPr lang="en-US" dirty="0" err="1" smtClean="0"/>
              <a:t>init</a:t>
            </a:r>
            <a:r>
              <a:rPr lang="en-US" dirty="0" smtClean="0"/>
              <a:t>:</a:t>
            </a:r>
          </a:p>
          <a:p>
            <a:r>
              <a:rPr lang="en-US" dirty="0" err="1"/>
              <a:t>d</a:t>
            </a:r>
            <a:r>
              <a:rPr lang="en-US" dirty="0" err="1" smtClean="0"/>
              <a:t>p</a:t>
            </a:r>
            <a:r>
              <a:rPr lang="en-US" dirty="0" smtClean="0"/>
              <a:t>[1][1] = </a:t>
            </a:r>
            <a:r>
              <a:rPr lang="en-US" dirty="0" err="1" smtClean="0"/>
              <a:t>dp</a:t>
            </a:r>
            <a:r>
              <a:rPr lang="en-US" dirty="0" smtClean="0"/>
              <a:t>[0][1] since we can cut in 1 or 2 but we only have 1cm, so max profit is still 2</a:t>
            </a:r>
          </a:p>
          <a:p>
            <a:r>
              <a:rPr lang="en-US" dirty="0" err="1"/>
              <a:t>dp</a:t>
            </a:r>
            <a:r>
              <a:rPr lang="en-US" dirty="0"/>
              <a:t>[1</a:t>
            </a:r>
            <a:r>
              <a:rPr lang="en-US" dirty="0" smtClean="0"/>
              <a:t>][2] </a:t>
            </a:r>
            <a:r>
              <a:rPr lang="en-US" dirty="0"/>
              <a:t>= </a:t>
            </a:r>
            <a:r>
              <a:rPr lang="en-US" dirty="0" err="1"/>
              <a:t>dp</a:t>
            </a:r>
            <a:r>
              <a:rPr lang="en-US" dirty="0"/>
              <a:t>[0</a:t>
            </a:r>
            <a:r>
              <a:rPr lang="en-US" dirty="0" smtClean="0"/>
              <a:t>][2] =4 or </a:t>
            </a:r>
            <a:r>
              <a:rPr lang="en-US" dirty="0" err="1" smtClean="0"/>
              <a:t>dp</a:t>
            </a:r>
            <a:r>
              <a:rPr lang="en-US" dirty="0" smtClean="0"/>
              <a:t>[0][2-2]+price[1] =5</a:t>
            </a:r>
          </a:p>
          <a:p>
            <a:r>
              <a:rPr lang="en-US" dirty="0" err="1" smtClean="0"/>
              <a:t>Dp</a:t>
            </a:r>
            <a:r>
              <a:rPr lang="en-US" dirty="0" smtClean="0"/>
              <a:t>[1][3] = </a:t>
            </a:r>
            <a:r>
              <a:rPr lang="en-US" dirty="0" err="1"/>
              <a:t>dp</a:t>
            </a:r>
            <a:r>
              <a:rPr lang="en-US" dirty="0"/>
              <a:t>[0</a:t>
            </a:r>
            <a:r>
              <a:rPr lang="en-US" dirty="0" smtClean="0"/>
              <a:t>][3] =6 </a:t>
            </a:r>
            <a:r>
              <a:rPr lang="en-US" dirty="0"/>
              <a:t>or </a:t>
            </a:r>
            <a:r>
              <a:rPr lang="en-US" dirty="0" err="1"/>
              <a:t>dp</a:t>
            </a:r>
            <a:r>
              <a:rPr lang="en-US" dirty="0"/>
              <a:t>[0</a:t>
            </a:r>
            <a:r>
              <a:rPr lang="en-US" dirty="0" smtClean="0"/>
              <a:t>][3-2</a:t>
            </a:r>
            <a:r>
              <a:rPr lang="en-US" dirty="0"/>
              <a:t>]+price[1] </a:t>
            </a:r>
            <a:r>
              <a:rPr lang="en-US" dirty="0" smtClean="0"/>
              <a:t>=7</a:t>
            </a:r>
            <a:endParaRPr lang="en-US" dirty="0"/>
          </a:p>
          <a:p>
            <a:endParaRPr lang="en-US" dirty="0"/>
          </a:p>
        </p:txBody>
      </p:sp>
      <p:sp>
        <p:nvSpPr>
          <p:cNvPr id="8" name="Rectangle 7"/>
          <p:cNvSpPr/>
          <p:nvPr/>
        </p:nvSpPr>
        <p:spPr>
          <a:xfrm>
            <a:off x="362659" y="5421653"/>
            <a:ext cx="8729171" cy="1477328"/>
          </a:xfrm>
          <a:prstGeom prst="rect">
            <a:avLst/>
          </a:prstGeom>
        </p:spPr>
        <p:txBody>
          <a:bodyPr wrap="square">
            <a:spAutoFit/>
          </a:bodyPr>
          <a:lstStyle/>
          <a:p>
            <a:r>
              <a:rPr lang="en-US" b="1" dirty="0">
                <a:solidFill>
                  <a:srgbClr val="FF0000"/>
                </a:solidFill>
              </a:rPr>
              <a:t>Formula:   </a:t>
            </a:r>
            <a:r>
              <a:rPr lang="en-US" b="1" dirty="0" smtClean="0">
                <a:solidFill>
                  <a:srgbClr val="FF0000"/>
                </a:solidFill>
              </a:rPr>
              <a:t>if(</a:t>
            </a:r>
            <a:r>
              <a:rPr lang="en-US" b="1" dirty="0" err="1" smtClean="0">
                <a:solidFill>
                  <a:srgbClr val="FF0000"/>
                </a:solidFill>
              </a:rPr>
              <a:t>len</a:t>
            </a:r>
            <a:r>
              <a:rPr lang="en-US" b="1" dirty="0" smtClean="0">
                <a:solidFill>
                  <a:srgbClr val="FF0000"/>
                </a:solidFill>
              </a:rPr>
              <a:t>[</a:t>
            </a:r>
            <a:r>
              <a:rPr lang="en-US" b="1" dirty="0" err="1" smtClean="0">
                <a:solidFill>
                  <a:srgbClr val="FF0000"/>
                </a:solidFill>
              </a:rPr>
              <a:t>i</a:t>
            </a:r>
            <a:r>
              <a:rPr lang="en-US" b="1" dirty="0" smtClean="0">
                <a:solidFill>
                  <a:srgbClr val="FF0000"/>
                </a:solidFill>
              </a:rPr>
              <a:t>]&lt;=j)    </a:t>
            </a:r>
            <a:r>
              <a:rPr lang="en-US" b="1" dirty="0">
                <a:solidFill>
                  <a:srgbClr val="FF0000"/>
                </a:solidFill>
              </a:rPr>
              <a:t>we can </a:t>
            </a:r>
            <a:r>
              <a:rPr lang="en-US" b="1" dirty="0" smtClean="0">
                <a:solidFill>
                  <a:srgbClr val="FF0000"/>
                </a:solidFill>
              </a:rPr>
              <a:t>cut j into </a:t>
            </a:r>
            <a:r>
              <a:rPr lang="en-US" b="1" dirty="0" err="1" smtClean="0">
                <a:solidFill>
                  <a:srgbClr val="FF0000"/>
                </a:solidFill>
              </a:rPr>
              <a:t>i+rest</a:t>
            </a:r>
            <a:r>
              <a:rPr lang="en-US" b="1" dirty="0" smtClean="0">
                <a:solidFill>
                  <a:srgbClr val="FF0000"/>
                </a:solidFill>
              </a:rPr>
              <a:t> or keep it the same cut</a:t>
            </a:r>
            <a:endParaRPr lang="en-US" b="1" dirty="0">
              <a:solidFill>
                <a:srgbClr val="FF0000"/>
              </a:solidFill>
            </a:endParaRPr>
          </a:p>
          <a:p>
            <a:r>
              <a:rPr lang="en-US" b="1" dirty="0">
                <a:solidFill>
                  <a:srgbClr val="FF0000"/>
                </a:solidFill>
              </a:rPr>
              <a:t>	    so </a:t>
            </a:r>
            <a:r>
              <a:rPr lang="en-US" b="1" dirty="0" err="1">
                <a:solidFill>
                  <a:srgbClr val="FF0000"/>
                </a:solidFill>
              </a:rPr>
              <a:t>dp</a:t>
            </a:r>
            <a:r>
              <a:rPr lang="en-US" b="1" dirty="0">
                <a:solidFill>
                  <a:srgbClr val="FF0000"/>
                </a:solidFill>
              </a:rPr>
              <a:t>[</a:t>
            </a:r>
            <a:r>
              <a:rPr lang="en-US" b="1" dirty="0" err="1">
                <a:solidFill>
                  <a:srgbClr val="FF0000"/>
                </a:solidFill>
              </a:rPr>
              <a:t>i</a:t>
            </a:r>
            <a:r>
              <a:rPr lang="en-US" b="1" dirty="0">
                <a:solidFill>
                  <a:srgbClr val="FF0000"/>
                </a:solidFill>
              </a:rPr>
              <a:t>][j] = </a:t>
            </a:r>
            <a:r>
              <a:rPr lang="en-US" b="1" dirty="0" smtClean="0">
                <a:solidFill>
                  <a:srgbClr val="FF0000"/>
                </a:solidFill>
              </a:rPr>
              <a:t>max(</a:t>
            </a:r>
            <a:r>
              <a:rPr lang="en-US" b="1" dirty="0" err="1" smtClean="0">
                <a:solidFill>
                  <a:srgbClr val="FF0000"/>
                </a:solidFill>
              </a:rPr>
              <a:t>dp</a:t>
            </a:r>
            <a:r>
              <a:rPr lang="en-US" b="1" dirty="0" smtClean="0">
                <a:solidFill>
                  <a:srgbClr val="FF0000"/>
                </a:solidFill>
              </a:rPr>
              <a:t>[i-1</a:t>
            </a:r>
            <a:r>
              <a:rPr lang="en-US" b="1" dirty="0">
                <a:solidFill>
                  <a:srgbClr val="FF0000"/>
                </a:solidFill>
              </a:rPr>
              <a:t>][j</a:t>
            </a:r>
            <a:r>
              <a:rPr lang="en-US" b="1" dirty="0" smtClean="0">
                <a:solidFill>
                  <a:srgbClr val="FF0000"/>
                </a:solidFill>
              </a:rPr>
              <a:t>],  </a:t>
            </a:r>
            <a:r>
              <a:rPr lang="en-US" b="1" dirty="0" err="1">
                <a:solidFill>
                  <a:srgbClr val="7030A0"/>
                </a:solidFill>
              </a:rPr>
              <a:t>dp</a:t>
            </a:r>
            <a:r>
              <a:rPr lang="en-US" b="1" dirty="0">
                <a:solidFill>
                  <a:srgbClr val="7030A0"/>
                </a:solidFill>
              </a:rPr>
              <a:t>[</a:t>
            </a:r>
            <a:r>
              <a:rPr lang="en-US" b="1" dirty="0" err="1">
                <a:solidFill>
                  <a:srgbClr val="7030A0"/>
                </a:solidFill>
              </a:rPr>
              <a:t>i</a:t>
            </a:r>
            <a:r>
              <a:rPr lang="en-US" b="1" dirty="0">
                <a:solidFill>
                  <a:srgbClr val="7030A0"/>
                </a:solidFill>
              </a:rPr>
              <a:t>][j </a:t>
            </a:r>
            <a:r>
              <a:rPr lang="mr-IN" b="1" dirty="0">
                <a:solidFill>
                  <a:srgbClr val="7030A0"/>
                </a:solidFill>
              </a:rPr>
              <a:t>–</a:t>
            </a:r>
            <a:r>
              <a:rPr lang="en-US" b="1" dirty="0">
                <a:solidFill>
                  <a:srgbClr val="7030A0"/>
                </a:solidFill>
              </a:rPr>
              <a:t> </a:t>
            </a:r>
            <a:r>
              <a:rPr lang="en-US" b="1" dirty="0" err="1">
                <a:solidFill>
                  <a:srgbClr val="7030A0"/>
                </a:solidFill>
              </a:rPr>
              <a:t>len</a:t>
            </a:r>
            <a:r>
              <a:rPr lang="en-US" b="1" dirty="0">
                <a:solidFill>
                  <a:srgbClr val="7030A0"/>
                </a:solidFill>
              </a:rPr>
              <a:t>[</a:t>
            </a:r>
            <a:r>
              <a:rPr lang="en-US" b="1" dirty="0" err="1">
                <a:solidFill>
                  <a:srgbClr val="7030A0"/>
                </a:solidFill>
              </a:rPr>
              <a:t>i</a:t>
            </a:r>
            <a:r>
              <a:rPr lang="en-US" b="1" dirty="0">
                <a:solidFill>
                  <a:srgbClr val="7030A0"/>
                </a:solidFill>
              </a:rPr>
              <a:t>]] + price[</a:t>
            </a:r>
            <a:r>
              <a:rPr lang="en-US" b="1" dirty="0" err="1">
                <a:solidFill>
                  <a:srgbClr val="7030A0"/>
                </a:solidFill>
              </a:rPr>
              <a:t>i</a:t>
            </a:r>
            <a:r>
              <a:rPr lang="en-US" b="1" dirty="0">
                <a:solidFill>
                  <a:srgbClr val="7030A0"/>
                </a:solidFill>
              </a:rPr>
              <a:t>])</a:t>
            </a:r>
          </a:p>
          <a:p>
            <a:r>
              <a:rPr lang="en-US" b="1" dirty="0">
                <a:solidFill>
                  <a:srgbClr val="FF0000"/>
                </a:solidFill>
              </a:rPr>
              <a:t>                   else   </a:t>
            </a:r>
            <a:r>
              <a:rPr lang="en-US" b="1" dirty="0" smtClean="0">
                <a:solidFill>
                  <a:srgbClr val="FF0000"/>
                </a:solidFill>
              </a:rPr>
              <a:t>we can’t cut j length into </a:t>
            </a:r>
            <a:r>
              <a:rPr lang="en-US" b="1" dirty="0" err="1" smtClean="0">
                <a:solidFill>
                  <a:srgbClr val="FF0000"/>
                </a:solidFill>
              </a:rPr>
              <a:t>len</a:t>
            </a:r>
            <a:r>
              <a:rPr lang="en-US" b="1" dirty="0" smtClean="0">
                <a:solidFill>
                  <a:srgbClr val="FF0000"/>
                </a:solidFill>
              </a:rPr>
              <a:t>[</a:t>
            </a:r>
            <a:r>
              <a:rPr lang="en-US" b="1" dirty="0" err="1" smtClean="0">
                <a:solidFill>
                  <a:srgbClr val="FF0000"/>
                </a:solidFill>
              </a:rPr>
              <a:t>i</a:t>
            </a:r>
            <a:r>
              <a:rPr lang="en-US" b="1" dirty="0" smtClean="0">
                <a:solidFill>
                  <a:srgbClr val="FF0000"/>
                </a:solidFill>
              </a:rPr>
              <a:t>] +  rest</a:t>
            </a:r>
            <a:endParaRPr lang="en-US" b="1" dirty="0">
              <a:solidFill>
                <a:srgbClr val="FF0000"/>
              </a:solidFill>
            </a:endParaRPr>
          </a:p>
          <a:p>
            <a:r>
              <a:rPr lang="en-US" b="1" dirty="0">
                <a:solidFill>
                  <a:srgbClr val="FF0000"/>
                </a:solidFill>
              </a:rPr>
              <a:t>        	    so </a:t>
            </a:r>
            <a:r>
              <a:rPr lang="en-US" b="1" dirty="0" err="1">
                <a:solidFill>
                  <a:srgbClr val="FF0000"/>
                </a:solidFill>
              </a:rPr>
              <a:t>dp</a:t>
            </a:r>
            <a:r>
              <a:rPr lang="en-US" b="1" dirty="0">
                <a:solidFill>
                  <a:srgbClr val="FF0000"/>
                </a:solidFill>
              </a:rPr>
              <a:t>[</a:t>
            </a:r>
            <a:r>
              <a:rPr lang="en-US" b="1" dirty="0" err="1">
                <a:solidFill>
                  <a:srgbClr val="FF0000"/>
                </a:solidFill>
              </a:rPr>
              <a:t>i</a:t>
            </a:r>
            <a:r>
              <a:rPr lang="en-US" b="1" dirty="0">
                <a:solidFill>
                  <a:srgbClr val="FF0000"/>
                </a:solidFill>
              </a:rPr>
              <a:t>][j] = </a:t>
            </a:r>
            <a:r>
              <a:rPr lang="en-US" b="1" dirty="0" err="1">
                <a:solidFill>
                  <a:srgbClr val="FF0000"/>
                </a:solidFill>
              </a:rPr>
              <a:t>dp</a:t>
            </a:r>
            <a:r>
              <a:rPr lang="en-US" b="1" dirty="0">
                <a:solidFill>
                  <a:srgbClr val="FF0000"/>
                </a:solidFill>
              </a:rPr>
              <a:t>[i-1][j] </a:t>
            </a:r>
            <a:endParaRPr lang="en-US" b="1" dirty="0" smtClean="0">
              <a:solidFill>
                <a:srgbClr val="FF0000"/>
              </a:solidFill>
            </a:endParaRPr>
          </a:p>
          <a:p>
            <a:r>
              <a:rPr lang="en-US" b="1" dirty="0" smtClean="0">
                <a:solidFill>
                  <a:srgbClr val="FF0000"/>
                </a:solidFill>
              </a:rPr>
              <a:t>Each length can use multiple times, so it is </a:t>
            </a:r>
            <a:r>
              <a:rPr lang="en-US" b="1" dirty="0" err="1">
                <a:solidFill>
                  <a:srgbClr val="7030A0"/>
                </a:solidFill>
              </a:rPr>
              <a:t>dp</a:t>
            </a:r>
            <a:r>
              <a:rPr lang="en-US" b="1" dirty="0">
                <a:solidFill>
                  <a:srgbClr val="7030A0"/>
                </a:solidFill>
              </a:rPr>
              <a:t>[</a:t>
            </a:r>
            <a:r>
              <a:rPr lang="en-US" b="1" dirty="0" err="1">
                <a:solidFill>
                  <a:srgbClr val="7030A0"/>
                </a:solidFill>
              </a:rPr>
              <a:t>i</a:t>
            </a:r>
            <a:r>
              <a:rPr lang="en-US" b="1" dirty="0">
                <a:solidFill>
                  <a:srgbClr val="7030A0"/>
                </a:solidFill>
              </a:rPr>
              <a:t>][j </a:t>
            </a:r>
            <a:r>
              <a:rPr lang="mr-IN" b="1" dirty="0">
                <a:solidFill>
                  <a:srgbClr val="7030A0"/>
                </a:solidFill>
              </a:rPr>
              <a:t>–</a:t>
            </a:r>
            <a:r>
              <a:rPr lang="en-US" b="1" dirty="0">
                <a:solidFill>
                  <a:srgbClr val="7030A0"/>
                </a:solidFill>
              </a:rPr>
              <a:t> </a:t>
            </a:r>
            <a:r>
              <a:rPr lang="en-US" b="1" dirty="0" err="1">
                <a:solidFill>
                  <a:srgbClr val="7030A0"/>
                </a:solidFill>
              </a:rPr>
              <a:t>len</a:t>
            </a:r>
            <a:r>
              <a:rPr lang="en-US" b="1" dirty="0">
                <a:solidFill>
                  <a:srgbClr val="7030A0"/>
                </a:solidFill>
              </a:rPr>
              <a:t>[</a:t>
            </a:r>
            <a:r>
              <a:rPr lang="en-US" b="1" dirty="0" err="1">
                <a:solidFill>
                  <a:srgbClr val="7030A0"/>
                </a:solidFill>
              </a:rPr>
              <a:t>i</a:t>
            </a:r>
            <a:r>
              <a:rPr lang="en-US" b="1" dirty="0">
                <a:solidFill>
                  <a:srgbClr val="7030A0"/>
                </a:solidFill>
              </a:rPr>
              <a:t>]] </a:t>
            </a:r>
            <a:r>
              <a:rPr lang="en-US" b="1" dirty="0" smtClean="0">
                <a:solidFill>
                  <a:srgbClr val="7030A0"/>
                </a:solidFill>
              </a:rPr>
              <a:t>instead of </a:t>
            </a:r>
            <a:r>
              <a:rPr lang="en-US" b="1" dirty="0" err="1" smtClean="0">
                <a:solidFill>
                  <a:srgbClr val="7030A0"/>
                </a:solidFill>
              </a:rPr>
              <a:t>dp</a:t>
            </a:r>
            <a:r>
              <a:rPr lang="en-US" b="1" dirty="0" smtClean="0">
                <a:solidFill>
                  <a:srgbClr val="7030A0"/>
                </a:solidFill>
              </a:rPr>
              <a:t>[i-1][</a:t>
            </a:r>
            <a:r>
              <a:rPr lang="en-US" b="1" dirty="0">
                <a:solidFill>
                  <a:srgbClr val="7030A0"/>
                </a:solidFill>
              </a:rPr>
              <a:t>j </a:t>
            </a:r>
            <a:r>
              <a:rPr lang="mr-IN" b="1" dirty="0">
                <a:solidFill>
                  <a:srgbClr val="7030A0"/>
                </a:solidFill>
              </a:rPr>
              <a:t>–</a:t>
            </a:r>
            <a:r>
              <a:rPr lang="en-US" b="1" dirty="0">
                <a:solidFill>
                  <a:srgbClr val="7030A0"/>
                </a:solidFill>
              </a:rPr>
              <a:t> </a:t>
            </a:r>
            <a:r>
              <a:rPr lang="en-US" b="1" dirty="0" err="1">
                <a:solidFill>
                  <a:srgbClr val="7030A0"/>
                </a:solidFill>
              </a:rPr>
              <a:t>len</a:t>
            </a:r>
            <a:r>
              <a:rPr lang="en-US" b="1" dirty="0">
                <a:solidFill>
                  <a:srgbClr val="7030A0"/>
                </a:solidFill>
              </a:rPr>
              <a:t>[</a:t>
            </a:r>
            <a:r>
              <a:rPr lang="en-US" b="1" dirty="0" err="1">
                <a:solidFill>
                  <a:srgbClr val="7030A0"/>
                </a:solidFill>
              </a:rPr>
              <a:t>i</a:t>
            </a:r>
            <a:r>
              <a:rPr lang="en-US" b="1" dirty="0" smtClean="0">
                <a:solidFill>
                  <a:srgbClr val="7030A0"/>
                </a:solidFill>
              </a:rPr>
              <a:t>]]</a:t>
            </a:r>
            <a:endParaRPr lang="en-US" b="1" dirty="0">
              <a:solidFill>
                <a:srgbClr val="FF0000"/>
              </a:solidFill>
            </a:endParaRPr>
          </a:p>
        </p:txBody>
      </p:sp>
    </p:spTree>
    <p:extLst>
      <p:ext uri="{BB962C8B-B14F-4D97-AF65-F5344CB8AC3E}">
        <p14:creationId xmlns:p14="http://schemas.microsoft.com/office/powerpoint/2010/main" val="1822362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42516" y="528489"/>
            <a:ext cx="11646794" cy="1754326"/>
          </a:xfrm>
          <a:prstGeom prst="rect">
            <a:avLst/>
          </a:prstGeom>
        </p:spPr>
        <p:txBody>
          <a:bodyPr wrap="square">
            <a:spAutoFit/>
          </a:bodyPr>
          <a:lstStyle/>
          <a:p>
            <a:r>
              <a:rPr lang="en-US" dirty="0" smtClean="0">
                <a:effectLst/>
              </a:rPr>
              <a:t>Given n pots, each has some coins, you are against another player taking turns to pick a pot, the player with most the coins wins in the end, develop a strategy to maximize your profit.  </a:t>
            </a:r>
          </a:p>
          <a:p>
            <a:r>
              <a:rPr lang="en-US" b="1" dirty="0" smtClean="0">
                <a:effectLst/>
              </a:rPr>
              <a:t>Input:</a:t>
            </a:r>
            <a:r>
              <a:rPr lang="en-US" dirty="0" smtClean="0"/>
              <a:t> [</a:t>
            </a:r>
            <a:r>
              <a:rPr lang="en-US" dirty="0"/>
              <a:t>3</a:t>
            </a:r>
            <a:r>
              <a:rPr lang="en-US" dirty="0" smtClean="0"/>
              <a:t>, </a:t>
            </a:r>
            <a:r>
              <a:rPr lang="en-US" dirty="0"/>
              <a:t>9</a:t>
            </a:r>
            <a:r>
              <a:rPr lang="en-US" dirty="0" smtClean="0"/>
              <a:t>, </a:t>
            </a:r>
            <a:r>
              <a:rPr lang="en-US" dirty="0"/>
              <a:t>1</a:t>
            </a:r>
            <a:r>
              <a:rPr lang="en-US" dirty="0" smtClean="0"/>
              <a:t>, </a:t>
            </a:r>
            <a:r>
              <a:rPr lang="en-US" dirty="0"/>
              <a:t>2</a:t>
            </a:r>
            <a:r>
              <a:rPr lang="en-US" dirty="0" smtClean="0"/>
              <a:t> ]   </a:t>
            </a:r>
            <a:r>
              <a:rPr lang="en-US" b="1" dirty="0" smtClean="0">
                <a:effectLst/>
              </a:rPr>
              <a:t>Output:</a:t>
            </a:r>
            <a:r>
              <a:rPr lang="en-US" dirty="0" smtClean="0"/>
              <a:t> 7  the best profit is you get 9,2, the other get 3,1</a:t>
            </a:r>
          </a:p>
          <a:p>
            <a:endParaRPr lang="en-US" b="0" i="0" dirty="0">
              <a:solidFill>
                <a:srgbClr val="333333"/>
              </a:solidFill>
              <a:effectLst/>
              <a:latin typeface="Helvetica Neue" charset="0"/>
            </a:endParaRPr>
          </a:p>
          <a:p>
            <a:endParaRPr lang="en-US" b="0" i="0" dirty="0" smtClean="0">
              <a:solidFill>
                <a:srgbClr val="333333"/>
              </a:solidFill>
              <a:effectLst/>
              <a:latin typeface="Helvetica Neue" charset="0"/>
            </a:endParaRPr>
          </a:p>
          <a:p>
            <a:endParaRPr lang="en-US" dirty="0" smtClean="0"/>
          </a:p>
        </p:txBody>
      </p:sp>
      <p:sp>
        <p:nvSpPr>
          <p:cNvPr id="5" name="Rectangle 4"/>
          <p:cNvSpPr/>
          <p:nvPr/>
        </p:nvSpPr>
        <p:spPr>
          <a:xfrm>
            <a:off x="0" y="1941342"/>
            <a:ext cx="5883965" cy="1477328"/>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dirty="0"/>
              <a:t>	</a:t>
            </a:r>
            <a:r>
              <a:rPr lang="en-US" dirty="0" smtClean="0"/>
              <a:t>	3	</a:t>
            </a:r>
            <a:r>
              <a:rPr lang="en-US" dirty="0"/>
              <a:t>9</a:t>
            </a:r>
            <a:r>
              <a:rPr lang="en-US" dirty="0" smtClean="0"/>
              <a:t>	</a:t>
            </a:r>
            <a:r>
              <a:rPr lang="en-US" dirty="0"/>
              <a:t>1</a:t>
            </a:r>
            <a:r>
              <a:rPr lang="en-US" dirty="0" smtClean="0"/>
              <a:t>	2	</a:t>
            </a:r>
          </a:p>
          <a:p>
            <a:r>
              <a:rPr lang="en-US" dirty="0" smtClean="0"/>
              <a:t>	0              (3,0)	(9,3)	(4,9)	(11,4)	</a:t>
            </a:r>
          </a:p>
          <a:p>
            <a:r>
              <a:rPr lang="en-US" dirty="0" smtClean="0"/>
              <a:t>	1	0	(9,0)	(9,1)	(10,2)	</a:t>
            </a:r>
          </a:p>
          <a:p>
            <a:r>
              <a:rPr lang="en-US" dirty="0" smtClean="0"/>
              <a:t>	2	0	2	(1,0)	(2,1)	</a:t>
            </a:r>
          </a:p>
          <a:p>
            <a:r>
              <a:rPr lang="en-US" dirty="0" smtClean="0"/>
              <a:t>	3	0	2	5	(2,0)	</a:t>
            </a:r>
            <a:endParaRPr lang="en-US" dirty="0"/>
          </a:p>
        </p:txBody>
      </p:sp>
      <p:sp>
        <p:nvSpPr>
          <p:cNvPr id="8" name="Rectangle 7"/>
          <p:cNvSpPr/>
          <p:nvPr/>
        </p:nvSpPr>
        <p:spPr>
          <a:xfrm>
            <a:off x="6308035" y="1792808"/>
            <a:ext cx="8729171" cy="2862322"/>
          </a:xfrm>
          <a:prstGeom prst="rect">
            <a:avLst/>
          </a:prstGeom>
        </p:spPr>
        <p:txBody>
          <a:bodyPr wrap="square">
            <a:spAutoFit/>
          </a:bodyPr>
          <a:lstStyle/>
          <a:p>
            <a:r>
              <a:rPr lang="en-US" b="1" dirty="0" err="1" smtClean="0">
                <a:solidFill>
                  <a:srgbClr val="FF0000"/>
                </a:solidFill>
              </a:rPr>
              <a:t>Init</a:t>
            </a:r>
            <a:endParaRPr lang="en-US" b="1" dirty="0" smtClean="0">
              <a:solidFill>
                <a:srgbClr val="FF0000"/>
              </a:solidFill>
            </a:endParaRPr>
          </a:p>
          <a:p>
            <a:r>
              <a:rPr lang="en-US" b="1" dirty="0" err="1" smtClean="0">
                <a:solidFill>
                  <a:srgbClr val="FF0000"/>
                </a:solidFill>
              </a:rPr>
              <a:t>Dp</a:t>
            </a:r>
            <a:r>
              <a:rPr lang="en-US" b="1" dirty="0" smtClean="0">
                <a:solidFill>
                  <a:srgbClr val="FF0000"/>
                </a:solidFill>
              </a:rPr>
              <a:t>[</a:t>
            </a:r>
            <a:r>
              <a:rPr lang="en-US" b="1" dirty="0" err="1" smtClean="0">
                <a:solidFill>
                  <a:srgbClr val="FF0000"/>
                </a:solidFill>
              </a:rPr>
              <a:t>i</a:t>
            </a:r>
            <a:r>
              <a:rPr lang="en-US" b="1" dirty="0" smtClean="0">
                <a:solidFill>
                  <a:srgbClr val="FF0000"/>
                </a:solidFill>
              </a:rPr>
              <a:t>][</a:t>
            </a:r>
            <a:r>
              <a:rPr lang="en-US" b="1" dirty="0" err="1" smtClean="0">
                <a:solidFill>
                  <a:srgbClr val="FF0000"/>
                </a:solidFill>
              </a:rPr>
              <a:t>i</a:t>
            </a:r>
            <a:r>
              <a:rPr lang="en-US" b="1" dirty="0" smtClean="0">
                <a:solidFill>
                  <a:srgbClr val="FF0000"/>
                </a:solidFill>
              </a:rPr>
              <a:t>] = (</a:t>
            </a:r>
            <a:r>
              <a:rPr lang="en-US" b="1" dirty="0" err="1" smtClean="0">
                <a:solidFill>
                  <a:srgbClr val="FF0000"/>
                </a:solidFill>
              </a:rPr>
              <a:t>nums</a:t>
            </a:r>
            <a:r>
              <a:rPr lang="en-US" b="1" dirty="0" smtClean="0">
                <a:solidFill>
                  <a:srgbClr val="FF0000"/>
                </a:solidFill>
              </a:rPr>
              <a:t>[</a:t>
            </a:r>
            <a:r>
              <a:rPr lang="en-US" b="1" dirty="0" err="1" smtClean="0">
                <a:solidFill>
                  <a:srgbClr val="FF0000"/>
                </a:solidFill>
              </a:rPr>
              <a:t>i</a:t>
            </a:r>
            <a:r>
              <a:rPr lang="en-US" b="1" dirty="0" smtClean="0">
                <a:solidFill>
                  <a:srgbClr val="FF0000"/>
                </a:solidFill>
              </a:rPr>
              <a:t>], 0)</a:t>
            </a:r>
            <a:endParaRPr lang="en-US" b="1" dirty="0">
              <a:solidFill>
                <a:srgbClr val="FF0000"/>
              </a:solidFill>
            </a:endParaRPr>
          </a:p>
          <a:p>
            <a:r>
              <a:rPr lang="en-US" b="1" dirty="0" smtClean="0">
                <a:solidFill>
                  <a:srgbClr val="FF0000"/>
                </a:solidFill>
              </a:rPr>
              <a:t>Formula</a:t>
            </a:r>
            <a:r>
              <a:rPr lang="en-US" b="1" dirty="0">
                <a:solidFill>
                  <a:srgbClr val="FF0000"/>
                </a:solidFill>
              </a:rPr>
              <a:t>:   </a:t>
            </a:r>
            <a:endParaRPr lang="en-US" b="1" dirty="0" smtClean="0">
              <a:solidFill>
                <a:srgbClr val="FF0000"/>
              </a:solidFill>
            </a:endParaRPr>
          </a:p>
          <a:p>
            <a:r>
              <a:rPr lang="en-US" b="1" dirty="0">
                <a:solidFill>
                  <a:srgbClr val="FF0000"/>
                </a:solidFill>
              </a:rPr>
              <a:t> </a:t>
            </a:r>
            <a:r>
              <a:rPr lang="en-US" b="1" dirty="0" smtClean="0">
                <a:solidFill>
                  <a:srgbClr val="FF0000"/>
                </a:solidFill>
              </a:rPr>
              <a:t>      </a:t>
            </a:r>
            <a:r>
              <a:rPr lang="mr-IN" b="1" dirty="0" err="1">
                <a:solidFill>
                  <a:srgbClr val="FF0000"/>
                </a:solidFill>
              </a:rPr>
              <a:t>dp</a:t>
            </a:r>
            <a:r>
              <a:rPr lang="mr-IN" b="1" dirty="0">
                <a:solidFill>
                  <a:srgbClr val="FF0000"/>
                </a:solidFill>
              </a:rPr>
              <a:t>[</a:t>
            </a:r>
            <a:r>
              <a:rPr lang="mr-IN" b="1" dirty="0" err="1">
                <a:solidFill>
                  <a:srgbClr val="FF0000"/>
                </a:solidFill>
              </a:rPr>
              <a:t>i</a:t>
            </a:r>
            <a:r>
              <a:rPr lang="mr-IN" b="1" dirty="0">
                <a:solidFill>
                  <a:srgbClr val="FF0000"/>
                </a:solidFill>
              </a:rPr>
              <a:t>][</a:t>
            </a:r>
            <a:r>
              <a:rPr lang="mr-IN" b="1" dirty="0" err="1">
                <a:solidFill>
                  <a:srgbClr val="FF0000"/>
                </a:solidFill>
              </a:rPr>
              <a:t>j</a:t>
            </a:r>
            <a:r>
              <a:rPr lang="mr-IN" b="1" dirty="0">
                <a:solidFill>
                  <a:srgbClr val="FF0000"/>
                </a:solidFill>
              </a:rPr>
              <a:t>][0] = </a:t>
            </a:r>
            <a:r>
              <a:rPr lang="mr-IN" b="1" dirty="0" err="1">
                <a:solidFill>
                  <a:srgbClr val="FF0000"/>
                </a:solidFill>
              </a:rPr>
              <a:t>dp</a:t>
            </a:r>
            <a:r>
              <a:rPr lang="mr-IN" b="1" dirty="0">
                <a:solidFill>
                  <a:srgbClr val="FF0000"/>
                </a:solidFill>
              </a:rPr>
              <a:t>[i+1][</a:t>
            </a:r>
            <a:r>
              <a:rPr lang="mr-IN" b="1" dirty="0" err="1">
                <a:solidFill>
                  <a:srgbClr val="FF0000"/>
                </a:solidFill>
              </a:rPr>
              <a:t>j</a:t>
            </a:r>
            <a:r>
              <a:rPr lang="mr-IN" b="1" dirty="0">
                <a:solidFill>
                  <a:srgbClr val="FF0000"/>
                </a:solidFill>
              </a:rPr>
              <a:t>][1] + </a:t>
            </a:r>
            <a:r>
              <a:rPr lang="mr-IN" b="1" dirty="0" err="1">
                <a:solidFill>
                  <a:srgbClr val="FF0000"/>
                </a:solidFill>
              </a:rPr>
              <a:t>nums</a:t>
            </a:r>
            <a:r>
              <a:rPr lang="mr-IN" b="1" dirty="0">
                <a:solidFill>
                  <a:srgbClr val="FF0000"/>
                </a:solidFill>
              </a:rPr>
              <a:t>[</a:t>
            </a:r>
            <a:r>
              <a:rPr lang="mr-IN" b="1" dirty="0" err="1">
                <a:solidFill>
                  <a:srgbClr val="FF0000"/>
                </a:solidFill>
              </a:rPr>
              <a:t>i</a:t>
            </a:r>
            <a:r>
              <a:rPr lang="mr-IN" b="1" dirty="0">
                <a:solidFill>
                  <a:srgbClr val="FF0000"/>
                </a:solidFill>
              </a:rPr>
              <a:t>];            </a:t>
            </a:r>
            <a:endParaRPr lang="en-US" b="1" dirty="0" smtClean="0">
              <a:solidFill>
                <a:srgbClr val="FF0000"/>
              </a:solidFill>
            </a:endParaRPr>
          </a:p>
          <a:p>
            <a:r>
              <a:rPr lang="en-US" b="1" dirty="0">
                <a:solidFill>
                  <a:srgbClr val="FF0000"/>
                </a:solidFill>
              </a:rPr>
              <a:t> </a:t>
            </a:r>
            <a:r>
              <a:rPr lang="en-US" b="1" dirty="0" smtClean="0">
                <a:solidFill>
                  <a:srgbClr val="FF0000"/>
                </a:solidFill>
              </a:rPr>
              <a:t>      </a:t>
            </a:r>
            <a:r>
              <a:rPr lang="mr-IN" b="1" dirty="0" err="1" smtClean="0">
                <a:solidFill>
                  <a:srgbClr val="FF0000"/>
                </a:solidFill>
              </a:rPr>
              <a:t>dp</a:t>
            </a:r>
            <a:r>
              <a:rPr lang="mr-IN" b="1" dirty="0" smtClean="0">
                <a:solidFill>
                  <a:srgbClr val="FF0000"/>
                </a:solidFill>
              </a:rPr>
              <a:t>[</a:t>
            </a:r>
            <a:r>
              <a:rPr lang="mr-IN" b="1" dirty="0" err="1" smtClean="0">
                <a:solidFill>
                  <a:srgbClr val="FF0000"/>
                </a:solidFill>
              </a:rPr>
              <a:t>i</a:t>
            </a:r>
            <a:r>
              <a:rPr lang="mr-IN" b="1" dirty="0">
                <a:solidFill>
                  <a:srgbClr val="FF0000"/>
                </a:solidFill>
              </a:rPr>
              <a:t>][</a:t>
            </a:r>
            <a:r>
              <a:rPr lang="mr-IN" b="1" dirty="0" err="1">
                <a:solidFill>
                  <a:srgbClr val="FF0000"/>
                </a:solidFill>
              </a:rPr>
              <a:t>j</a:t>
            </a:r>
            <a:r>
              <a:rPr lang="mr-IN" b="1" dirty="0">
                <a:solidFill>
                  <a:srgbClr val="FF0000"/>
                </a:solidFill>
              </a:rPr>
              <a:t>][1] = </a:t>
            </a:r>
            <a:r>
              <a:rPr lang="mr-IN" b="1" dirty="0" err="1">
                <a:solidFill>
                  <a:srgbClr val="FF0000"/>
                </a:solidFill>
              </a:rPr>
              <a:t>dp</a:t>
            </a:r>
            <a:r>
              <a:rPr lang="mr-IN" b="1" dirty="0">
                <a:solidFill>
                  <a:srgbClr val="FF0000"/>
                </a:solidFill>
              </a:rPr>
              <a:t>[i+1][</a:t>
            </a:r>
            <a:r>
              <a:rPr lang="mr-IN" b="1" dirty="0" err="1">
                <a:solidFill>
                  <a:srgbClr val="FF0000"/>
                </a:solidFill>
              </a:rPr>
              <a:t>j</a:t>
            </a:r>
            <a:r>
              <a:rPr lang="mr-IN" b="1" dirty="0">
                <a:solidFill>
                  <a:srgbClr val="FF0000"/>
                </a:solidFill>
              </a:rPr>
              <a:t>][0];            </a:t>
            </a:r>
            <a:endParaRPr lang="en-US" b="1" dirty="0" smtClean="0">
              <a:solidFill>
                <a:srgbClr val="FF0000"/>
              </a:solidFill>
            </a:endParaRPr>
          </a:p>
          <a:p>
            <a:r>
              <a:rPr lang="en-US" b="1" dirty="0">
                <a:solidFill>
                  <a:srgbClr val="FF0000"/>
                </a:solidFill>
              </a:rPr>
              <a:t> </a:t>
            </a:r>
            <a:r>
              <a:rPr lang="en-US" b="1" dirty="0" smtClean="0">
                <a:solidFill>
                  <a:srgbClr val="FF0000"/>
                </a:solidFill>
              </a:rPr>
              <a:t>      </a:t>
            </a:r>
            <a:r>
              <a:rPr lang="mr-IN" b="1" dirty="0" err="1" smtClean="0">
                <a:solidFill>
                  <a:srgbClr val="FF0000"/>
                </a:solidFill>
              </a:rPr>
              <a:t>if</a:t>
            </a:r>
            <a:r>
              <a:rPr lang="mr-IN" b="1" dirty="0" smtClean="0">
                <a:solidFill>
                  <a:srgbClr val="FF0000"/>
                </a:solidFill>
              </a:rPr>
              <a:t>(</a:t>
            </a:r>
            <a:r>
              <a:rPr lang="mr-IN" b="1" dirty="0" err="1" smtClean="0">
                <a:solidFill>
                  <a:srgbClr val="FF0000"/>
                </a:solidFill>
              </a:rPr>
              <a:t>dp</a:t>
            </a:r>
            <a:r>
              <a:rPr lang="mr-IN" b="1" dirty="0" smtClean="0">
                <a:solidFill>
                  <a:srgbClr val="FF0000"/>
                </a:solidFill>
              </a:rPr>
              <a:t>[</a:t>
            </a:r>
            <a:r>
              <a:rPr lang="mr-IN" b="1" dirty="0" err="1" smtClean="0">
                <a:solidFill>
                  <a:srgbClr val="FF0000"/>
                </a:solidFill>
              </a:rPr>
              <a:t>i</a:t>
            </a:r>
            <a:r>
              <a:rPr lang="mr-IN" b="1" dirty="0">
                <a:solidFill>
                  <a:srgbClr val="FF0000"/>
                </a:solidFill>
              </a:rPr>
              <a:t>][</a:t>
            </a:r>
            <a:r>
              <a:rPr lang="mr-IN" b="1" dirty="0" err="1">
                <a:solidFill>
                  <a:srgbClr val="FF0000"/>
                </a:solidFill>
              </a:rPr>
              <a:t>j</a:t>
            </a:r>
            <a:r>
              <a:rPr lang="mr-IN" b="1" dirty="0">
                <a:solidFill>
                  <a:srgbClr val="FF0000"/>
                </a:solidFill>
              </a:rPr>
              <a:t>][0] &lt; </a:t>
            </a:r>
            <a:r>
              <a:rPr lang="mr-IN" b="1" dirty="0" err="1">
                <a:solidFill>
                  <a:srgbClr val="FF0000"/>
                </a:solidFill>
              </a:rPr>
              <a:t>dp</a:t>
            </a:r>
            <a:r>
              <a:rPr lang="mr-IN" b="1" dirty="0">
                <a:solidFill>
                  <a:srgbClr val="FF0000"/>
                </a:solidFill>
              </a:rPr>
              <a:t>[</a:t>
            </a:r>
            <a:r>
              <a:rPr lang="mr-IN" b="1" dirty="0" err="1">
                <a:solidFill>
                  <a:srgbClr val="FF0000"/>
                </a:solidFill>
              </a:rPr>
              <a:t>i</a:t>
            </a:r>
            <a:r>
              <a:rPr lang="mr-IN" b="1" dirty="0">
                <a:solidFill>
                  <a:srgbClr val="FF0000"/>
                </a:solidFill>
              </a:rPr>
              <a:t>][j-1][1] + </a:t>
            </a:r>
            <a:r>
              <a:rPr lang="mr-IN" b="1" dirty="0" err="1">
                <a:solidFill>
                  <a:srgbClr val="FF0000"/>
                </a:solidFill>
              </a:rPr>
              <a:t>nums</a:t>
            </a:r>
            <a:r>
              <a:rPr lang="mr-IN" b="1" dirty="0">
                <a:solidFill>
                  <a:srgbClr val="FF0000"/>
                </a:solidFill>
              </a:rPr>
              <a:t>[</a:t>
            </a:r>
            <a:r>
              <a:rPr lang="mr-IN" b="1" dirty="0" err="1">
                <a:solidFill>
                  <a:srgbClr val="FF0000"/>
                </a:solidFill>
              </a:rPr>
              <a:t>j</a:t>
            </a:r>
            <a:r>
              <a:rPr lang="mr-IN" b="1" dirty="0">
                <a:solidFill>
                  <a:srgbClr val="FF0000"/>
                </a:solidFill>
              </a:rPr>
              <a:t>]) </a:t>
            </a:r>
            <a:endParaRPr lang="en-US" b="1" dirty="0" smtClean="0">
              <a:solidFill>
                <a:srgbClr val="FF0000"/>
              </a:solidFill>
            </a:endParaRPr>
          </a:p>
          <a:p>
            <a:r>
              <a:rPr lang="en-US" b="1" dirty="0">
                <a:solidFill>
                  <a:srgbClr val="FF0000"/>
                </a:solidFill>
              </a:rPr>
              <a:t> </a:t>
            </a:r>
            <a:r>
              <a:rPr lang="en-US" b="1" dirty="0" smtClean="0">
                <a:solidFill>
                  <a:srgbClr val="FF0000"/>
                </a:solidFill>
              </a:rPr>
              <a:t> </a:t>
            </a:r>
            <a:r>
              <a:rPr lang="mr-IN" b="1" dirty="0" smtClean="0">
                <a:solidFill>
                  <a:srgbClr val="FF0000"/>
                </a:solidFill>
              </a:rPr>
              <a:t>                </a:t>
            </a:r>
            <a:r>
              <a:rPr lang="mr-IN" b="1" dirty="0" err="1">
                <a:solidFill>
                  <a:srgbClr val="FF0000"/>
                </a:solidFill>
              </a:rPr>
              <a:t>dp</a:t>
            </a:r>
            <a:r>
              <a:rPr lang="mr-IN" b="1" dirty="0">
                <a:solidFill>
                  <a:srgbClr val="FF0000"/>
                </a:solidFill>
              </a:rPr>
              <a:t>[</a:t>
            </a:r>
            <a:r>
              <a:rPr lang="mr-IN" b="1" dirty="0" err="1">
                <a:solidFill>
                  <a:srgbClr val="FF0000"/>
                </a:solidFill>
              </a:rPr>
              <a:t>i</a:t>
            </a:r>
            <a:r>
              <a:rPr lang="mr-IN" b="1" dirty="0">
                <a:solidFill>
                  <a:srgbClr val="FF0000"/>
                </a:solidFill>
              </a:rPr>
              <a:t>][</a:t>
            </a:r>
            <a:r>
              <a:rPr lang="mr-IN" b="1" dirty="0" err="1">
                <a:solidFill>
                  <a:srgbClr val="FF0000"/>
                </a:solidFill>
              </a:rPr>
              <a:t>j</a:t>
            </a:r>
            <a:r>
              <a:rPr lang="mr-IN" b="1" dirty="0">
                <a:solidFill>
                  <a:srgbClr val="FF0000"/>
                </a:solidFill>
              </a:rPr>
              <a:t>][0] = </a:t>
            </a:r>
            <a:r>
              <a:rPr lang="mr-IN" b="1" dirty="0" err="1">
                <a:solidFill>
                  <a:srgbClr val="FF0000"/>
                </a:solidFill>
              </a:rPr>
              <a:t>dp</a:t>
            </a:r>
            <a:r>
              <a:rPr lang="mr-IN" b="1" dirty="0">
                <a:solidFill>
                  <a:srgbClr val="FF0000"/>
                </a:solidFill>
              </a:rPr>
              <a:t>[</a:t>
            </a:r>
            <a:r>
              <a:rPr lang="mr-IN" b="1" dirty="0" err="1">
                <a:solidFill>
                  <a:srgbClr val="FF0000"/>
                </a:solidFill>
              </a:rPr>
              <a:t>i</a:t>
            </a:r>
            <a:r>
              <a:rPr lang="mr-IN" b="1" dirty="0">
                <a:solidFill>
                  <a:srgbClr val="FF0000"/>
                </a:solidFill>
              </a:rPr>
              <a:t>][j-1][1] + </a:t>
            </a:r>
            <a:r>
              <a:rPr lang="mr-IN" b="1" dirty="0" err="1">
                <a:solidFill>
                  <a:srgbClr val="FF0000"/>
                </a:solidFill>
              </a:rPr>
              <a:t>nums</a:t>
            </a:r>
            <a:r>
              <a:rPr lang="mr-IN" b="1" dirty="0">
                <a:solidFill>
                  <a:srgbClr val="FF0000"/>
                </a:solidFill>
              </a:rPr>
              <a:t>[</a:t>
            </a:r>
            <a:r>
              <a:rPr lang="mr-IN" b="1" dirty="0" err="1">
                <a:solidFill>
                  <a:srgbClr val="FF0000"/>
                </a:solidFill>
              </a:rPr>
              <a:t>j</a:t>
            </a:r>
            <a:r>
              <a:rPr lang="mr-IN" b="1" dirty="0" smtClean="0">
                <a:solidFill>
                  <a:srgbClr val="FF0000"/>
                </a:solidFill>
              </a:rPr>
              <a:t>]               </a:t>
            </a:r>
            <a:endParaRPr lang="en-US" b="1" dirty="0" smtClean="0">
              <a:solidFill>
                <a:srgbClr val="FF0000"/>
              </a:solidFill>
            </a:endParaRPr>
          </a:p>
          <a:p>
            <a:r>
              <a:rPr lang="en-US" b="1" dirty="0">
                <a:solidFill>
                  <a:srgbClr val="FF0000"/>
                </a:solidFill>
              </a:rPr>
              <a:t> </a:t>
            </a:r>
            <a:r>
              <a:rPr lang="en-US" b="1" dirty="0" smtClean="0">
                <a:solidFill>
                  <a:srgbClr val="FF0000"/>
                </a:solidFill>
              </a:rPr>
              <a:t>                  </a:t>
            </a:r>
            <a:r>
              <a:rPr lang="mr-IN" b="1" dirty="0" smtClean="0">
                <a:solidFill>
                  <a:srgbClr val="FF0000"/>
                </a:solidFill>
              </a:rPr>
              <a:t> </a:t>
            </a:r>
            <a:r>
              <a:rPr lang="mr-IN" b="1" dirty="0" err="1">
                <a:solidFill>
                  <a:srgbClr val="FF0000"/>
                </a:solidFill>
              </a:rPr>
              <a:t>dp</a:t>
            </a:r>
            <a:r>
              <a:rPr lang="mr-IN" b="1" dirty="0">
                <a:solidFill>
                  <a:srgbClr val="FF0000"/>
                </a:solidFill>
              </a:rPr>
              <a:t>[</a:t>
            </a:r>
            <a:r>
              <a:rPr lang="mr-IN" b="1" dirty="0" err="1">
                <a:solidFill>
                  <a:srgbClr val="FF0000"/>
                </a:solidFill>
              </a:rPr>
              <a:t>i</a:t>
            </a:r>
            <a:r>
              <a:rPr lang="mr-IN" b="1" dirty="0">
                <a:solidFill>
                  <a:srgbClr val="FF0000"/>
                </a:solidFill>
              </a:rPr>
              <a:t>][</a:t>
            </a:r>
            <a:r>
              <a:rPr lang="mr-IN" b="1" dirty="0" err="1">
                <a:solidFill>
                  <a:srgbClr val="FF0000"/>
                </a:solidFill>
              </a:rPr>
              <a:t>j</a:t>
            </a:r>
            <a:r>
              <a:rPr lang="mr-IN" b="1" dirty="0">
                <a:solidFill>
                  <a:srgbClr val="FF0000"/>
                </a:solidFill>
              </a:rPr>
              <a:t>][1] = </a:t>
            </a:r>
            <a:r>
              <a:rPr lang="mr-IN" b="1" dirty="0" err="1">
                <a:solidFill>
                  <a:srgbClr val="FF0000"/>
                </a:solidFill>
              </a:rPr>
              <a:t>dp</a:t>
            </a:r>
            <a:r>
              <a:rPr lang="mr-IN" b="1" dirty="0">
                <a:solidFill>
                  <a:srgbClr val="FF0000"/>
                </a:solidFill>
              </a:rPr>
              <a:t>[</a:t>
            </a:r>
            <a:r>
              <a:rPr lang="mr-IN" b="1" dirty="0" err="1">
                <a:solidFill>
                  <a:srgbClr val="FF0000"/>
                </a:solidFill>
              </a:rPr>
              <a:t>i</a:t>
            </a:r>
            <a:r>
              <a:rPr lang="mr-IN" b="1" dirty="0">
                <a:solidFill>
                  <a:srgbClr val="FF0000"/>
                </a:solidFill>
              </a:rPr>
              <a:t>][j-1][0];            </a:t>
            </a:r>
            <a:endParaRPr lang="en-US" b="1" dirty="0">
              <a:solidFill>
                <a:srgbClr val="FF0000"/>
              </a:solidFill>
            </a:endParaRPr>
          </a:p>
          <a:p>
            <a:endParaRPr lang="en-US" b="1" dirty="0" smtClean="0">
              <a:solidFill>
                <a:srgbClr val="FF0000"/>
              </a:solidFill>
            </a:endParaRPr>
          </a:p>
          <a:p>
            <a:endParaRPr lang="en-US" b="1" dirty="0">
              <a:solidFill>
                <a:srgbClr val="FF0000"/>
              </a:solidFill>
            </a:endParaRPr>
          </a:p>
        </p:txBody>
      </p:sp>
      <p:sp>
        <p:nvSpPr>
          <p:cNvPr id="9" name="Rectangle 8"/>
          <p:cNvSpPr/>
          <p:nvPr/>
        </p:nvSpPr>
        <p:spPr>
          <a:xfrm>
            <a:off x="242516" y="66824"/>
            <a:ext cx="4518961" cy="461665"/>
          </a:xfrm>
          <a:prstGeom prst="rect">
            <a:avLst/>
          </a:prstGeom>
        </p:spPr>
        <p:txBody>
          <a:bodyPr wrap="square">
            <a:spAutoFit/>
          </a:bodyPr>
          <a:lstStyle/>
          <a:p>
            <a:r>
              <a:rPr lang="en-US" sz="2400" dirty="0"/>
              <a:t>Game strategy</a:t>
            </a:r>
          </a:p>
        </p:txBody>
      </p:sp>
      <p:sp>
        <p:nvSpPr>
          <p:cNvPr id="12" name="Down Arrow Callout 11"/>
          <p:cNvSpPr/>
          <p:nvPr/>
        </p:nvSpPr>
        <p:spPr>
          <a:xfrm>
            <a:off x="1653856" y="1620207"/>
            <a:ext cx="424070" cy="662608"/>
          </a:xfrm>
          <a:prstGeom prst="downArrowCallout">
            <a:avLst>
              <a:gd name="adj1" fmla="val 25000"/>
              <a:gd name="adj2" fmla="val 25000"/>
              <a:gd name="adj3" fmla="val 90625"/>
              <a:gd name="adj4" fmla="val 6497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p1</a:t>
            </a:r>
            <a:endParaRPr lang="en-US" dirty="0"/>
          </a:p>
        </p:txBody>
      </p:sp>
      <p:sp>
        <p:nvSpPr>
          <p:cNvPr id="15" name="Down Arrow Callout 14"/>
          <p:cNvSpPr/>
          <p:nvPr/>
        </p:nvSpPr>
        <p:spPr>
          <a:xfrm>
            <a:off x="2077926" y="1685622"/>
            <a:ext cx="424070" cy="709814"/>
          </a:xfrm>
          <a:prstGeom prst="downArrowCallout">
            <a:avLst>
              <a:gd name="adj1" fmla="val 25000"/>
              <a:gd name="adj2" fmla="val 25000"/>
              <a:gd name="adj3" fmla="val 90625"/>
              <a:gd name="adj4" fmla="val 6497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p2</a:t>
            </a:r>
            <a:endParaRPr lang="en-US" dirty="0"/>
          </a:p>
        </p:txBody>
      </p:sp>
      <p:sp>
        <p:nvSpPr>
          <p:cNvPr id="16" name="TextBox 15"/>
          <p:cNvSpPr txBox="1"/>
          <p:nvPr/>
        </p:nvSpPr>
        <p:spPr>
          <a:xfrm>
            <a:off x="0" y="3374533"/>
            <a:ext cx="8613913" cy="3970318"/>
          </a:xfrm>
          <a:prstGeom prst="rect">
            <a:avLst/>
          </a:prstGeom>
          <a:noFill/>
        </p:spPr>
        <p:txBody>
          <a:bodyPr wrap="square" rtlCol="0">
            <a:spAutoFit/>
          </a:bodyPr>
          <a:lstStyle/>
          <a:p>
            <a:r>
              <a:rPr lang="en-US" dirty="0" err="1"/>
              <a:t>d</a:t>
            </a:r>
            <a:r>
              <a:rPr lang="en-US" dirty="0" err="1" smtClean="0"/>
              <a:t>p</a:t>
            </a:r>
            <a:r>
              <a:rPr lang="en-US" dirty="0" smtClean="0"/>
              <a:t>[</a:t>
            </a:r>
            <a:r>
              <a:rPr lang="en-US" dirty="0" err="1" smtClean="0"/>
              <a:t>i</a:t>
            </a:r>
            <a:r>
              <a:rPr lang="en-US" dirty="0" smtClean="0"/>
              <a:t>][j]  means from array </a:t>
            </a:r>
            <a:r>
              <a:rPr lang="en-US" dirty="0" err="1" smtClean="0"/>
              <a:t>i</a:t>
            </a:r>
            <a:r>
              <a:rPr lang="en-US" dirty="0" smtClean="0"/>
              <a:t> to j, the maximum profit for p1 and p2</a:t>
            </a:r>
          </a:p>
          <a:p>
            <a:r>
              <a:rPr lang="en-US" dirty="0" smtClean="0"/>
              <a:t>When length=1, when we only have 3  </a:t>
            </a:r>
            <a:r>
              <a:rPr lang="en-US" dirty="0" err="1" smtClean="0"/>
              <a:t>dp</a:t>
            </a:r>
            <a:r>
              <a:rPr lang="en-US" dirty="0" smtClean="0"/>
              <a:t>[0][0] = (3,0)</a:t>
            </a:r>
          </a:p>
          <a:p>
            <a:r>
              <a:rPr lang="en-US" dirty="0"/>
              <a:t> </a:t>
            </a:r>
            <a:r>
              <a:rPr lang="en-US" dirty="0" smtClean="0"/>
              <a:t>                             </a:t>
            </a:r>
            <a:r>
              <a:rPr lang="en-US" dirty="0"/>
              <a:t>when we only have 9</a:t>
            </a:r>
            <a:r>
              <a:rPr lang="en-US" dirty="0" smtClean="0"/>
              <a:t>  </a:t>
            </a:r>
            <a:r>
              <a:rPr lang="en-US" dirty="0" err="1" smtClean="0"/>
              <a:t>dp</a:t>
            </a:r>
            <a:r>
              <a:rPr lang="en-US" dirty="0" smtClean="0"/>
              <a:t>[1][1] </a:t>
            </a:r>
            <a:r>
              <a:rPr lang="en-US" dirty="0"/>
              <a:t>= </a:t>
            </a:r>
            <a:r>
              <a:rPr lang="en-US" dirty="0" smtClean="0"/>
              <a:t>(</a:t>
            </a:r>
            <a:r>
              <a:rPr lang="en-US" dirty="0"/>
              <a:t>9</a:t>
            </a:r>
            <a:r>
              <a:rPr lang="en-US" dirty="0" smtClean="0"/>
              <a:t>,0)  </a:t>
            </a:r>
          </a:p>
          <a:p>
            <a:r>
              <a:rPr lang="mr-IN" dirty="0" smtClean="0"/>
              <a:t>…</a:t>
            </a:r>
            <a:r>
              <a:rPr lang="en-US" dirty="0" smtClean="0"/>
              <a:t>..</a:t>
            </a:r>
          </a:p>
          <a:p>
            <a:r>
              <a:rPr lang="en-US" dirty="0" smtClean="0"/>
              <a:t>When length =2, we have 3, 9, </a:t>
            </a:r>
            <a:r>
              <a:rPr lang="en-US" dirty="0" err="1" smtClean="0"/>
              <a:t>dp</a:t>
            </a:r>
            <a:r>
              <a:rPr lang="en-US" dirty="0" smtClean="0"/>
              <a:t>[0][1] = [9,3]    </a:t>
            </a:r>
            <a:r>
              <a:rPr lang="mr-IN" dirty="0" smtClean="0"/>
              <a:t>…</a:t>
            </a:r>
            <a:r>
              <a:rPr lang="en-US" dirty="0" smtClean="0"/>
              <a:t>..</a:t>
            </a:r>
          </a:p>
          <a:p>
            <a:r>
              <a:rPr lang="en-US" dirty="0"/>
              <a:t>When length </a:t>
            </a:r>
            <a:r>
              <a:rPr lang="en-US" dirty="0" smtClean="0"/>
              <a:t>=</a:t>
            </a:r>
            <a:r>
              <a:rPr lang="en-US" dirty="0"/>
              <a:t>3</a:t>
            </a:r>
            <a:r>
              <a:rPr lang="en-US" dirty="0" smtClean="0"/>
              <a:t>, </a:t>
            </a:r>
            <a:r>
              <a:rPr lang="en-US" dirty="0"/>
              <a:t>we have 3, </a:t>
            </a:r>
            <a:r>
              <a:rPr lang="en-US" dirty="0" smtClean="0"/>
              <a:t>9,1 </a:t>
            </a:r>
            <a:r>
              <a:rPr lang="en-US" dirty="0" err="1"/>
              <a:t>dp</a:t>
            </a:r>
            <a:r>
              <a:rPr lang="en-US" dirty="0"/>
              <a:t>[0</a:t>
            </a:r>
            <a:r>
              <a:rPr lang="en-US" dirty="0" smtClean="0"/>
              <a:t>][2] =4=  </a:t>
            </a:r>
            <a:r>
              <a:rPr lang="en-US" dirty="0" err="1" smtClean="0"/>
              <a:t>dp</a:t>
            </a:r>
            <a:r>
              <a:rPr lang="en-US" dirty="0" smtClean="0"/>
              <a:t>[0][1].</a:t>
            </a:r>
            <a:r>
              <a:rPr lang="en-US" dirty="0" err="1" smtClean="0"/>
              <a:t>second+nums</a:t>
            </a:r>
            <a:r>
              <a:rPr lang="en-US" dirty="0" smtClean="0"/>
              <a:t>[2] </a:t>
            </a:r>
          </a:p>
          <a:p>
            <a:r>
              <a:rPr lang="en-US" dirty="0"/>
              <a:t>	</a:t>
            </a:r>
            <a:r>
              <a:rPr lang="en-US" dirty="0" smtClean="0"/>
              <a:t>			       or </a:t>
            </a:r>
            <a:r>
              <a:rPr lang="en-US" dirty="0" err="1" smtClean="0"/>
              <a:t>dp</a:t>
            </a:r>
            <a:r>
              <a:rPr lang="en-US" dirty="0" smtClean="0"/>
              <a:t>[1][2].</a:t>
            </a:r>
            <a:r>
              <a:rPr lang="en-US" dirty="0" err="1" smtClean="0"/>
              <a:t>second+nums</a:t>
            </a:r>
            <a:r>
              <a:rPr lang="en-US" dirty="0" smtClean="0"/>
              <a:t>[</a:t>
            </a:r>
            <a:r>
              <a:rPr lang="en-US" dirty="0"/>
              <a:t>0</a:t>
            </a:r>
            <a:r>
              <a:rPr lang="en-US" dirty="0" smtClean="0"/>
              <a:t>] </a:t>
            </a:r>
          </a:p>
          <a:p>
            <a:r>
              <a:rPr lang="en-US" dirty="0"/>
              <a:t>	 </a:t>
            </a:r>
            <a:r>
              <a:rPr lang="en-US" dirty="0" smtClean="0"/>
              <a:t>            in the first round, we either picked 3 or 1</a:t>
            </a:r>
            <a:endParaRPr lang="en-US" dirty="0"/>
          </a:p>
          <a:p>
            <a:r>
              <a:rPr lang="mr-IN" dirty="0" smtClean="0"/>
              <a:t>…</a:t>
            </a:r>
            <a:r>
              <a:rPr lang="en-US" dirty="0" smtClean="0"/>
              <a:t>.</a:t>
            </a:r>
          </a:p>
          <a:p>
            <a:r>
              <a:rPr lang="en-US" dirty="0" smtClean="0"/>
              <a:t>When length=4 we have 3,9,1,2  in last round, either p2 get 4 or 10</a:t>
            </a:r>
          </a:p>
          <a:p>
            <a:r>
              <a:rPr lang="en-US" dirty="0" smtClean="0"/>
              <a:t>If p2 get 4 in last round, p1 in current round = 9+nums[3]=11</a:t>
            </a:r>
          </a:p>
          <a:p>
            <a:r>
              <a:rPr lang="en-US" dirty="0"/>
              <a:t>If p2 get </a:t>
            </a:r>
            <a:r>
              <a:rPr lang="en-US" dirty="0" smtClean="0"/>
              <a:t>10 </a:t>
            </a:r>
            <a:r>
              <a:rPr lang="en-US" dirty="0"/>
              <a:t>in last round, p1 in current round = </a:t>
            </a:r>
            <a:r>
              <a:rPr lang="en-US" dirty="0" smtClean="0"/>
              <a:t>2+nums[0]=5    </a:t>
            </a:r>
            <a:r>
              <a:rPr lang="en-US" dirty="0" err="1" smtClean="0"/>
              <a:t>dp</a:t>
            </a:r>
            <a:r>
              <a:rPr lang="en-US" dirty="0" smtClean="0"/>
              <a:t>[0][3][0] =  11</a:t>
            </a:r>
            <a:endParaRPr lang="en-US" dirty="0"/>
          </a:p>
          <a:p>
            <a:endParaRPr lang="en-US" dirty="0" smtClean="0"/>
          </a:p>
          <a:p>
            <a:endParaRPr lang="en-US" dirty="0"/>
          </a:p>
        </p:txBody>
      </p:sp>
    </p:spTree>
    <p:extLst>
      <p:ext uri="{BB962C8B-B14F-4D97-AF65-F5344CB8AC3E}">
        <p14:creationId xmlns:p14="http://schemas.microsoft.com/office/powerpoint/2010/main" val="17408027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0493" y="0"/>
            <a:ext cx="2539698" cy="461665"/>
          </a:xfrm>
          <a:prstGeom prst="rect">
            <a:avLst/>
          </a:prstGeom>
        </p:spPr>
        <p:txBody>
          <a:bodyPr wrap="square">
            <a:spAutoFit/>
          </a:bodyPr>
          <a:lstStyle/>
          <a:p>
            <a:r>
              <a:rPr lang="en-US" sz="2400" dirty="0"/>
              <a:t>Find path in matrix</a:t>
            </a:r>
          </a:p>
        </p:txBody>
      </p:sp>
      <p:sp>
        <p:nvSpPr>
          <p:cNvPr id="6" name="Rectangle 5"/>
          <p:cNvSpPr/>
          <p:nvPr/>
        </p:nvSpPr>
        <p:spPr>
          <a:xfrm>
            <a:off x="150493" y="569703"/>
            <a:ext cx="7257472" cy="5262979"/>
          </a:xfrm>
          <a:prstGeom prst="rect">
            <a:avLst/>
          </a:prstGeom>
        </p:spPr>
        <p:txBody>
          <a:bodyPr wrap="square">
            <a:spAutoFit/>
          </a:bodyPr>
          <a:lstStyle/>
          <a:p>
            <a:r>
              <a:rPr lang="en-US" sz="1600" dirty="0" smtClean="0">
                <a:latin typeface="Calibri" charset="0"/>
                <a:ea typeface="DengXian" charset="-122"/>
                <a:cs typeface="Times New Roman" charset="0"/>
              </a:rPr>
              <a:t>Paint house</a:t>
            </a:r>
          </a:p>
          <a:p>
            <a:r>
              <a:rPr lang="en-US" sz="1600" dirty="0" smtClean="0">
                <a:latin typeface="Calibri" charset="0"/>
                <a:ea typeface="DengXian" charset="-122"/>
                <a:cs typeface="Times New Roman" charset="0"/>
              </a:rPr>
              <a:t>There </a:t>
            </a:r>
            <a:r>
              <a:rPr lang="en-US" sz="1600" dirty="0">
                <a:latin typeface="Calibri" charset="0"/>
                <a:ea typeface="DengXian" charset="-122"/>
                <a:cs typeface="Times New Roman" charset="0"/>
              </a:rPr>
              <a:t>are a row of n houses, each house can be painted with one of the k colors. </a:t>
            </a:r>
          </a:p>
          <a:p>
            <a:r>
              <a:rPr lang="en-US" sz="1600" dirty="0">
                <a:latin typeface="Calibri" charset="0"/>
                <a:ea typeface="DengXian" charset="-122"/>
                <a:cs typeface="Times New Roman" charset="0"/>
              </a:rPr>
              <a:t>The cost of painting each house with a certain color is different. </a:t>
            </a:r>
            <a:r>
              <a:rPr lang="en-US" sz="1600" dirty="0" smtClean="0">
                <a:latin typeface="Calibri" charset="0"/>
                <a:ea typeface="DengXian" charset="-122"/>
                <a:cs typeface="Times New Roman" charset="0"/>
              </a:rPr>
              <a:t>You </a:t>
            </a:r>
            <a:r>
              <a:rPr lang="en-US" sz="1600" dirty="0">
                <a:latin typeface="Calibri" charset="0"/>
                <a:ea typeface="DengXian" charset="-122"/>
                <a:cs typeface="Times New Roman" charset="0"/>
              </a:rPr>
              <a:t>have to paint all the houses such that no two adjacent houses have the same </a:t>
            </a:r>
            <a:r>
              <a:rPr lang="en-US" sz="1600" dirty="0" smtClean="0">
                <a:latin typeface="Calibri" charset="0"/>
                <a:ea typeface="DengXian" charset="-122"/>
                <a:cs typeface="Times New Roman" charset="0"/>
              </a:rPr>
              <a:t>color. The </a:t>
            </a:r>
            <a:r>
              <a:rPr lang="en-US" sz="1600" dirty="0">
                <a:latin typeface="Calibri" charset="0"/>
                <a:ea typeface="DengXian" charset="-122"/>
                <a:cs typeface="Times New Roman" charset="0"/>
              </a:rPr>
              <a:t>cost of painting each house with a certain color is represented by a n x k cost matrix. </a:t>
            </a:r>
          </a:p>
          <a:p>
            <a:r>
              <a:rPr lang="en-US" sz="1600" dirty="0">
                <a:latin typeface="Calibri" charset="0"/>
                <a:ea typeface="DengXian" charset="-122"/>
                <a:cs typeface="Times New Roman" charset="0"/>
              </a:rPr>
              <a:t>For example, costs[0][0] is the cost of painting house 0 with color 0; </a:t>
            </a:r>
          </a:p>
          <a:p>
            <a:r>
              <a:rPr lang="en-US" sz="1600" dirty="0">
                <a:latin typeface="Calibri" charset="0"/>
                <a:ea typeface="DengXian" charset="-122"/>
                <a:cs typeface="Times New Roman" charset="0"/>
              </a:rPr>
              <a:t>costs[1][2] is the cost of painting house 1 with color 2, and so on... </a:t>
            </a:r>
          </a:p>
          <a:p>
            <a:r>
              <a:rPr lang="en-US" sz="1600" dirty="0">
                <a:latin typeface="Calibri" charset="0"/>
                <a:ea typeface="DengXian" charset="-122"/>
                <a:cs typeface="Times New Roman" charset="0"/>
              </a:rPr>
              <a:t>Find the minimum cost to paint all houses.</a:t>
            </a:r>
          </a:p>
          <a:p>
            <a:r>
              <a:rPr lang="en-US" sz="1600" dirty="0">
                <a:latin typeface="Calibri" charset="0"/>
                <a:ea typeface="DengXian" charset="-122"/>
                <a:cs typeface="Times New Roman" charset="0"/>
              </a:rPr>
              <a:t> </a:t>
            </a:r>
          </a:p>
          <a:p>
            <a:r>
              <a:rPr lang="en-US" sz="1600" dirty="0">
                <a:latin typeface="Calibri" charset="0"/>
                <a:ea typeface="DengXian" charset="-122"/>
                <a:cs typeface="Times New Roman" charset="0"/>
              </a:rPr>
              <a:t>house/cost 	     0  1  2  3 </a:t>
            </a:r>
          </a:p>
          <a:p>
            <a:r>
              <a:rPr lang="en-US" sz="1600" dirty="0">
                <a:latin typeface="Calibri" charset="0"/>
                <a:ea typeface="DengXian" charset="-122"/>
                <a:cs typeface="Times New Roman" charset="0"/>
              </a:rPr>
              <a:t>          		0| 1  2  3  1</a:t>
            </a:r>
          </a:p>
          <a:p>
            <a:r>
              <a:rPr lang="en-US" sz="1600" dirty="0">
                <a:latin typeface="Calibri" charset="0"/>
                <a:ea typeface="DengXian" charset="-122"/>
                <a:cs typeface="Times New Roman" charset="0"/>
              </a:rPr>
              <a:t>          		1| 3  2  1  1</a:t>
            </a:r>
          </a:p>
          <a:p>
            <a:r>
              <a:rPr lang="en-US" sz="1600" dirty="0">
                <a:latin typeface="Calibri" charset="0"/>
                <a:ea typeface="DengXian" charset="-122"/>
                <a:cs typeface="Times New Roman" charset="0"/>
              </a:rPr>
              <a:t>          		2| 2  1  2  0</a:t>
            </a:r>
          </a:p>
          <a:p>
            <a:r>
              <a:rPr lang="en-US" sz="1600" dirty="0">
                <a:latin typeface="Calibri" charset="0"/>
                <a:ea typeface="DengXian" charset="-122"/>
                <a:cs typeface="Times New Roman" charset="0"/>
              </a:rPr>
              <a:t>          </a:t>
            </a:r>
          </a:p>
          <a:p>
            <a:r>
              <a:rPr lang="en-US" sz="1600" dirty="0">
                <a:latin typeface="Calibri" charset="0"/>
                <a:ea typeface="DengXian" charset="-122"/>
                <a:cs typeface="Times New Roman" charset="0"/>
              </a:rPr>
              <a:t> house/cost     </a:t>
            </a:r>
            <a:r>
              <a:rPr lang="en-US" sz="1600" dirty="0" smtClean="0">
                <a:latin typeface="Calibri" charset="0"/>
                <a:ea typeface="DengXian" charset="-122"/>
                <a:cs typeface="Times New Roman" charset="0"/>
              </a:rPr>
              <a:t>	0              </a:t>
            </a:r>
            <a:r>
              <a:rPr lang="en-US" sz="1600" dirty="0">
                <a:latin typeface="Calibri" charset="0"/>
                <a:ea typeface="DengXian" charset="-122"/>
                <a:cs typeface="Times New Roman" charset="0"/>
              </a:rPr>
              <a:t>	1               	2               	3 </a:t>
            </a:r>
          </a:p>
          <a:p>
            <a:r>
              <a:rPr lang="en-US" sz="1600" dirty="0">
                <a:latin typeface="Calibri" charset="0"/>
                <a:ea typeface="DengXian" charset="-122"/>
                <a:cs typeface="Times New Roman" charset="0"/>
              </a:rPr>
              <a:t>          </a:t>
            </a:r>
            <a:r>
              <a:rPr lang="en-US" sz="1600" dirty="0" smtClean="0">
                <a:latin typeface="Calibri" charset="0"/>
                <a:ea typeface="DengXian" charset="-122"/>
                <a:cs typeface="Times New Roman" charset="0"/>
              </a:rPr>
              <a:t>	0</a:t>
            </a:r>
            <a:r>
              <a:rPr lang="en-US" sz="1600" dirty="0">
                <a:latin typeface="Calibri" charset="0"/>
                <a:ea typeface="DengXian" charset="-122"/>
                <a:cs typeface="Times New Roman" charset="0"/>
              </a:rPr>
              <a:t>| 	1              	2               	3               	1</a:t>
            </a:r>
          </a:p>
          <a:p>
            <a:r>
              <a:rPr lang="en-US" sz="1600" dirty="0">
                <a:latin typeface="Calibri" charset="0"/>
                <a:ea typeface="DengXian" charset="-122"/>
                <a:cs typeface="Times New Roman" charset="0"/>
              </a:rPr>
              <a:t>          </a:t>
            </a:r>
            <a:r>
              <a:rPr lang="en-US" sz="1600" dirty="0" smtClean="0">
                <a:latin typeface="Calibri" charset="0"/>
                <a:ea typeface="DengXian" charset="-122"/>
                <a:cs typeface="Times New Roman" charset="0"/>
              </a:rPr>
              <a:t>	1</a:t>
            </a:r>
            <a:r>
              <a:rPr lang="en-US" sz="1600" dirty="0">
                <a:latin typeface="Calibri" charset="0"/>
                <a:ea typeface="DengXian" charset="-122"/>
                <a:cs typeface="Times New Roman" charset="0"/>
              </a:rPr>
              <a:t>| 3+min(2,3,1)=4 2+min(1,3,1)=3  1+min(1,2,1)=2  1+min(1,2,3)=2</a:t>
            </a:r>
          </a:p>
          <a:p>
            <a:r>
              <a:rPr lang="en-US" sz="1600" dirty="0">
                <a:latin typeface="Calibri" charset="0"/>
                <a:ea typeface="DengXian" charset="-122"/>
                <a:cs typeface="Times New Roman" charset="0"/>
              </a:rPr>
              <a:t>          </a:t>
            </a:r>
            <a:r>
              <a:rPr lang="en-US" sz="1600" dirty="0" smtClean="0">
                <a:latin typeface="Calibri" charset="0"/>
                <a:ea typeface="DengXian" charset="-122"/>
                <a:cs typeface="Times New Roman" charset="0"/>
              </a:rPr>
              <a:t>	2</a:t>
            </a:r>
            <a:r>
              <a:rPr lang="en-US" sz="1600" dirty="0">
                <a:latin typeface="Calibri" charset="0"/>
                <a:ea typeface="DengXian" charset="-122"/>
                <a:cs typeface="Times New Roman" charset="0"/>
              </a:rPr>
              <a:t>| 2+min(3,2,2)=4 1+min(4,2,2)=3  2+min(4,3,2)=4  0+min(4,3,2)=</a:t>
            </a:r>
            <a:r>
              <a:rPr lang="en-US" sz="1600" dirty="0" smtClean="0">
                <a:latin typeface="Calibri" charset="0"/>
                <a:ea typeface="DengXian" charset="-122"/>
                <a:cs typeface="Times New Roman" charset="0"/>
              </a:rPr>
              <a:t>2</a:t>
            </a:r>
          </a:p>
          <a:p>
            <a:endParaRPr lang="en-US" sz="1600" dirty="0">
              <a:latin typeface="Calibri" charset="0"/>
              <a:ea typeface="DengXian" charset="-122"/>
              <a:cs typeface="Times New Roman" charset="0"/>
            </a:endParaRPr>
          </a:p>
          <a:p>
            <a:endParaRPr lang="en-US" sz="1600" dirty="0" smtClean="0">
              <a:latin typeface="Calibri" charset="0"/>
              <a:ea typeface="DengXian" charset="-122"/>
              <a:cs typeface="Times New Roman" charset="0"/>
            </a:endParaRPr>
          </a:p>
          <a:p>
            <a:r>
              <a:rPr lang="en-US" sz="1600" b="1" dirty="0" err="1" smtClean="0">
                <a:solidFill>
                  <a:srgbClr val="7030A0"/>
                </a:solidFill>
                <a:latin typeface="Calibri" charset="0"/>
                <a:ea typeface="DengXian" charset="-122"/>
                <a:cs typeface="Times New Roman" charset="0"/>
              </a:rPr>
              <a:t>Dp</a:t>
            </a:r>
            <a:r>
              <a:rPr lang="en-US" sz="1600" b="1" dirty="0" smtClean="0">
                <a:solidFill>
                  <a:srgbClr val="7030A0"/>
                </a:solidFill>
                <a:latin typeface="Calibri" charset="0"/>
                <a:ea typeface="DengXian" charset="-122"/>
                <a:cs typeface="Times New Roman" charset="0"/>
              </a:rPr>
              <a:t>[</a:t>
            </a:r>
            <a:r>
              <a:rPr lang="en-US" sz="1600" b="1" dirty="0" err="1" smtClean="0">
                <a:solidFill>
                  <a:srgbClr val="7030A0"/>
                </a:solidFill>
                <a:latin typeface="Calibri" charset="0"/>
                <a:ea typeface="DengXian" charset="-122"/>
                <a:cs typeface="Times New Roman" charset="0"/>
              </a:rPr>
              <a:t>i</a:t>
            </a:r>
            <a:r>
              <a:rPr lang="en-US" sz="1600" b="1" dirty="0" smtClean="0">
                <a:solidFill>
                  <a:srgbClr val="7030A0"/>
                </a:solidFill>
                <a:latin typeface="Calibri" charset="0"/>
                <a:ea typeface="DengXian" charset="-122"/>
                <a:cs typeface="Times New Roman" charset="0"/>
              </a:rPr>
              <a:t>][j] = cost[</a:t>
            </a:r>
            <a:r>
              <a:rPr lang="en-US" sz="1600" b="1" dirty="0" err="1" smtClean="0">
                <a:solidFill>
                  <a:srgbClr val="7030A0"/>
                </a:solidFill>
                <a:latin typeface="Calibri" charset="0"/>
                <a:ea typeface="DengXian" charset="-122"/>
                <a:cs typeface="Times New Roman" charset="0"/>
              </a:rPr>
              <a:t>i</a:t>
            </a:r>
            <a:r>
              <a:rPr lang="en-US" sz="1600" b="1" dirty="0" smtClean="0">
                <a:solidFill>
                  <a:srgbClr val="7030A0"/>
                </a:solidFill>
                <a:latin typeface="Calibri" charset="0"/>
                <a:ea typeface="DengXian" charset="-122"/>
                <a:cs typeface="Times New Roman" charset="0"/>
              </a:rPr>
              <a:t>][j] + min(</a:t>
            </a:r>
            <a:r>
              <a:rPr lang="en-US" sz="1600" b="1" dirty="0" err="1" smtClean="0">
                <a:solidFill>
                  <a:srgbClr val="7030A0"/>
                </a:solidFill>
                <a:latin typeface="Calibri" charset="0"/>
                <a:ea typeface="DengXian" charset="-122"/>
                <a:cs typeface="Times New Roman" charset="0"/>
              </a:rPr>
              <a:t>dp</a:t>
            </a:r>
            <a:r>
              <a:rPr lang="en-US" sz="1600" b="1" dirty="0" smtClean="0">
                <a:solidFill>
                  <a:srgbClr val="7030A0"/>
                </a:solidFill>
                <a:latin typeface="Calibri" charset="0"/>
                <a:ea typeface="DengXian" charset="-122"/>
                <a:cs typeface="Times New Roman" charset="0"/>
              </a:rPr>
              <a:t>[i-1][k])    k is from 0 to end and k!==</a:t>
            </a:r>
            <a:r>
              <a:rPr lang="en-US" sz="1600" b="1" dirty="0">
                <a:solidFill>
                  <a:srgbClr val="7030A0"/>
                </a:solidFill>
                <a:latin typeface="Calibri" charset="0"/>
                <a:ea typeface="DengXian" charset="-122"/>
                <a:cs typeface="Times New Roman" charset="0"/>
              </a:rPr>
              <a:t>j </a:t>
            </a:r>
            <a:endParaRPr lang="en-US" sz="1600" b="1" dirty="0">
              <a:solidFill>
                <a:srgbClr val="7030A0"/>
              </a:solidFill>
              <a:effectLst/>
              <a:latin typeface="Calibri" charset="0"/>
              <a:ea typeface="DengXian" charset="-122"/>
              <a:cs typeface="Times New Roman" charset="0"/>
            </a:endParaRPr>
          </a:p>
        </p:txBody>
      </p:sp>
      <p:sp>
        <p:nvSpPr>
          <p:cNvPr id="7" name="TextBox 6"/>
          <p:cNvSpPr txBox="1"/>
          <p:nvPr/>
        </p:nvSpPr>
        <p:spPr>
          <a:xfrm>
            <a:off x="7394713" y="806221"/>
            <a:ext cx="4797287" cy="1077218"/>
          </a:xfrm>
          <a:prstGeom prst="rect">
            <a:avLst/>
          </a:prstGeom>
          <a:noFill/>
        </p:spPr>
        <p:txBody>
          <a:bodyPr wrap="square" rtlCol="0">
            <a:spAutoFit/>
          </a:bodyPr>
          <a:lstStyle/>
          <a:p>
            <a:r>
              <a:rPr lang="en-US" sz="1600" dirty="0" smtClean="0"/>
              <a:t>Similar question: minimize path sum</a:t>
            </a:r>
          </a:p>
          <a:p>
            <a:r>
              <a:rPr lang="en-US" sz="1600" dirty="0"/>
              <a:t>Given a m x n grid filled with non-negative numbers, find a path from top left to bottom right which minimizes the sum of all numbers along its path.</a:t>
            </a:r>
          </a:p>
        </p:txBody>
      </p:sp>
      <p:sp>
        <p:nvSpPr>
          <p:cNvPr id="8" name="Rectangle 7"/>
          <p:cNvSpPr/>
          <p:nvPr/>
        </p:nvSpPr>
        <p:spPr>
          <a:xfrm>
            <a:off x="7407965" y="2037429"/>
            <a:ext cx="6096000" cy="3785652"/>
          </a:xfrm>
          <a:prstGeom prst="rect">
            <a:avLst/>
          </a:prstGeom>
        </p:spPr>
        <p:txBody>
          <a:bodyPr>
            <a:spAutoFit/>
          </a:bodyPr>
          <a:lstStyle/>
          <a:p>
            <a:r>
              <a:rPr lang="en-US" sz="1600" dirty="0">
                <a:latin typeface="Calibri" charset="0"/>
                <a:ea typeface="DengXian" charset="-122"/>
                <a:cs typeface="Times New Roman" charset="0"/>
              </a:rPr>
              <a:t> </a:t>
            </a:r>
            <a:r>
              <a:rPr lang="en-US" sz="1600" dirty="0" smtClean="0">
                <a:latin typeface="Calibri" charset="0"/>
                <a:ea typeface="DengXian" charset="-122"/>
                <a:cs typeface="Times New Roman" charset="0"/>
              </a:rPr>
              <a:t>   1 </a:t>
            </a:r>
            <a:r>
              <a:rPr lang="en-US" sz="1600" dirty="0">
                <a:latin typeface="Calibri" charset="0"/>
                <a:ea typeface="DengXian" charset="-122"/>
                <a:cs typeface="Times New Roman" charset="0"/>
              </a:rPr>
              <a:t>2 4 5</a:t>
            </a:r>
          </a:p>
          <a:p>
            <a:r>
              <a:rPr lang="en-US" sz="1600" dirty="0">
                <a:latin typeface="Calibri" charset="0"/>
                <a:ea typeface="DengXian" charset="-122"/>
                <a:cs typeface="Times New Roman" charset="0"/>
              </a:rPr>
              <a:t>    2 3 5 6</a:t>
            </a:r>
          </a:p>
          <a:p>
            <a:r>
              <a:rPr lang="en-US" sz="1600" dirty="0">
                <a:latin typeface="Calibri" charset="0"/>
                <a:ea typeface="DengXian" charset="-122"/>
                <a:cs typeface="Times New Roman" charset="0"/>
              </a:rPr>
              <a:t>    3 4 9 1 </a:t>
            </a:r>
          </a:p>
          <a:p>
            <a:r>
              <a:rPr lang="en-US" sz="1600" dirty="0">
                <a:latin typeface="Calibri" charset="0"/>
                <a:ea typeface="DengXian" charset="-122"/>
                <a:cs typeface="Times New Roman" charset="0"/>
              </a:rPr>
              <a:t>    2 5 0 4</a:t>
            </a:r>
          </a:p>
          <a:p>
            <a:r>
              <a:rPr lang="en-US" sz="1600" dirty="0">
                <a:latin typeface="Calibri" charset="0"/>
                <a:ea typeface="DengXian" charset="-122"/>
                <a:cs typeface="Times New Roman" charset="0"/>
              </a:rPr>
              <a:t> A[</a:t>
            </a:r>
            <a:r>
              <a:rPr lang="en-US" sz="1600" dirty="0" err="1">
                <a:latin typeface="Calibri" charset="0"/>
                <a:ea typeface="DengXian" charset="-122"/>
                <a:cs typeface="Times New Roman" charset="0"/>
              </a:rPr>
              <a:t>i</a:t>
            </a:r>
            <a:r>
              <a:rPr lang="en-US" sz="1600" dirty="0">
                <a:latin typeface="Calibri" charset="0"/>
                <a:ea typeface="DengXian" charset="-122"/>
                <a:cs typeface="Times New Roman" charset="0"/>
              </a:rPr>
              <a:t>][j]= min(A[i-1][j], A[</a:t>
            </a:r>
            <a:r>
              <a:rPr lang="en-US" sz="1600" dirty="0" err="1">
                <a:latin typeface="Calibri" charset="0"/>
                <a:ea typeface="DengXian" charset="-122"/>
                <a:cs typeface="Times New Roman" charset="0"/>
              </a:rPr>
              <a:t>i</a:t>
            </a:r>
            <a:r>
              <a:rPr lang="en-US" sz="1600" dirty="0">
                <a:latin typeface="Calibri" charset="0"/>
                <a:ea typeface="DengXian" charset="-122"/>
                <a:cs typeface="Times New Roman" charset="0"/>
              </a:rPr>
              <a:t>][j-1]) + </a:t>
            </a:r>
            <a:r>
              <a:rPr lang="en-US" sz="1600" dirty="0" err="1">
                <a:latin typeface="Calibri" charset="0"/>
                <a:ea typeface="DengXian" charset="-122"/>
                <a:cs typeface="Times New Roman" charset="0"/>
              </a:rPr>
              <a:t>ori</a:t>
            </a:r>
            <a:r>
              <a:rPr lang="en-US" sz="1600" dirty="0">
                <a:latin typeface="Calibri" charset="0"/>
                <a:ea typeface="DengXian" charset="-122"/>
                <a:cs typeface="Times New Roman" charset="0"/>
              </a:rPr>
              <a:t>[</a:t>
            </a:r>
            <a:r>
              <a:rPr lang="en-US" sz="1600" dirty="0" err="1">
                <a:latin typeface="Calibri" charset="0"/>
                <a:ea typeface="DengXian" charset="-122"/>
                <a:cs typeface="Times New Roman" charset="0"/>
              </a:rPr>
              <a:t>i</a:t>
            </a:r>
            <a:r>
              <a:rPr lang="en-US" sz="1600" dirty="0">
                <a:latin typeface="Calibri" charset="0"/>
                <a:ea typeface="DengXian" charset="-122"/>
                <a:cs typeface="Times New Roman" charset="0"/>
              </a:rPr>
              <a:t>][j]</a:t>
            </a:r>
          </a:p>
          <a:p>
            <a:r>
              <a:rPr lang="en-US" sz="1600" dirty="0">
                <a:latin typeface="Calibri" charset="0"/>
                <a:ea typeface="DengXian" charset="-122"/>
                <a:cs typeface="Times New Roman" charset="0"/>
              </a:rPr>
              <a:t> 1  3  7  12</a:t>
            </a:r>
          </a:p>
          <a:p>
            <a:r>
              <a:rPr lang="en-US" sz="1600" dirty="0">
                <a:latin typeface="Calibri" charset="0"/>
                <a:ea typeface="DengXian" charset="-122"/>
                <a:cs typeface="Times New Roman" charset="0"/>
              </a:rPr>
              <a:t> 3 3+3 5+6 6+11</a:t>
            </a:r>
          </a:p>
          <a:p>
            <a:r>
              <a:rPr lang="en-US" sz="1600" dirty="0">
                <a:latin typeface="Calibri" charset="0"/>
                <a:ea typeface="DengXian" charset="-122"/>
                <a:cs typeface="Times New Roman" charset="0"/>
              </a:rPr>
              <a:t> 6 4+6 9+10 1+17</a:t>
            </a:r>
          </a:p>
          <a:p>
            <a:r>
              <a:rPr lang="en-US" sz="1600" dirty="0">
                <a:latin typeface="Calibri" charset="0"/>
                <a:ea typeface="DengXian" charset="-122"/>
                <a:cs typeface="Times New Roman" charset="0"/>
              </a:rPr>
              <a:t> 8 5+8 0+13 4+13</a:t>
            </a:r>
          </a:p>
          <a:p>
            <a:r>
              <a:rPr lang="en-US" sz="1600" dirty="0">
                <a:latin typeface="Calibri" charset="0"/>
                <a:ea typeface="DengXian" charset="-122"/>
                <a:cs typeface="Times New Roman" charset="0"/>
              </a:rPr>
              <a:t> minimum sum is 17</a:t>
            </a:r>
          </a:p>
          <a:p>
            <a:r>
              <a:rPr lang="en-US" sz="1600" dirty="0">
                <a:latin typeface="Calibri" charset="0"/>
                <a:ea typeface="DengXian" charset="-122"/>
                <a:cs typeface="Times New Roman" charset="0"/>
              </a:rPr>
              <a:t> </a:t>
            </a:r>
          </a:p>
          <a:p>
            <a:r>
              <a:rPr lang="en-US" sz="1600" dirty="0">
                <a:latin typeface="Calibri" charset="0"/>
                <a:ea typeface="DengXian" charset="-122"/>
                <a:cs typeface="Times New Roman" charset="0"/>
              </a:rPr>
              <a:t> 1. </a:t>
            </a:r>
            <a:r>
              <a:rPr lang="en-US" sz="1600" dirty="0" err="1">
                <a:latin typeface="Calibri" charset="0"/>
                <a:ea typeface="DengXian" charset="-122"/>
                <a:cs typeface="Times New Roman" charset="0"/>
              </a:rPr>
              <a:t>intialize</a:t>
            </a:r>
            <a:r>
              <a:rPr lang="en-US" sz="1600" dirty="0">
                <a:latin typeface="Calibri" charset="0"/>
                <a:ea typeface="DengXian" charset="-122"/>
                <a:cs typeface="Times New Roman" charset="0"/>
              </a:rPr>
              <a:t> row 1 and col 1</a:t>
            </a:r>
          </a:p>
          <a:p>
            <a:r>
              <a:rPr lang="en-US" sz="1600" dirty="0">
                <a:latin typeface="Calibri" charset="0"/>
                <a:ea typeface="DengXian" charset="-122"/>
                <a:cs typeface="Times New Roman" charset="0"/>
              </a:rPr>
              <a:t> 2. for each (</a:t>
            </a:r>
            <a:r>
              <a:rPr lang="en-US" sz="1600" dirty="0" err="1">
                <a:latin typeface="Calibri" charset="0"/>
                <a:ea typeface="DengXian" charset="-122"/>
                <a:cs typeface="Times New Roman" charset="0"/>
              </a:rPr>
              <a:t>i</a:t>
            </a:r>
            <a:r>
              <a:rPr lang="en-US" sz="1600" dirty="0">
                <a:latin typeface="Calibri" charset="0"/>
                <a:ea typeface="DengXian" charset="-122"/>
                <a:cs typeface="Times New Roman" charset="0"/>
              </a:rPr>
              <a:t>, j) from (1, 1) </a:t>
            </a:r>
            <a:r>
              <a:rPr lang="en-US" sz="1600" dirty="0" err="1">
                <a:latin typeface="Calibri" charset="0"/>
                <a:ea typeface="DengXian" charset="-122"/>
                <a:cs typeface="Times New Roman" charset="0"/>
              </a:rPr>
              <a:t>calcuate</a:t>
            </a:r>
            <a:r>
              <a:rPr lang="en-US" sz="1600" dirty="0">
                <a:latin typeface="Calibri" charset="0"/>
                <a:ea typeface="DengXian" charset="-122"/>
                <a:cs typeface="Times New Roman" charset="0"/>
              </a:rPr>
              <a:t> value based on  </a:t>
            </a:r>
            <a:endParaRPr lang="en-US" sz="1600" dirty="0" smtClean="0">
              <a:latin typeface="Calibri" charset="0"/>
              <a:ea typeface="DengXian" charset="-122"/>
              <a:cs typeface="Times New Roman" charset="0"/>
            </a:endParaRPr>
          </a:p>
          <a:p>
            <a:r>
              <a:rPr lang="en-US" sz="1600" b="1" dirty="0" smtClean="0">
                <a:solidFill>
                  <a:srgbClr val="7030A0"/>
                </a:solidFill>
                <a:latin typeface="Calibri" charset="0"/>
                <a:ea typeface="DengXian" charset="-122"/>
                <a:cs typeface="Times New Roman" charset="0"/>
              </a:rPr>
              <a:t>A[</a:t>
            </a:r>
            <a:r>
              <a:rPr lang="en-US" sz="1600" b="1" dirty="0" err="1" smtClean="0">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][j]= min(A[i-1][j], A[</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][j-1]) + </a:t>
            </a:r>
            <a:r>
              <a:rPr lang="en-US" sz="1600" b="1" dirty="0" err="1">
                <a:solidFill>
                  <a:srgbClr val="7030A0"/>
                </a:solidFill>
                <a:latin typeface="Calibri" charset="0"/>
                <a:ea typeface="DengXian" charset="-122"/>
                <a:cs typeface="Times New Roman" charset="0"/>
              </a:rPr>
              <a:t>ori</a:t>
            </a:r>
            <a:r>
              <a:rPr lang="en-US" sz="1600" b="1" dirty="0">
                <a:solidFill>
                  <a:srgbClr val="7030A0"/>
                </a:solidFill>
                <a:latin typeface="Calibri" charset="0"/>
                <a:ea typeface="DengXian" charset="-122"/>
                <a:cs typeface="Times New Roman" charset="0"/>
              </a:rPr>
              <a:t>[</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][j]</a:t>
            </a:r>
          </a:p>
          <a:p>
            <a:r>
              <a:rPr lang="en-US" sz="1600" dirty="0">
                <a:latin typeface="Calibri" charset="0"/>
                <a:ea typeface="DengXian" charset="-122"/>
                <a:cs typeface="Times New Roman" charset="0"/>
              </a:rPr>
              <a:t> return A[m-1][n-1];</a:t>
            </a:r>
            <a:endParaRPr lang="en-US" sz="1600" dirty="0">
              <a:effectLst/>
              <a:latin typeface="Calibri" charset="0"/>
              <a:ea typeface="DengXian" charset="-122"/>
              <a:cs typeface="Times New Roman" charset="0"/>
            </a:endParaRPr>
          </a:p>
        </p:txBody>
      </p:sp>
    </p:spTree>
    <p:extLst>
      <p:ext uri="{BB962C8B-B14F-4D97-AF65-F5344CB8AC3E}">
        <p14:creationId xmlns:p14="http://schemas.microsoft.com/office/powerpoint/2010/main" val="181999773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0493" y="0"/>
            <a:ext cx="2539698" cy="461665"/>
          </a:xfrm>
          <a:prstGeom prst="rect">
            <a:avLst/>
          </a:prstGeom>
        </p:spPr>
        <p:txBody>
          <a:bodyPr wrap="square">
            <a:spAutoFit/>
          </a:bodyPr>
          <a:lstStyle/>
          <a:p>
            <a:r>
              <a:rPr lang="en-US" sz="2400" dirty="0"/>
              <a:t>Find path in matrix</a:t>
            </a:r>
          </a:p>
        </p:txBody>
      </p:sp>
      <p:sp>
        <p:nvSpPr>
          <p:cNvPr id="6" name="Rectangle 5"/>
          <p:cNvSpPr/>
          <p:nvPr/>
        </p:nvSpPr>
        <p:spPr>
          <a:xfrm>
            <a:off x="150493" y="461665"/>
            <a:ext cx="11710204" cy="6140142"/>
          </a:xfrm>
          <a:prstGeom prst="rect">
            <a:avLst/>
          </a:prstGeom>
        </p:spPr>
        <p:txBody>
          <a:bodyPr wrap="square">
            <a:spAutoFit/>
          </a:bodyPr>
          <a:lstStyle/>
          <a:p>
            <a:r>
              <a:rPr lang="en-US" dirty="0" smtClean="0">
                <a:latin typeface="Calibri" charset="0"/>
                <a:ea typeface="DengXian" charset="-122"/>
                <a:cs typeface="Times New Roman" charset="0"/>
              </a:rPr>
              <a:t>Maximum Vacation Days</a:t>
            </a:r>
          </a:p>
          <a:p>
            <a:r>
              <a:rPr lang="en-US" sz="1500" dirty="0" smtClean="0"/>
              <a:t>You could take vacations in some particular cities and weeks. Your job is to schedule the traveling to maximize the number of vacation days you could take. You can only travel among N cities, represented by indexes from 0 to N-1. Initially, you are in the city indexed 0 on Monday. The cities are connected by flights. The flights are represented as a N*N matrix called flights representing the airline status from the city </a:t>
            </a:r>
            <a:r>
              <a:rPr lang="en-US" sz="1500" dirty="0" err="1" smtClean="0"/>
              <a:t>i</a:t>
            </a:r>
            <a:r>
              <a:rPr lang="en-US" sz="1500" dirty="0" smtClean="0"/>
              <a:t> to the city j. If there is no flight from the city </a:t>
            </a:r>
            <a:r>
              <a:rPr lang="en-US" sz="1500" dirty="0" err="1" smtClean="0"/>
              <a:t>i</a:t>
            </a:r>
            <a:r>
              <a:rPr lang="en-US" sz="1500" dirty="0" smtClean="0"/>
              <a:t> to the city j, flights[</a:t>
            </a:r>
            <a:r>
              <a:rPr lang="en-US" sz="1500" dirty="0" err="1" smtClean="0"/>
              <a:t>i</a:t>
            </a:r>
            <a:r>
              <a:rPr lang="en-US" sz="1500" dirty="0" smtClean="0"/>
              <a:t>][j] = 0; Otherwise, flights[</a:t>
            </a:r>
            <a:r>
              <a:rPr lang="en-US" sz="1500" dirty="0" err="1" smtClean="0"/>
              <a:t>i</a:t>
            </a:r>
            <a:r>
              <a:rPr lang="en-US" sz="1500" dirty="0" smtClean="0"/>
              <a:t>][j] = 1. Also, flights[</a:t>
            </a:r>
            <a:r>
              <a:rPr lang="en-US" sz="1500" dirty="0" err="1" smtClean="0"/>
              <a:t>i</a:t>
            </a:r>
            <a:r>
              <a:rPr lang="en-US" sz="1500" dirty="0" smtClean="0"/>
              <a:t>][</a:t>
            </a:r>
            <a:r>
              <a:rPr lang="en-US" sz="1500" dirty="0" err="1" smtClean="0"/>
              <a:t>i</a:t>
            </a:r>
            <a:r>
              <a:rPr lang="en-US" sz="1500" dirty="0" smtClean="0"/>
              <a:t>] = 0 for all </a:t>
            </a:r>
            <a:r>
              <a:rPr lang="en-US" sz="1500" dirty="0" err="1" smtClean="0"/>
              <a:t>i</a:t>
            </a:r>
            <a:r>
              <a:rPr lang="en-US" sz="1500" dirty="0" smtClean="0"/>
              <a:t>.</a:t>
            </a:r>
          </a:p>
          <a:p>
            <a:r>
              <a:rPr lang="en-US" sz="1500" dirty="0" smtClean="0"/>
              <a:t>You totally have K weeks to travel. For each city, you can only have restricted vacation days in different weeks, given an N*K matrix called days representing this relationship. For the value of days[</a:t>
            </a:r>
            <a:r>
              <a:rPr lang="en-US" sz="1500" dirty="0" err="1" smtClean="0"/>
              <a:t>i</a:t>
            </a:r>
            <a:r>
              <a:rPr lang="en-US" sz="1500" dirty="0" smtClean="0"/>
              <a:t>][j], it represents the maximum days you could take vacation in the city </a:t>
            </a:r>
            <a:r>
              <a:rPr lang="en-US" sz="1500" dirty="0" err="1" smtClean="0"/>
              <a:t>i</a:t>
            </a:r>
            <a:r>
              <a:rPr lang="en-US" sz="1500" dirty="0" smtClean="0"/>
              <a:t> in the week j. Output the maximum vacation days you could take during K weeks.</a:t>
            </a:r>
          </a:p>
          <a:p>
            <a:r>
              <a:rPr lang="en-US" sz="1500" dirty="0" smtClean="0"/>
              <a:t>Example 1: Input: </a:t>
            </a:r>
          </a:p>
          <a:p>
            <a:r>
              <a:rPr lang="en-US" sz="1500" dirty="0" smtClean="0"/>
              <a:t>flights = [[0,1,1],[1,0,1],[1,1,0]], </a:t>
            </a:r>
          </a:p>
          <a:p>
            <a:r>
              <a:rPr lang="en-US" sz="1500" dirty="0" smtClean="0"/>
              <a:t>days = [[1,3,1],[6,0,3],[3,3,3]]</a:t>
            </a:r>
          </a:p>
          <a:p>
            <a:r>
              <a:rPr lang="en-US" sz="1500" dirty="0" smtClean="0"/>
              <a:t>Output: 12</a:t>
            </a:r>
          </a:p>
          <a:p>
            <a:r>
              <a:rPr lang="en-US" sz="1500" dirty="0" smtClean="0"/>
              <a:t>Explanation:  </a:t>
            </a:r>
            <a:r>
              <a:rPr lang="en-US" sz="1500" dirty="0" err="1" smtClean="0"/>
              <a:t>ans</a:t>
            </a:r>
            <a:r>
              <a:rPr lang="en-US" sz="1500" dirty="0" smtClean="0"/>
              <a:t> = 6 + 3 + 3 = 12. </a:t>
            </a:r>
          </a:p>
          <a:p>
            <a:r>
              <a:rPr lang="en-US" sz="1500" dirty="0" smtClean="0"/>
              <a:t>One of the best strategies is:</a:t>
            </a:r>
          </a:p>
          <a:p>
            <a:r>
              <a:rPr lang="en-US" sz="1500" dirty="0" smtClean="0"/>
              <a:t>1st week : fly from city 0 to city 1 on Monday, </a:t>
            </a:r>
          </a:p>
          <a:p>
            <a:r>
              <a:rPr lang="en-US" sz="1500" dirty="0" smtClean="0"/>
              <a:t>	and play 6 days and work 1 day. </a:t>
            </a:r>
          </a:p>
          <a:p>
            <a:r>
              <a:rPr lang="en-US" sz="1500" dirty="0" smtClean="0"/>
              <a:t>2nd week : fly from city 1 to city 2 on Monday, </a:t>
            </a:r>
          </a:p>
          <a:p>
            <a:r>
              <a:rPr lang="en-US" sz="1500" dirty="0" smtClean="0"/>
              <a:t>	and play 3 days and work 4 days.</a:t>
            </a:r>
          </a:p>
          <a:p>
            <a:r>
              <a:rPr lang="en-US" sz="1500" dirty="0" smtClean="0"/>
              <a:t>3rd week : stay at city 2, and play 3 days and work 4 days.</a:t>
            </a:r>
          </a:p>
          <a:p>
            <a:r>
              <a:rPr lang="en-US" sz="1500" dirty="0" smtClean="0"/>
              <a:t>Example 2: </a:t>
            </a:r>
          </a:p>
          <a:p>
            <a:r>
              <a:rPr lang="en-US" sz="1500" dirty="0" smtClean="0"/>
              <a:t>Input: flights = [[0,0,0],[0,0,0],[0,0,0]], </a:t>
            </a:r>
          </a:p>
          <a:p>
            <a:r>
              <a:rPr lang="en-US" sz="1500" dirty="0" smtClean="0"/>
              <a:t>days = [[1,1,1],[7,7,7],[7,7,7]]</a:t>
            </a:r>
          </a:p>
          <a:p>
            <a:r>
              <a:rPr lang="en-US" sz="1500" dirty="0" smtClean="0"/>
              <a:t>Output: 3</a:t>
            </a:r>
          </a:p>
          <a:p>
            <a:r>
              <a:rPr lang="en-US" sz="1500" dirty="0" smtClean="0"/>
              <a:t>Explanation: </a:t>
            </a:r>
            <a:r>
              <a:rPr lang="en-US" sz="1500" dirty="0" err="1" smtClean="0"/>
              <a:t>ans</a:t>
            </a:r>
            <a:r>
              <a:rPr lang="en-US" sz="1500" dirty="0" smtClean="0"/>
              <a:t> = 1 + 1 + 1 = 3. </a:t>
            </a:r>
          </a:p>
          <a:p>
            <a:r>
              <a:rPr lang="en-US" sz="1500" dirty="0" smtClean="0"/>
              <a:t>Since there is no flights enable you to move to another city, </a:t>
            </a:r>
          </a:p>
          <a:p>
            <a:r>
              <a:rPr lang="en-US" sz="1500" dirty="0" smtClean="0"/>
              <a:t>you have to stay at city 0 for the whole 3 weeks.</a:t>
            </a:r>
            <a:endParaRPr lang="en-US" sz="1500" dirty="0"/>
          </a:p>
        </p:txBody>
      </p:sp>
      <p:sp>
        <p:nvSpPr>
          <p:cNvPr id="3" name="Rectangle 2"/>
          <p:cNvSpPr/>
          <p:nvPr/>
        </p:nvSpPr>
        <p:spPr>
          <a:xfrm>
            <a:off x="5105400" y="2149019"/>
            <a:ext cx="7285383" cy="4708981"/>
          </a:xfrm>
          <a:prstGeom prst="rect">
            <a:avLst/>
          </a:prstGeom>
        </p:spPr>
        <p:txBody>
          <a:bodyPr wrap="square">
            <a:spAutoFit/>
          </a:bodyPr>
          <a:lstStyle/>
          <a:p>
            <a:r>
              <a:rPr lang="en-US" sz="1500" dirty="0">
                <a:solidFill>
                  <a:schemeClr val="accent1">
                    <a:lumMod val="75000"/>
                  </a:schemeClr>
                </a:solidFill>
                <a:latin typeface="Calibri" charset="0"/>
                <a:ea typeface="DengXian" charset="-122"/>
                <a:cs typeface="Times New Roman" charset="0"/>
              </a:rPr>
              <a:t>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=0;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&lt;n;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 new Array(k).fill(0);</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][k-1] = days[</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][k-1];</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j=k-2; j&gt;=0; j--) {</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curCity</a:t>
            </a:r>
            <a:r>
              <a:rPr lang="en-US" sz="1500" dirty="0">
                <a:solidFill>
                  <a:schemeClr val="accent1">
                    <a:lumMod val="75000"/>
                  </a:schemeClr>
                </a:solidFill>
                <a:latin typeface="Calibri" charset="0"/>
                <a:ea typeface="DengXian" charset="-122"/>
                <a:cs typeface="Times New Roman" charset="0"/>
              </a:rPr>
              <a:t>=0; </a:t>
            </a:r>
            <a:r>
              <a:rPr lang="en-US" sz="1500" dirty="0" err="1">
                <a:solidFill>
                  <a:schemeClr val="accent1">
                    <a:lumMod val="75000"/>
                  </a:schemeClr>
                </a:solidFill>
                <a:latin typeface="Calibri" charset="0"/>
                <a:ea typeface="DengXian" charset="-122"/>
                <a:cs typeface="Times New Roman" charset="0"/>
              </a:rPr>
              <a:t>curCity</a:t>
            </a:r>
            <a:r>
              <a:rPr lang="en-US" sz="1500" dirty="0">
                <a:solidFill>
                  <a:schemeClr val="accent1">
                    <a:lumMod val="75000"/>
                  </a:schemeClr>
                </a:solidFill>
                <a:latin typeface="Calibri" charset="0"/>
                <a:ea typeface="DengXian" charset="-122"/>
                <a:cs typeface="Times New Roman" charset="0"/>
              </a:rPr>
              <a:t>&lt;n; </a:t>
            </a:r>
            <a:r>
              <a:rPr lang="en-US" sz="1500" dirty="0" err="1">
                <a:solidFill>
                  <a:schemeClr val="accent1">
                    <a:lumMod val="75000"/>
                  </a:schemeClr>
                </a:solidFill>
                <a:latin typeface="Calibri" charset="0"/>
                <a:ea typeface="DengXian" charset="-122"/>
                <a:cs typeface="Times New Roman" charset="0"/>
              </a:rPr>
              <a:t>curCity</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lastCity</a:t>
            </a:r>
            <a:r>
              <a:rPr lang="en-US" sz="1500" dirty="0">
                <a:solidFill>
                  <a:schemeClr val="accent1">
                    <a:lumMod val="75000"/>
                  </a:schemeClr>
                </a:solidFill>
                <a:latin typeface="Calibri" charset="0"/>
                <a:ea typeface="DengXian" charset="-122"/>
                <a:cs typeface="Times New Roman" charset="0"/>
              </a:rPr>
              <a:t>=0; </a:t>
            </a:r>
            <a:r>
              <a:rPr lang="en-US" sz="1500" dirty="0" err="1">
                <a:solidFill>
                  <a:schemeClr val="accent1">
                    <a:lumMod val="75000"/>
                  </a:schemeClr>
                </a:solidFill>
                <a:latin typeface="Calibri" charset="0"/>
                <a:ea typeface="DengXian" charset="-122"/>
                <a:cs typeface="Times New Roman" charset="0"/>
              </a:rPr>
              <a:t>lastCity</a:t>
            </a:r>
            <a:r>
              <a:rPr lang="en-US" sz="1500" dirty="0">
                <a:solidFill>
                  <a:schemeClr val="accent1">
                    <a:lumMod val="75000"/>
                  </a:schemeClr>
                </a:solidFill>
                <a:latin typeface="Calibri" charset="0"/>
                <a:ea typeface="DengXian" charset="-122"/>
                <a:cs typeface="Times New Roman" charset="0"/>
              </a:rPr>
              <a:t>&lt;n; </a:t>
            </a:r>
            <a:r>
              <a:rPr lang="en-US" sz="1500" dirty="0" err="1">
                <a:solidFill>
                  <a:schemeClr val="accent1">
                    <a:lumMod val="75000"/>
                  </a:schemeClr>
                </a:solidFill>
                <a:latin typeface="Calibri" charset="0"/>
                <a:ea typeface="DengXian" charset="-122"/>
                <a:cs typeface="Times New Roman" charset="0"/>
              </a:rPr>
              <a:t>lastCity</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 if it stay in same city or there is flight from </a:t>
            </a:r>
            <a:r>
              <a:rPr lang="en-US" sz="1500" dirty="0" err="1">
                <a:solidFill>
                  <a:schemeClr val="accent1">
                    <a:lumMod val="75000"/>
                  </a:schemeClr>
                </a:solidFill>
                <a:latin typeface="Calibri" charset="0"/>
                <a:ea typeface="DengXian" charset="-122"/>
                <a:cs typeface="Times New Roman" charset="0"/>
              </a:rPr>
              <a:t>curCity</a:t>
            </a:r>
            <a:r>
              <a:rPr lang="en-US" sz="1500" dirty="0">
                <a:solidFill>
                  <a:schemeClr val="accent1">
                    <a:lumMod val="75000"/>
                  </a:schemeClr>
                </a:solidFill>
                <a:latin typeface="Calibri" charset="0"/>
                <a:ea typeface="DengXian" charset="-122"/>
                <a:cs typeface="Times New Roman" charset="0"/>
              </a:rPr>
              <a:t> to next which is </a:t>
            </a:r>
            <a:r>
              <a:rPr lang="en-US" sz="1500" dirty="0" err="1">
                <a:solidFill>
                  <a:schemeClr val="accent1">
                    <a:lumMod val="75000"/>
                  </a:schemeClr>
                </a:solidFill>
                <a:latin typeface="Calibri" charset="0"/>
                <a:ea typeface="DengXian" charset="-122"/>
                <a:cs typeface="Times New Roman" charset="0"/>
              </a:rPr>
              <a:t>lastCity</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if(</a:t>
            </a:r>
            <a:r>
              <a:rPr lang="en-US" sz="1500" dirty="0" err="1">
                <a:solidFill>
                  <a:schemeClr val="accent1">
                    <a:lumMod val="75000"/>
                  </a:schemeClr>
                </a:solidFill>
                <a:latin typeface="Calibri" charset="0"/>
                <a:ea typeface="DengXian" charset="-122"/>
                <a:cs typeface="Times New Roman" charset="0"/>
              </a:rPr>
              <a:t>curCity</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lastCity</a:t>
            </a:r>
            <a:r>
              <a:rPr lang="en-US" sz="1500" dirty="0">
                <a:solidFill>
                  <a:schemeClr val="accent1">
                    <a:lumMod val="75000"/>
                  </a:schemeClr>
                </a:solidFill>
                <a:latin typeface="Calibri" charset="0"/>
                <a:ea typeface="DengXian" charset="-122"/>
                <a:cs typeface="Times New Roman" charset="0"/>
              </a:rPr>
              <a:t> || flights[</a:t>
            </a:r>
            <a:r>
              <a:rPr lang="en-US" sz="1500" dirty="0" err="1">
                <a:solidFill>
                  <a:schemeClr val="accent1">
                    <a:lumMod val="75000"/>
                  </a:schemeClr>
                </a:solidFill>
                <a:latin typeface="Calibri" charset="0"/>
                <a:ea typeface="DengXian" charset="-122"/>
                <a:cs typeface="Times New Roman" charset="0"/>
              </a:rPr>
              <a:t>curCity</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lastCity</a:t>
            </a:r>
            <a:r>
              <a:rPr lang="en-US" sz="1500" dirty="0">
                <a:solidFill>
                  <a:schemeClr val="accent1">
                    <a:lumMod val="75000"/>
                  </a:schemeClr>
                </a:solidFill>
                <a:latin typeface="Calibri" charset="0"/>
                <a:ea typeface="DengXian" charset="-122"/>
                <a:cs typeface="Times New Roman" charset="0"/>
              </a:rPr>
              <a:t>] === 1)   {  // The key</a:t>
            </a:r>
          </a:p>
          <a:p>
            <a:r>
              <a:rPr lang="en-US" sz="1500" dirty="0">
                <a:solidFill>
                  <a:schemeClr val="accent1">
                    <a:lumMod val="75000"/>
                  </a:schemeClr>
                </a:solidFill>
                <a:latin typeface="Calibri" charset="0"/>
                <a:ea typeface="DengXian" charset="-122"/>
                <a:cs typeface="Times New Roman" charset="0"/>
              </a:rPr>
              <a:t>                    </a:t>
            </a:r>
            <a:r>
              <a:rPr lang="en-US" sz="1500" b="1" dirty="0" err="1">
                <a:solidFill>
                  <a:srgbClr val="7030A0"/>
                </a:solidFill>
                <a:latin typeface="Calibri" charset="0"/>
                <a:ea typeface="DengXian" charset="-122"/>
                <a:cs typeface="Times New Roman" charset="0"/>
              </a:rPr>
              <a:t>dp</a:t>
            </a:r>
            <a:r>
              <a:rPr lang="en-US" sz="1500" b="1" dirty="0">
                <a:solidFill>
                  <a:srgbClr val="7030A0"/>
                </a:solidFill>
                <a:latin typeface="Calibri" charset="0"/>
                <a:ea typeface="DengXian" charset="-122"/>
                <a:cs typeface="Times New Roman" charset="0"/>
              </a:rPr>
              <a:t>[</a:t>
            </a:r>
            <a:r>
              <a:rPr lang="en-US" sz="1500" b="1" dirty="0" err="1">
                <a:solidFill>
                  <a:srgbClr val="7030A0"/>
                </a:solidFill>
                <a:latin typeface="Calibri" charset="0"/>
                <a:ea typeface="DengXian" charset="-122"/>
                <a:cs typeface="Times New Roman" charset="0"/>
              </a:rPr>
              <a:t>curCity</a:t>
            </a:r>
            <a:r>
              <a:rPr lang="en-US" sz="1500" b="1" dirty="0">
                <a:solidFill>
                  <a:srgbClr val="7030A0"/>
                </a:solidFill>
                <a:latin typeface="Calibri" charset="0"/>
                <a:ea typeface="DengXian" charset="-122"/>
                <a:cs typeface="Times New Roman" charset="0"/>
              </a:rPr>
              <a:t>][j] = </a:t>
            </a:r>
            <a:r>
              <a:rPr lang="en-US" sz="1500" b="1" dirty="0" err="1">
                <a:solidFill>
                  <a:srgbClr val="7030A0"/>
                </a:solidFill>
                <a:latin typeface="Calibri" charset="0"/>
                <a:ea typeface="DengXian" charset="-122"/>
                <a:cs typeface="Times New Roman" charset="0"/>
              </a:rPr>
              <a:t>Math.max</a:t>
            </a:r>
            <a:r>
              <a:rPr lang="en-US" sz="1500" b="1" dirty="0">
                <a:solidFill>
                  <a:srgbClr val="7030A0"/>
                </a:solidFill>
                <a:latin typeface="Calibri" charset="0"/>
                <a:ea typeface="DengXian" charset="-122"/>
                <a:cs typeface="Times New Roman" charset="0"/>
              </a:rPr>
              <a:t>(</a:t>
            </a:r>
            <a:r>
              <a:rPr lang="en-US" sz="1500" b="1" dirty="0" err="1">
                <a:solidFill>
                  <a:srgbClr val="7030A0"/>
                </a:solidFill>
                <a:latin typeface="Calibri" charset="0"/>
                <a:ea typeface="DengXian" charset="-122"/>
                <a:cs typeface="Times New Roman" charset="0"/>
              </a:rPr>
              <a:t>dp</a:t>
            </a:r>
            <a:r>
              <a:rPr lang="en-US" sz="1500" b="1" dirty="0">
                <a:solidFill>
                  <a:srgbClr val="7030A0"/>
                </a:solidFill>
                <a:latin typeface="Calibri" charset="0"/>
                <a:ea typeface="DengXian" charset="-122"/>
                <a:cs typeface="Times New Roman" charset="0"/>
              </a:rPr>
              <a:t>[</a:t>
            </a:r>
            <a:r>
              <a:rPr lang="en-US" sz="1500" b="1" dirty="0" err="1">
                <a:solidFill>
                  <a:srgbClr val="7030A0"/>
                </a:solidFill>
                <a:latin typeface="Calibri" charset="0"/>
                <a:ea typeface="DengXian" charset="-122"/>
                <a:cs typeface="Times New Roman" charset="0"/>
              </a:rPr>
              <a:t>curCity</a:t>
            </a:r>
            <a:r>
              <a:rPr lang="en-US" sz="1500" b="1" dirty="0">
                <a:solidFill>
                  <a:srgbClr val="7030A0"/>
                </a:solidFill>
                <a:latin typeface="Calibri" charset="0"/>
                <a:ea typeface="DengXian" charset="-122"/>
                <a:cs typeface="Times New Roman" charset="0"/>
              </a:rPr>
              <a:t>][j], days[</a:t>
            </a:r>
            <a:r>
              <a:rPr lang="en-US" sz="1500" b="1" dirty="0" err="1">
                <a:solidFill>
                  <a:srgbClr val="7030A0"/>
                </a:solidFill>
                <a:latin typeface="Calibri" charset="0"/>
                <a:ea typeface="DengXian" charset="-122"/>
                <a:cs typeface="Times New Roman" charset="0"/>
              </a:rPr>
              <a:t>curCity</a:t>
            </a:r>
            <a:r>
              <a:rPr lang="en-US" sz="1500" b="1" dirty="0">
                <a:solidFill>
                  <a:srgbClr val="7030A0"/>
                </a:solidFill>
                <a:latin typeface="Calibri" charset="0"/>
                <a:ea typeface="DengXian" charset="-122"/>
                <a:cs typeface="Times New Roman" charset="0"/>
              </a:rPr>
              <a:t>][j] + </a:t>
            </a:r>
            <a:r>
              <a:rPr lang="en-US" sz="1500" b="1" dirty="0" err="1">
                <a:solidFill>
                  <a:srgbClr val="7030A0"/>
                </a:solidFill>
                <a:latin typeface="Calibri" charset="0"/>
                <a:ea typeface="DengXian" charset="-122"/>
                <a:cs typeface="Times New Roman" charset="0"/>
              </a:rPr>
              <a:t>dp</a:t>
            </a:r>
            <a:r>
              <a:rPr lang="en-US" sz="1500" b="1" dirty="0">
                <a:solidFill>
                  <a:srgbClr val="7030A0"/>
                </a:solidFill>
                <a:latin typeface="Calibri" charset="0"/>
                <a:ea typeface="DengXian" charset="-122"/>
                <a:cs typeface="Times New Roman" charset="0"/>
              </a:rPr>
              <a:t>[</a:t>
            </a:r>
            <a:r>
              <a:rPr lang="en-US" sz="1500" b="1" dirty="0" err="1">
                <a:solidFill>
                  <a:srgbClr val="7030A0"/>
                </a:solidFill>
                <a:latin typeface="Calibri" charset="0"/>
                <a:ea typeface="DengXian" charset="-122"/>
                <a:cs typeface="Times New Roman" charset="0"/>
              </a:rPr>
              <a:t>lastCity</a:t>
            </a:r>
            <a:r>
              <a:rPr lang="en-US" sz="1500" b="1" dirty="0">
                <a:solidFill>
                  <a:srgbClr val="7030A0"/>
                </a:solidFill>
                <a:latin typeface="Calibri" charset="0"/>
                <a:ea typeface="DengXian" charset="-122"/>
                <a:cs typeface="Times New Roman" charset="0"/>
              </a:rPr>
              <a:t>][j+1]);</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=0;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a:t>
            </a:r>
            <a:r>
              <a:rPr lang="en-US" sz="1500" dirty="0" err="1">
                <a:solidFill>
                  <a:schemeClr val="accent1">
                    <a:lumMod val="75000"/>
                  </a:schemeClr>
                </a:solidFill>
                <a:latin typeface="Calibri" charset="0"/>
                <a:ea typeface="DengXian" charset="-122"/>
                <a:cs typeface="Times New Roman" charset="0"/>
              </a:rPr>
              <a:t>n;i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if(</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===0 || flights[0][</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 1) </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maxV</a:t>
            </a:r>
            <a:r>
              <a:rPr lang="en-US" sz="1500" dirty="0">
                <a:solidFill>
                  <a:schemeClr val="accent1">
                    <a:lumMod val="75000"/>
                  </a:schemeClr>
                </a:solidFill>
                <a:latin typeface="Calibri" charset="0"/>
                <a:ea typeface="DengXian" charset="-122"/>
                <a:cs typeface="Times New Roman" charset="0"/>
              </a:rPr>
              <a:t> = </a:t>
            </a:r>
            <a:r>
              <a:rPr lang="en-US" sz="1500" dirty="0" err="1">
                <a:solidFill>
                  <a:schemeClr val="accent1">
                    <a:lumMod val="75000"/>
                  </a:schemeClr>
                </a:solidFill>
                <a:latin typeface="Calibri" charset="0"/>
                <a:ea typeface="DengXian" charset="-122"/>
                <a:cs typeface="Times New Roman" charset="0"/>
              </a:rPr>
              <a:t>Math.max</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maxV</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][0</a:t>
            </a:r>
            <a:r>
              <a:rPr lang="en-US" sz="1500" dirty="0" smtClean="0">
                <a:solidFill>
                  <a:schemeClr val="accent1">
                    <a:lumMod val="75000"/>
                  </a:schemeClr>
                </a:solidFill>
                <a:latin typeface="Calibri" charset="0"/>
                <a:ea typeface="DengXian" charset="-122"/>
                <a:cs typeface="Times New Roman" charset="0"/>
              </a:rPr>
              <a:t>]);</a:t>
            </a:r>
            <a:endParaRPr lang="en-US" sz="1500" dirty="0">
              <a:solidFill>
                <a:schemeClr val="accent1">
                  <a:lumMod val="75000"/>
                </a:schemeClr>
              </a:solidFill>
              <a:latin typeface="Calibri" charset="0"/>
              <a:ea typeface="DengXian" charset="-122"/>
              <a:cs typeface="Times New Roman" charset="0"/>
            </a:endParaRPr>
          </a:p>
          <a:p>
            <a:r>
              <a:rPr lang="en-US" sz="1500" dirty="0">
                <a:solidFill>
                  <a:schemeClr val="accent1">
                    <a:lumMod val="75000"/>
                  </a:schemeClr>
                </a:solidFill>
                <a:latin typeface="Calibri" charset="0"/>
                <a:ea typeface="DengXian" charset="-122"/>
                <a:cs typeface="Times New Roman" charset="0"/>
              </a:rPr>
              <a:t>    </a:t>
            </a:r>
            <a:r>
              <a:rPr lang="en-US" sz="1500" dirty="0" smtClean="0">
                <a:solidFill>
                  <a:schemeClr val="accent1">
                    <a:lumMod val="75000"/>
                  </a:schemeClr>
                </a:solidFill>
                <a:latin typeface="Calibri" charset="0"/>
                <a:ea typeface="DengXian" charset="-122"/>
                <a:cs typeface="Times New Roman" charset="0"/>
              </a:rPr>
              <a:t>}</a:t>
            </a:r>
            <a:endParaRPr lang="en-US" sz="1500"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168112503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0493" y="0"/>
            <a:ext cx="2539698" cy="461665"/>
          </a:xfrm>
          <a:prstGeom prst="rect">
            <a:avLst/>
          </a:prstGeom>
        </p:spPr>
        <p:txBody>
          <a:bodyPr wrap="square">
            <a:spAutoFit/>
          </a:bodyPr>
          <a:lstStyle/>
          <a:p>
            <a:r>
              <a:rPr lang="en-US" sz="2400" dirty="0"/>
              <a:t>Find path in matrix</a:t>
            </a:r>
          </a:p>
        </p:txBody>
      </p:sp>
      <p:sp>
        <p:nvSpPr>
          <p:cNvPr id="2" name="Rectangle 1"/>
          <p:cNvSpPr/>
          <p:nvPr/>
        </p:nvSpPr>
        <p:spPr>
          <a:xfrm>
            <a:off x="150492" y="563443"/>
            <a:ext cx="10848811" cy="5262979"/>
          </a:xfrm>
          <a:prstGeom prst="rect">
            <a:avLst/>
          </a:prstGeom>
        </p:spPr>
        <p:txBody>
          <a:bodyPr wrap="square">
            <a:spAutoFit/>
          </a:bodyPr>
          <a:lstStyle/>
          <a:p>
            <a:r>
              <a:rPr lang="en-US" sz="1600" dirty="0">
                <a:latin typeface="Calibri" charset="0"/>
                <a:ea typeface="DengXian" charset="-122"/>
                <a:cs typeface="Times New Roman" charset="0"/>
              </a:rPr>
              <a:t>we can go from back to start, fill the last col based on days matrix first</a:t>
            </a:r>
            <a:r>
              <a:rPr lang="en-US" sz="1600" dirty="0" smtClean="0">
                <a:latin typeface="Calibri" charset="0"/>
                <a:ea typeface="DengXian" charset="-122"/>
                <a:cs typeface="Times New Roman" charset="0"/>
              </a:rPr>
              <a:t>.</a:t>
            </a:r>
            <a:endParaRPr lang="en-US" sz="1600" dirty="0">
              <a:latin typeface="Calibri" charset="0"/>
              <a:ea typeface="DengXian" charset="-122"/>
              <a:cs typeface="Times New Roman" charset="0"/>
            </a:endParaRPr>
          </a:p>
          <a:p>
            <a:r>
              <a:rPr lang="en-US" sz="1600" dirty="0">
                <a:latin typeface="Calibri" charset="0"/>
                <a:ea typeface="DengXian" charset="-122"/>
                <a:cs typeface="Times New Roman" charset="0"/>
              </a:rPr>
              <a:t>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a:t>
            </a:r>
          </a:p>
          <a:p>
            <a:r>
              <a:rPr lang="en-US" sz="1600" dirty="0">
                <a:latin typeface="Calibri" charset="0"/>
                <a:ea typeface="DengXian" charset="-122"/>
                <a:cs typeface="Times New Roman" charset="0"/>
              </a:rPr>
              <a:t> </a:t>
            </a:r>
            <a:r>
              <a:rPr lang="en-US" sz="1600" dirty="0" smtClean="0">
                <a:latin typeface="Calibri" charset="0"/>
                <a:ea typeface="DengXian" charset="-122"/>
                <a:cs typeface="Times New Roman" charset="0"/>
              </a:rPr>
              <a:t>      *          </a:t>
            </a:r>
            <a:r>
              <a:rPr lang="en-US" sz="1600" dirty="0">
                <a:latin typeface="Calibri" charset="0"/>
                <a:ea typeface="DengXian" charset="-122"/>
                <a:cs typeface="Times New Roman" charset="0"/>
              </a:rPr>
              <a:t>0   1  (2)  (week 2)</a:t>
            </a:r>
          </a:p>
          <a:p>
            <a:r>
              <a:rPr lang="en-US" sz="1600" dirty="0">
                <a:latin typeface="Calibri" charset="0"/>
                <a:ea typeface="DengXian" charset="-122"/>
                <a:cs typeface="Times New Roman" charset="0"/>
              </a:rPr>
              <a:t> *      ----------------</a:t>
            </a:r>
          </a:p>
          <a:p>
            <a:r>
              <a:rPr lang="en-US" sz="1600" dirty="0">
                <a:latin typeface="Calibri" charset="0"/>
                <a:ea typeface="DengXian" charset="-122"/>
                <a:cs typeface="Times New Roman" charset="0"/>
              </a:rPr>
              <a:t> * city 0 |   | 6 | 1 |</a:t>
            </a:r>
          </a:p>
          <a:p>
            <a:r>
              <a:rPr lang="en-US" sz="1600" dirty="0">
                <a:latin typeface="Calibri" charset="0"/>
                <a:ea typeface="DengXian" charset="-122"/>
                <a:cs typeface="Times New Roman" charset="0"/>
              </a:rPr>
              <a:t> *        +---+---+----</a:t>
            </a:r>
          </a:p>
          <a:p>
            <a:r>
              <a:rPr lang="en-US" sz="1600" dirty="0">
                <a:latin typeface="Calibri" charset="0"/>
                <a:ea typeface="DengXian" charset="-122"/>
                <a:cs typeface="Times New Roman" charset="0"/>
              </a:rPr>
              <a:t> * city 1 |   | 3 | 3 |</a:t>
            </a:r>
          </a:p>
          <a:p>
            <a:r>
              <a:rPr lang="en-US" sz="1600" dirty="0">
                <a:latin typeface="Calibri" charset="0"/>
                <a:ea typeface="DengXian" charset="-122"/>
                <a:cs typeface="Times New Roman" charset="0"/>
              </a:rPr>
              <a:t> *        +---+---+----</a:t>
            </a:r>
          </a:p>
          <a:p>
            <a:r>
              <a:rPr lang="en-US" sz="1600" dirty="0">
                <a:latin typeface="Calibri" charset="0"/>
                <a:ea typeface="DengXian" charset="-122"/>
                <a:cs typeface="Times New Roman" charset="0"/>
              </a:rPr>
              <a:t> * city 2 |   | 6 | 3 |</a:t>
            </a:r>
          </a:p>
          <a:p>
            <a:r>
              <a:rPr lang="en-US" sz="1600" dirty="0">
                <a:latin typeface="Calibri" charset="0"/>
                <a:ea typeface="DengXian" charset="-122"/>
                <a:cs typeface="Times New Roman" charset="0"/>
              </a:rPr>
              <a:t> *        +-------------</a:t>
            </a:r>
          </a:p>
          <a:p>
            <a:r>
              <a:rPr lang="en-US" sz="1600" dirty="0">
                <a:latin typeface="Calibri" charset="0"/>
                <a:ea typeface="DengXian" charset="-122"/>
                <a:cs typeface="Times New Roman" charset="0"/>
              </a:rPr>
              <a:t> for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[0][1] to get the maximum if we spend week 1 in city 0</a:t>
            </a:r>
          </a:p>
          <a:p>
            <a:r>
              <a:rPr lang="en-US" sz="1600" dirty="0">
                <a:latin typeface="Calibri" charset="0"/>
                <a:ea typeface="DengXian" charset="-122"/>
                <a:cs typeface="Times New Roman" charset="0"/>
              </a:rPr>
              <a:t>              if we spend week2 in city 1,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[0][1] = days[0][1] +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[1][2] = 6</a:t>
            </a:r>
          </a:p>
          <a:p>
            <a:r>
              <a:rPr lang="en-US" sz="1600" dirty="0">
                <a:latin typeface="Calibri" charset="0"/>
                <a:ea typeface="DengXian" charset="-122"/>
                <a:cs typeface="Times New Roman" charset="0"/>
              </a:rPr>
              <a:t>              if we spend week2 in city 2,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[0][1] = days[0][1] +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[2][2] = 6</a:t>
            </a:r>
          </a:p>
          <a:p>
            <a:r>
              <a:rPr lang="en-US" sz="1600" dirty="0">
                <a:latin typeface="Calibri" charset="0"/>
                <a:ea typeface="DengXian" charset="-122"/>
                <a:cs typeface="Times New Roman" charset="0"/>
              </a:rPr>
              <a:t> for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[1][1] to get the maximum if we spend week 1 in city 1</a:t>
            </a:r>
          </a:p>
          <a:p>
            <a:r>
              <a:rPr lang="en-US" sz="1600" dirty="0">
                <a:latin typeface="Calibri" charset="0"/>
                <a:ea typeface="DengXian" charset="-122"/>
                <a:cs typeface="Times New Roman" charset="0"/>
              </a:rPr>
              <a:t>              if we spend week2 in city 0,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[1][1] = days[1][1] +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[0][2] = 1</a:t>
            </a:r>
          </a:p>
          <a:p>
            <a:r>
              <a:rPr lang="en-US" sz="1600" dirty="0">
                <a:latin typeface="Calibri" charset="0"/>
                <a:ea typeface="DengXian" charset="-122"/>
                <a:cs typeface="Times New Roman" charset="0"/>
              </a:rPr>
              <a:t>              if we spend week2 in city 2,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[1][1] = days[1][1] +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[2][2] = 3</a:t>
            </a:r>
          </a:p>
          <a:p>
            <a:r>
              <a:rPr lang="en-US" sz="1600" dirty="0">
                <a:latin typeface="Calibri" charset="0"/>
                <a:ea typeface="DengXian" charset="-122"/>
                <a:cs typeface="Times New Roman" charset="0"/>
              </a:rPr>
              <a:t> for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[2][1] to get the maximum if we spend week 1 in city 2</a:t>
            </a:r>
          </a:p>
          <a:p>
            <a:r>
              <a:rPr lang="en-US" sz="1600" dirty="0">
                <a:latin typeface="Calibri" charset="0"/>
                <a:ea typeface="DengXian" charset="-122"/>
                <a:cs typeface="Times New Roman" charset="0"/>
              </a:rPr>
              <a:t>              if we spend week2 in city 0,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[2][1] = days[2][1] +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[0][2] = 4</a:t>
            </a:r>
          </a:p>
          <a:p>
            <a:r>
              <a:rPr lang="en-US" sz="1600" dirty="0">
                <a:latin typeface="Calibri" charset="0"/>
                <a:ea typeface="DengXian" charset="-122"/>
                <a:cs typeface="Times New Roman" charset="0"/>
              </a:rPr>
              <a:t>              if we spend week2 in city 1,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[2][1] = days[2][1] +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[1][2] = 6</a:t>
            </a:r>
          </a:p>
          <a:p>
            <a:r>
              <a:rPr lang="en-US" sz="1600" dirty="0">
                <a:latin typeface="Calibri" charset="0"/>
                <a:ea typeface="DengXian" charset="-122"/>
                <a:cs typeface="Times New Roman" charset="0"/>
              </a:rPr>
              <a:t>    ....</a:t>
            </a:r>
          </a:p>
          <a:p>
            <a:r>
              <a:rPr lang="en-US" sz="1600" dirty="0">
                <a:latin typeface="Calibri" charset="0"/>
                <a:ea typeface="DengXian" charset="-122"/>
                <a:cs typeface="Times New Roman" charset="0"/>
              </a:rPr>
              <a:t> </a:t>
            </a:r>
            <a:endParaRPr lang="en-US" sz="1600" dirty="0">
              <a:effectLst/>
              <a:latin typeface="Calibri" charset="0"/>
              <a:ea typeface="DengXian" charset="-122"/>
              <a:cs typeface="Times New Roman" charset="0"/>
            </a:endParaRPr>
          </a:p>
        </p:txBody>
      </p:sp>
      <p:sp>
        <p:nvSpPr>
          <p:cNvPr id="3" name="Rectangle 2"/>
          <p:cNvSpPr/>
          <p:nvPr/>
        </p:nvSpPr>
        <p:spPr>
          <a:xfrm>
            <a:off x="7222435" y="563443"/>
            <a:ext cx="6096000" cy="4308872"/>
          </a:xfrm>
          <a:prstGeom prst="rect">
            <a:avLst/>
          </a:prstGeom>
        </p:spPr>
        <p:txBody>
          <a:bodyPr>
            <a:spAutoFit/>
          </a:bodyPr>
          <a:lstStyle/>
          <a:p>
            <a:r>
              <a:rPr lang="en-US" sz="1600" dirty="0">
                <a:latin typeface="Calibri" charset="0"/>
                <a:ea typeface="DengXian" charset="-122"/>
                <a:cs typeface="Times New Roman" charset="0"/>
              </a:rPr>
              <a:t>* </a:t>
            </a:r>
          </a:p>
          <a:p>
            <a:r>
              <a:rPr lang="en-US" sz="1600" dirty="0">
                <a:latin typeface="Calibri" charset="0"/>
                <a:ea typeface="DengXian" charset="-122"/>
                <a:cs typeface="Times New Roman" charset="0"/>
              </a:rPr>
              <a:t> *         </a:t>
            </a:r>
            <a:r>
              <a:rPr lang="en-US" sz="1600" dirty="0" smtClean="0">
                <a:latin typeface="Calibri" charset="0"/>
                <a:ea typeface="DengXian" charset="-122"/>
                <a:cs typeface="Times New Roman" charset="0"/>
              </a:rPr>
              <a:t>     (</a:t>
            </a:r>
            <a:r>
              <a:rPr lang="en-US" sz="1600" dirty="0">
                <a:latin typeface="Calibri" charset="0"/>
                <a:ea typeface="DengXian" charset="-122"/>
                <a:cs typeface="Times New Roman" charset="0"/>
              </a:rPr>
              <a:t>0)  1   2   (week 0)</a:t>
            </a:r>
          </a:p>
          <a:p>
            <a:r>
              <a:rPr lang="en-US" sz="1600" dirty="0">
                <a:latin typeface="Calibri" charset="0"/>
                <a:ea typeface="DengXian" charset="-122"/>
                <a:cs typeface="Times New Roman" charset="0"/>
              </a:rPr>
              <a:t> *      ----------------</a:t>
            </a:r>
          </a:p>
          <a:p>
            <a:r>
              <a:rPr lang="en-US" sz="1600" dirty="0">
                <a:latin typeface="Calibri" charset="0"/>
                <a:ea typeface="DengXian" charset="-122"/>
                <a:cs typeface="Times New Roman" charset="0"/>
              </a:rPr>
              <a:t> * city 0 | 7 | 6 | 1 |</a:t>
            </a:r>
          </a:p>
          <a:p>
            <a:r>
              <a:rPr lang="en-US" sz="1600" dirty="0">
                <a:latin typeface="Calibri" charset="0"/>
                <a:ea typeface="DengXian" charset="-122"/>
                <a:cs typeface="Times New Roman" charset="0"/>
              </a:rPr>
              <a:t> *        +---+---+----</a:t>
            </a:r>
          </a:p>
          <a:p>
            <a:r>
              <a:rPr lang="en-US" sz="1600" dirty="0">
                <a:latin typeface="Calibri" charset="0"/>
                <a:ea typeface="DengXian" charset="-122"/>
                <a:cs typeface="Times New Roman" charset="0"/>
              </a:rPr>
              <a:t> * city 1 |12 | 3 | 3 |</a:t>
            </a:r>
          </a:p>
          <a:p>
            <a:r>
              <a:rPr lang="en-US" sz="1600" dirty="0">
                <a:latin typeface="Calibri" charset="0"/>
                <a:ea typeface="DengXian" charset="-122"/>
                <a:cs typeface="Times New Roman" charset="0"/>
              </a:rPr>
              <a:t> *        +---+---+----</a:t>
            </a:r>
          </a:p>
          <a:p>
            <a:r>
              <a:rPr lang="en-US" sz="1600" dirty="0">
                <a:latin typeface="Calibri" charset="0"/>
                <a:ea typeface="DengXian" charset="-122"/>
                <a:cs typeface="Times New Roman" charset="0"/>
              </a:rPr>
              <a:t> * city 2 | 9 | 6 | 3 |</a:t>
            </a:r>
          </a:p>
          <a:p>
            <a:r>
              <a:rPr lang="en-US" sz="1600" dirty="0">
                <a:latin typeface="Calibri" charset="0"/>
                <a:ea typeface="DengXian" charset="-122"/>
                <a:cs typeface="Times New Roman" charset="0"/>
              </a:rPr>
              <a:t> *        +-------------</a:t>
            </a:r>
          </a:p>
          <a:p>
            <a:r>
              <a:rPr lang="en-US" sz="1600" dirty="0">
                <a:latin typeface="Calibri" charset="0"/>
                <a:ea typeface="DengXian" charset="-122"/>
                <a:cs typeface="Times New Roman" charset="0"/>
              </a:rPr>
              <a:t> the max is 12</a:t>
            </a:r>
          </a:p>
          <a:p>
            <a:r>
              <a:rPr lang="en-US" sz="1600" dirty="0">
                <a:latin typeface="Calibri" charset="0"/>
                <a:ea typeface="DengXian" charset="-122"/>
                <a:cs typeface="Times New Roman" charset="0"/>
              </a:rPr>
              <a:t> </a:t>
            </a:r>
          </a:p>
          <a:p>
            <a:r>
              <a:rPr lang="en-US" sz="1600" dirty="0">
                <a:latin typeface="Calibri" charset="0"/>
                <a:ea typeface="DengXian" charset="-122"/>
                <a:cs typeface="Times New Roman" charset="0"/>
              </a:rPr>
              <a:t> </a:t>
            </a:r>
            <a:r>
              <a:rPr lang="en-US" sz="1600" dirty="0" err="1">
                <a:latin typeface="Calibri" charset="0"/>
                <a:ea typeface="DengXian" charset="-122"/>
                <a:cs typeface="Times New Roman" charset="0"/>
              </a:rPr>
              <a:t>init</a:t>
            </a:r>
            <a:r>
              <a:rPr lang="en-US" sz="1600" dirty="0">
                <a:latin typeface="Calibri" charset="0"/>
                <a:ea typeface="DengXian" charset="-122"/>
                <a:cs typeface="Times New Roman" charset="0"/>
              </a:rPr>
              <a:t> the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 matrix last </a:t>
            </a:r>
            <a:r>
              <a:rPr lang="en-US" sz="1600" dirty="0" smtClean="0">
                <a:latin typeface="Calibri" charset="0"/>
                <a:ea typeface="DengXian" charset="-122"/>
                <a:cs typeface="Times New Roman" charset="0"/>
              </a:rPr>
              <a:t>column first based on days.</a:t>
            </a:r>
            <a:endParaRPr lang="en-US" sz="1600" dirty="0">
              <a:latin typeface="Calibri" charset="0"/>
              <a:ea typeface="DengXian" charset="-122"/>
              <a:cs typeface="Times New Roman" charset="0"/>
            </a:endParaRPr>
          </a:p>
          <a:p>
            <a:r>
              <a:rPr lang="en-US" sz="1600" dirty="0">
                <a:latin typeface="Calibri" charset="0"/>
                <a:ea typeface="DengXian" charset="-122"/>
                <a:cs typeface="Times New Roman" charset="0"/>
              </a:rPr>
              <a:t> </a:t>
            </a:r>
          </a:p>
          <a:p>
            <a:r>
              <a:rPr lang="en-US" sz="1600" dirty="0">
                <a:latin typeface="Calibri" charset="0"/>
                <a:ea typeface="DengXian" charset="-122"/>
                <a:cs typeface="Times New Roman" charset="0"/>
              </a:rPr>
              <a:t> </a:t>
            </a:r>
            <a:r>
              <a:rPr lang="en-US" sz="1600" b="1" dirty="0">
                <a:solidFill>
                  <a:srgbClr val="FF0000"/>
                </a:solidFill>
                <a:latin typeface="Calibri" charset="0"/>
                <a:ea typeface="DengXian" charset="-122"/>
                <a:cs typeface="Times New Roman" charset="0"/>
              </a:rPr>
              <a:t>formula: </a:t>
            </a:r>
          </a:p>
          <a:p>
            <a:r>
              <a:rPr lang="en-US" sz="1600" b="1" dirty="0">
                <a:solidFill>
                  <a:srgbClr val="FF0000"/>
                </a:solidFill>
                <a:latin typeface="Calibri" charset="0"/>
                <a:ea typeface="DengXian" charset="-122"/>
                <a:cs typeface="Times New Roman" charset="0"/>
              </a:rPr>
              <a:t> if(</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 m || flights[</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][m] === 1)</a:t>
            </a:r>
          </a:p>
          <a:p>
            <a:r>
              <a:rPr lang="en-US" sz="1600" b="1" dirty="0">
                <a:solidFill>
                  <a:srgbClr val="FF0000"/>
                </a:solidFill>
                <a:latin typeface="Calibri" charset="0"/>
                <a:ea typeface="DengXian" charset="-122"/>
                <a:cs typeface="Times New Roman" charset="0"/>
              </a:rPr>
              <a:t>      </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 = days[</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 + </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[m][j+1]   </a:t>
            </a:r>
          </a:p>
          <a:p>
            <a:r>
              <a:rPr lang="en-US" dirty="0">
                <a:latin typeface="Calibri" charset="0"/>
                <a:ea typeface="DengXian" charset="-122"/>
                <a:cs typeface="Times New Roman" charset="0"/>
              </a:rPr>
              <a:t> </a:t>
            </a:r>
          </a:p>
        </p:txBody>
      </p:sp>
    </p:spTree>
    <p:extLst>
      <p:ext uri="{BB962C8B-B14F-4D97-AF65-F5344CB8AC3E}">
        <p14:creationId xmlns:p14="http://schemas.microsoft.com/office/powerpoint/2010/main" val="107409363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0493" y="0"/>
            <a:ext cx="2539698" cy="461665"/>
          </a:xfrm>
          <a:prstGeom prst="rect">
            <a:avLst/>
          </a:prstGeom>
        </p:spPr>
        <p:txBody>
          <a:bodyPr wrap="square">
            <a:spAutoFit/>
          </a:bodyPr>
          <a:lstStyle/>
          <a:p>
            <a:r>
              <a:rPr lang="en-US" sz="2400" dirty="0"/>
              <a:t>Find path in matrix</a:t>
            </a:r>
          </a:p>
        </p:txBody>
      </p:sp>
      <p:sp>
        <p:nvSpPr>
          <p:cNvPr id="2" name="Rectangle 1"/>
          <p:cNvSpPr/>
          <p:nvPr/>
        </p:nvSpPr>
        <p:spPr>
          <a:xfrm>
            <a:off x="150494" y="461665"/>
            <a:ext cx="5680464" cy="5509200"/>
          </a:xfrm>
          <a:prstGeom prst="rect">
            <a:avLst/>
          </a:prstGeom>
        </p:spPr>
        <p:txBody>
          <a:bodyPr wrap="square">
            <a:spAutoFit/>
          </a:bodyPr>
          <a:lstStyle/>
          <a:p>
            <a:r>
              <a:rPr lang="en-US" sz="1600" dirty="0">
                <a:latin typeface="Calibri" charset="0"/>
                <a:ea typeface="DengXian" charset="-122"/>
                <a:cs typeface="Times New Roman" charset="0"/>
              </a:rPr>
              <a:t>Follow up for "Unique Paths":</a:t>
            </a:r>
          </a:p>
          <a:p>
            <a:r>
              <a:rPr lang="en-US" sz="1600" dirty="0">
                <a:latin typeface="Calibri" charset="0"/>
                <a:ea typeface="DengXian" charset="-122"/>
                <a:cs typeface="Times New Roman" charset="0"/>
              </a:rPr>
              <a:t>Now consider if some obstacles are added to the grids. How many unique paths would there be? An obstacle and empty space is marked as 1 and 0 respectively in the grid</a:t>
            </a:r>
            <a:r>
              <a:rPr lang="en-US" sz="1600" dirty="0" smtClean="0">
                <a:latin typeface="Calibri" charset="0"/>
                <a:ea typeface="DengXian" charset="-122"/>
                <a:cs typeface="Times New Roman" charset="0"/>
              </a:rPr>
              <a:t>.` </a:t>
            </a:r>
            <a:endParaRPr lang="en-US" sz="1600" dirty="0">
              <a:latin typeface="Calibri" charset="0"/>
              <a:ea typeface="DengXian" charset="-122"/>
              <a:cs typeface="Times New Roman" charset="0"/>
            </a:endParaRPr>
          </a:p>
          <a:p>
            <a:r>
              <a:rPr lang="en-US" sz="1600" dirty="0">
                <a:latin typeface="Calibri" charset="0"/>
                <a:ea typeface="DengXian" charset="-122"/>
                <a:cs typeface="Times New Roman" charset="0"/>
              </a:rPr>
              <a:t>For example, There is one obstacle in the middle of a 3x3 grid as illustrated below</a:t>
            </a:r>
          </a:p>
          <a:p>
            <a:r>
              <a:rPr lang="en-US" sz="1600" dirty="0">
                <a:latin typeface="Calibri" charset="0"/>
                <a:ea typeface="DengXian" charset="-122"/>
                <a:cs typeface="Times New Roman" charset="0"/>
              </a:rPr>
              <a:t>  [0,0,0],</a:t>
            </a:r>
          </a:p>
          <a:p>
            <a:r>
              <a:rPr lang="en-US" sz="1600" dirty="0">
                <a:latin typeface="Calibri" charset="0"/>
                <a:ea typeface="DengXian" charset="-122"/>
                <a:cs typeface="Times New Roman" charset="0"/>
              </a:rPr>
              <a:t>  [0,1,0],</a:t>
            </a:r>
          </a:p>
          <a:p>
            <a:r>
              <a:rPr lang="en-US" sz="1600" dirty="0">
                <a:latin typeface="Calibri" charset="0"/>
                <a:ea typeface="DengXian" charset="-122"/>
                <a:cs typeface="Times New Roman" charset="0"/>
              </a:rPr>
              <a:t>  [0,0,0]</a:t>
            </a:r>
          </a:p>
          <a:p>
            <a:r>
              <a:rPr lang="en-US" sz="1600" dirty="0">
                <a:latin typeface="Calibri" charset="0"/>
                <a:ea typeface="DengXian" charset="-122"/>
                <a:cs typeface="Times New Roman" charset="0"/>
              </a:rPr>
              <a:t>The total number of unique paths is 2.</a:t>
            </a:r>
          </a:p>
          <a:p>
            <a:r>
              <a:rPr lang="en-US" sz="1600" dirty="0">
                <a:latin typeface="Calibri" charset="0"/>
                <a:ea typeface="DengXian" charset="-122"/>
                <a:cs typeface="Times New Roman" charset="0"/>
              </a:rPr>
              <a:t> </a:t>
            </a:r>
          </a:p>
          <a:p>
            <a:r>
              <a:rPr lang="en-US" sz="1600" dirty="0">
                <a:latin typeface="Calibri" charset="0"/>
                <a:ea typeface="DengXian" charset="-122"/>
                <a:cs typeface="Times New Roman" charset="0"/>
              </a:rPr>
              <a:t>if(gird[0][0]==1)  return 0, the first one is obstacle, then there is no way</a:t>
            </a:r>
          </a:p>
          <a:p>
            <a:r>
              <a:rPr lang="en-US" sz="1600" dirty="0">
                <a:latin typeface="Calibri" charset="0"/>
                <a:ea typeface="DengXian" charset="-122"/>
                <a:cs typeface="Times New Roman" charset="0"/>
              </a:rPr>
              <a:t> </a:t>
            </a:r>
            <a:r>
              <a:rPr lang="en-US" sz="1600" dirty="0" err="1">
                <a:latin typeface="Calibri" charset="0"/>
                <a:ea typeface="DengXian" charset="-122"/>
                <a:cs typeface="Times New Roman" charset="0"/>
              </a:rPr>
              <a:t>intialzize</a:t>
            </a:r>
            <a:r>
              <a:rPr lang="en-US" sz="1600" dirty="0">
                <a:latin typeface="Calibri" charset="0"/>
                <a:ea typeface="DengXian" charset="-122"/>
                <a:cs typeface="Times New Roman" charset="0"/>
              </a:rPr>
              <a:t> steps[</a:t>
            </a:r>
            <a:r>
              <a:rPr lang="en-US" sz="1600" dirty="0" err="1">
                <a:latin typeface="Calibri" charset="0"/>
                <a:ea typeface="DengXian" charset="-122"/>
                <a:cs typeface="Times New Roman" charset="0"/>
              </a:rPr>
              <a:t>m,n</a:t>
            </a:r>
            <a:r>
              <a:rPr lang="en-US" sz="1600" dirty="0">
                <a:latin typeface="Calibri" charset="0"/>
                <a:ea typeface="DengXian" charset="-122"/>
                <a:cs typeface="Times New Roman" charset="0"/>
              </a:rPr>
              <a:t>] to be all 1 matrix </a:t>
            </a:r>
            <a:r>
              <a:rPr lang="en-US" sz="1600" dirty="0" err="1">
                <a:latin typeface="Calibri" charset="0"/>
                <a:ea typeface="DengXian" charset="-122"/>
                <a:cs typeface="Times New Roman" charset="0"/>
              </a:rPr>
              <a:t>ecept</a:t>
            </a:r>
            <a:r>
              <a:rPr lang="en-US" sz="1600" dirty="0">
                <a:latin typeface="Calibri" charset="0"/>
                <a:ea typeface="DengXian" charset="-122"/>
                <a:cs typeface="Times New Roman" charset="0"/>
              </a:rPr>
              <a:t> those whose </a:t>
            </a:r>
            <a:r>
              <a:rPr lang="en-US" sz="1600" dirty="0" err="1">
                <a:latin typeface="Calibri" charset="0"/>
                <a:ea typeface="DengXian" charset="-122"/>
                <a:cs typeface="Times New Roman" charset="0"/>
              </a:rPr>
              <a:t>correspodning</a:t>
            </a:r>
            <a:r>
              <a:rPr lang="en-US" sz="1600" dirty="0">
                <a:latin typeface="Calibri" charset="0"/>
                <a:ea typeface="DengXian" charset="-122"/>
                <a:cs typeface="Times New Roman" charset="0"/>
              </a:rPr>
              <a:t> </a:t>
            </a:r>
            <a:r>
              <a:rPr lang="en-US" sz="1600" dirty="0" err="1">
                <a:latin typeface="Calibri" charset="0"/>
                <a:ea typeface="DengXian" charset="-122"/>
                <a:cs typeface="Times New Roman" charset="0"/>
              </a:rPr>
              <a:t>x,y</a:t>
            </a:r>
            <a:r>
              <a:rPr lang="en-US" sz="1600" dirty="0">
                <a:latin typeface="Calibri" charset="0"/>
                <a:ea typeface="DengXian" charset="-122"/>
                <a:cs typeface="Times New Roman" charset="0"/>
              </a:rPr>
              <a:t> in </a:t>
            </a:r>
            <a:r>
              <a:rPr lang="en-US" sz="1600" dirty="0" err="1">
                <a:latin typeface="Calibri" charset="0"/>
                <a:ea typeface="DengXian" charset="-122"/>
                <a:cs typeface="Times New Roman" charset="0"/>
              </a:rPr>
              <a:t>obstacleGrid</a:t>
            </a:r>
            <a:r>
              <a:rPr lang="en-US" sz="1600" dirty="0">
                <a:latin typeface="Calibri" charset="0"/>
                <a:ea typeface="DengXian" charset="-122"/>
                <a:cs typeface="Times New Roman" charset="0"/>
              </a:rPr>
              <a:t> are 1</a:t>
            </a:r>
          </a:p>
          <a:p>
            <a:r>
              <a:rPr lang="en-US" sz="1600" dirty="0">
                <a:latin typeface="Calibri" charset="0"/>
                <a:ea typeface="DengXian" charset="-122"/>
                <a:cs typeface="Times New Roman" charset="0"/>
              </a:rPr>
              <a:t> 1 1 1 </a:t>
            </a:r>
          </a:p>
          <a:p>
            <a:r>
              <a:rPr lang="en-US" sz="1600" dirty="0">
                <a:latin typeface="Calibri" charset="0"/>
                <a:ea typeface="DengXian" charset="-122"/>
                <a:cs typeface="Times New Roman" charset="0"/>
              </a:rPr>
              <a:t> 1 0 1</a:t>
            </a:r>
          </a:p>
          <a:p>
            <a:r>
              <a:rPr lang="en-US" sz="1600" dirty="0">
                <a:latin typeface="Calibri" charset="0"/>
                <a:ea typeface="DengXian" charset="-122"/>
                <a:cs typeface="Times New Roman" charset="0"/>
              </a:rPr>
              <a:t> 1 1 1</a:t>
            </a:r>
          </a:p>
          <a:p>
            <a:r>
              <a:rPr lang="en-US" sz="1600" dirty="0">
                <a:latin typeface="Calibri" charset="0"/>
                <a:ea typeface="DengXian" charset="-122"/>
                <a:cs typeface="Times New Roman" charset="0"/>
              </a:rPr>
              <a:t> 1. </a:t>
            </a:r>
            <a:r>
              <a:rPr lang="en-US" sz="1600" dirty="0" err="1">
                <a:latin typeface="Calibri" charset="0"/>
                <a:ea typeface="DengXian" charset="-122"/>
                <a:cs typeface="Times New Roman" charset="0"/>
              </a:rPr>
              <a:t>intialize</a:t>
            </a:r>
            <a:r>
              <a:rPr lang="en-US" sz="1600" dirty="0">
                <a:latin typeface="Calibri" charset="0"/>
                <a:ea typeface="DengXian" charset="-122"/>
                <a:cs typeface="Times New Roman" charset="0"/>
              </a:rPr>
              <a:t> first row, then first col</a:t>
            </a:r>
          </a:p>
          <a:p>
            <a:r>
              <a:rPr lang="en-US" sz="1600" b="1" dirty="0" smtClean="0">
                <a:solidFill>
                  <a:srgbClr val="FF0000"/>
                </a:solidFill>
                <a:latin typeface="Calibri" charset="0"/>
                <a:ea typeface="DengXian" charset="-122"/>
                <a:cs typeface="Times New Roman" charset="0"/>
              </a:rPr>
              <a:t>if(</a:t>
            </a:r>
            <a:r>
              <a:rPr lang="en-US" sz="1600" b="1" dirty="0" err="1" smtClean="0">
                <a:solidFill>
                  <a:srgbClr val="FF0000"/>
                </a:solidFill>
                <a:latin typeface="Calibri" charset="0"/>
                <a:ea typeface="DengXian" charset="-122"/>
                <a:cs typeface="Times New Roman" charset="0"/>
              </a:rPr>
              <a:t>obstacleGrid</a:t>
            </a:r>
            <a:r>
              <a:rPr lang="en-US" sz="1600" b="1" dirty="0" smtClean="0">
                <a:solidFill>
                  <a:srgbClr val="FF0000"/>
                </a:solidFill>
                <a:latin typeface="Calibri" charset="0"/>
                <a:ea typeface="DengXian" charset="-122"/>
                <a:cs typeface="Times New Roman" charset="0"/>
              </a:rPr>
              <a:t>[</a:t>
            </a:r>
            <a:r>
              <a:rPr lang="en-US" sz="1600" b="1" dirty="0" err="1" smtClean="0">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 1)  //this is an obstacle</a:t>
            </a:r>
          </a:p>
          <a:p>
            <a:r>
              <a:rPr lang="en-US" sz="1600" b="1" dirty="0">
                <a:solidFill>
                  <a:srgbClr val="FF0000"/>
                </a:solidFill>
                <a:latin typeface="Calibri" charset="0"/>
                <a:ea typeface="DengXian" charset="-122"/>
                <a:cs typeface="Times New Roman" charset="0"/>
              </a:rPr>
              <a:t>            steps[</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][j]=0;</a:t>
            </a:r>
          </a:p>
          <a:p>
            <a:r>
              <a:rPr lang="en-US" sz="1600" b="1" dirty="0">
                <a:solidFill>
                  <a:srgbClr val="FF0000"/>
                </a:solidFill>
                <a:latin typeface="Calibri" charset="0"/>
                <a:ea typeface="DengXian" charset="-122"/>
                <a:cs typeface="Times New Roman" charset="0"/>
              </a:rPr>
              <a:t>else     steps[</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 steps[i-1][j]+ steps[</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][j-1];</a:t>
            </a:r>
            <a:endParaRPr lang="en-US" sz="1600" b="1" dirty="0">
              <a:solidFill>
                <a:srgbClr val="FF0000"/>
              </a:solidFill>
              <a:effectLst/>
              <a:latin typeface="Calibri" charset="0"/>
              <a:ea typeface="DengXian" charset="-122"/>
              <a:cs typeface="Times New Roman" charset="0"/>
            </a:endParaRPr>
          </a:p>
        </p:txBody>
      </p:sp>
      <p:sp>
        <p:nvSpPr>
          <p:cNvPr id="7" name="Rectangle 6"/>
          <p:cNvSpPr/>
          <p:nvPr/>
        </p:nvSpPr>
        <p:spPr>
          <a:xfrm>
            <a:off x="6321288" y="461665"/>
            <a:ext cx="9435548" cy="6093976"/>
          </a:xfrm>
          <a:prstGeom prst="rect">
            <a:avLst/>
          </a:prstGeom>
        </p:spPr>
        <p:txBody>
          <a:bodyPr wrap="square">
            <a:spAutoFit/>
          </a:bodyPr>
          <a:lstStyle/>
          <a:p>
            <a:r>
              <a:rPr lang="en-US" sz="1500" dirty="0">
                <a:solidFill>
                  <a:schemeClr val="accent1">
                    <a:lumMod val="75000"/>
                  </a:schemeClr>
                </a:solidFill>
                <a:latin typeface="Calibri" charset="0"/>
                <a:ea typeface="DengXian" charset="-122"/>
                <a:cs typeface="Times New Roman" charset="0"/>
              </a:rPr>
              <a:t>if(</a:t>
            </a:r>
            <a:r>
              <a:rPr lang="en-US" sz="1500" dirty="0" err="1">
                <a:solidFill>
                  <a:schemeClr val="accent1">
                    <a:lumMod val="75000"/>
                  </a:schemeClr>
                </a:solidFill>
                <a:latin typeface="Calibri" charset="0"/>
                <a:ea typeface="DengXian" charset="-122"/>
                <a:cs typeface="Times New Roman" charset="0"/>
              </a:rPr>
              <a:t>obstacleGrid</a:t>
            </a:r>
            <a:r>
              <a:rPr lang="en-US" sz="1500" dirty="0">
                <a:solidFill>
                  <a:schemeClr val="accent1">
                    <a:lumMod val="75000"/>
                  </a:schemeClr>
                </a:solidFill>
                <a:latin typeface="Calibri" charset="0"/>
                <a:ea typeface="DengXian" charset="-122"/>
                <a:cs typeface="Times New Roman" charset="0"/>
              </a:rPr>
              <a:t>[0][0]==1)   return 0;</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 = [], m = </a:t>
            </a:r>
            <a:r>
              <a:rPr lang="en-US" sz="1500" dirty="0" err="1">
                <a:solidFill>
                  <a:schemeClr val="accent1">
                    <a:lumMod val="75000"/>
                  </a:schemeClr>
                </a:solidFill>
                <a:latin typeface="Calibri" charset="0"/>
                <a:ea typeface="DengXian" charset="-122"/>
                <a:cs typeface="Times New Roman" charset="0"/>
              </a:rPr>
              <a:t>obstacleGrid.length</a:t>
            </a:r>
            <a:r>
              <a:rPr lang="en-US" sz="1500" dirty="0">
                <a:solidFill>
                  <a:schemeClr val="accent1">
                    <a:lumMod val="75000"/>
                  </a:schemeClr>
                </a:solidFill>
                <a:latin typeface="Calibri" charset="0"/>
                <a:ea typeface="DengXian" charset="-122"/>
                <a:cs typeface="Times New Roman" charset="0"/>
              </a:rPr>
              <a:t>, </a:t>
            </a:r>
            <a:endParaRPr lang="en-US" sz="1500" dirty="0" smtClean="0">
              <a:solidFill>
                <a:schemeClr val="accent1">
                  <a:lumMod val="75000"/>
                </a:schemeClr>
              </a:solidFill>
              <a:latin typeface="Calibri" charset="0"/>
              <a:ea typeface="DengXian" charset="-122"/>
              <a:cs typeface="Times New Roman" charset="0"/>
            </a:endParaRPr>
          </a:p>
          <a:p>
            <a:r>
              <a:rPr lang="en-US" sz="1500" dirty="0" smtClean="0">
                <a:solidFill>
                  <a:schemeClr val="accent1">
                    <a:lumMod val="75000"/>
                  </a:schemeClr>
                </a:solidFill>
                <a:latin typeface="Calibri" charset="0"/>
                <a:ea typeface="DengXian" charset="-122"/>
                <a:cs typeface="Times New Roman" charset="0"/>
              </a:rPr>
              <a:t>     n </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obstacleGrid</a:t>
            </a:r>
            <a:r>
              <a:rPr lang="en-US" sz="1500" dirty="0">
                <a:solidFill>
                  <a:schemeClr val="accent1">
                    <a:lumMod val="75000"/>
                  </a:schemeClr>
                </a:solidFill>
                <a:latin typeface="Calibri" charset="0"/>
                <a:ea typeface="DengXian" charset="-122"/>
                <a:cs typeface="Times New Roman" charset="0"/>
              </a:rPr>
              <a:t>[0].length, flag = false;</a:t>
            </a:r>
          </a:p>
          <a:p>
            <a:r>
              <a:rPr lang="en-US" sz="1500" dirty="0">
                <a:solidFill>
                  <a:schemeClr val="accent1">
                    <a:lumMod val="75000"/>
                  </a:schemeClr>
                </a:solidFill>
                <a:latin typeface="Calibri" charset="0"/>
                <a:ea typeface="DengXian" charset="-122"/>
                <a:cs typeface="Times New Roman" charset="0"/>
              </a:rPr>
              <a:t>    // Initialize map filled with 1</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=0;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&lt;m;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new Array(n).fill(1);</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=1;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&lt;m;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if(</a:t>
            </a:r>
            <a:r>
              <a:rPr lang="en-US" sz="1500" dirty="0" err="1">
                <a:solidFill>
                  <a:schemeClr val="accent1">
                    <a:lumMod val="75000"/>
                  </a:schemeClr>
                </a:solidFill>
                <a:latin typeface="Calibri" charset="0"/>
                <a:ea typeface="DengXian" charset="-122"/>
                <a:cs typeface="Times New Roman" charset="0"/>
              </a:rPr>
              <a:t>obstacleGrid</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][0] ===1) flag = true;</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][0] = flag ? 0 : 1;</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flag = false;</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j=1; j&lt;n; j++) {</a:t>
            </a:r>
          </a:p>
          <a:p>
            <a:r>
              <a:rPr lang="en-US" sz="1500" dirty="0">
                <a:solidFill>
                  <a:schemeClr val="accent1">
                    <a:lumMod val="75000"/>
                  </a:schemeClr>
                </a:solidFill>
                <a:latin typeface="Calibri" charset="0"/>
                <a:ea typeface="DengXian" charset="-122"/>
                <a:cs typeface="Times New Roman" charset="0"/>
              </a:rPr>
              <a:t>         if(</a:t>
            </a:r>
            <a:r>
              <a:rPr lang="en-US" sz="1500" dirty="0" err="1">
                <a:solidFill>
                  <a:schemeClr val="accent1">
                    <a:lumMod val="75000"/>
                  </a:schemeClr>
                </a:solidFill>
                <a:latin typeface="Calibri" charset="0"/>
                <a:ea typeface="DengXian" charset="-122"/>
                <a:cs typeface="Times New Roman" charset="0"/>
              </a:rPr>
              <a:t>obstacleGrid</a:t>
            </a:r>
            <a:r>
              <a:rPr lang="en-US" sz="1500" dirty="0">
                <a:solidFill>
                  <a:schemeClr val="accent1">
                    <a:lumMod val="75000"/>
                  </a:schemeClr>
                </a:solidFill>
                <a:latin typeface="Calibri" charset="0"/>
                <a:ea typeface="DengXian" charset="-122"/>
                <a:cs typeface="Times New Roman" charset="0"/>
              </a:rPr>
              <a:t>[0][j] ===1) flag = true;</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[0][j] = flag ? 0 : 1;</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 Do </a:t>
            </a:r>
            <a:r>
              <a:rPr lang="en-US" sz="1500" dirty="0" err="1">
                <a:solidFill>
                  <a:schemeClr val="accent1">
                    <a:lumMod val="75000"/>
                  </a:schemeClr>
                </a:solidFill>
                <a:latin typeface="Calibri" charset="0"/>
                <a:ea typeface="DengXian" charset="-122"/>
                <a:cs typeface="Times New Roman" charset="0"/>
              </a:rPr>
              <a:t>caculation</a:t>
            </a:r>
            <a:r>
              <a:rPr lang="en-US" sz="1500" dirty="0">
                <a:solidFill>
                  <a:schemeClr val="accent1">
                    <a:lumMod val="75000"/>
                  </a:schemeClr>
                </a:solidFill>
                <a:latin typeface="Calibri" charset="0"/>
                <a:ea typeface="DengXian" charset="-122"/>
                <a:cs typeface="Times New Roman" charset="0"/>
              </a:rPr>
              <a:t>.</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=1;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&lt;m;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for(j=1; j&lt;n; j++) {</a:t>
            </a:r>
          </a:p>
          <a:p>
            <a:r>
              <a:rPr lang="en-US" sz="1500" dirty="0">
                <a:solidFill>
                  <a:schemeClr val="accent1">
                    <a:lumMod val="75000"/>
                  </a:schemeClr>
                </a:solidFill>
                <a:latin typeface="Calibri" charset="0"/>
                <a:ea typeface="DengXian" charset="-122"/>
                <a:cs typeface="Times New Roman" charset="0"/>
              </a:rPr>
              <a:t>            if(</a:t>
            </a:r>
            <a:r>
              <a:rPr lang="en-US" sz="1500" dirty="0" err="1">
                <a:solidFill>
                  <a:schemeClr val="accent1">
                    <a:lumMod val="75000"/>
                  </a:schemeClr>
                </a:solidFill>
                <a:latin typeface="Calibri" charset="0"/>
                <a:ea typeface="DengXian" charset="-122"/>
                <a:cs typeface="Times New Roman" charset="0"/>
              </a:rPr>
              <a:t>obstacleGrid</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][j] === 1)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][j] = 0;</a:t>
            </a:r>
          </a:p>
          <a:p>
            <a:r>
              <a:rPr lang="en-US" sz="1500" dirty="0">
                <a:solidFill>
                  <a:schemeClr val="accent1">
                    <a:lumMod val="75000"/>
                  </a:schemeClr>
                </a:solidFill>
                <a:latin typeface="Calibri" charset="0"/>
                <a:ea typeface="DengXian" charset="-122"/>
                <a:cs typeface="Times New Roman" charset="0"/>
              </a:rPr>
              <a:t>            else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][j] =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[i-1][j] +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][j-1];</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return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[m-1][n-1];</a:t>
            </a:r>
            <a:endParaRPr lang="en-US" sz="1500"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54588623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0493" y="0"/>
            <a:ext cx="2539698" cy="461665"/>
          </a:xfrm>
          <a:prstGeom prst="rect">
            <a:avLst/>
          </a:prstGeom>
        </p:spPr>
        <p:txBody>
          <a:bodyPr wrap="square">
            <a:spAutoFit/>
          </a:bodyPr>
          <a:lstStyle/>
          <a:p>
            <a:r>
              <a:rPr lang="en-US" sz="2400" dirty="0"/>
              <a:t>Find path in matrix</a:t>
            </a:r>
          </a:p>
        </p:txBody>
      </p:sp>
      <p:sp>
        <p:nvSpPr>
          <p:cNvPr id="8" name="Rectangle 7"/>
          <p:cNvSpPr/>
          <p:nvPr/>
        </p:nvSpPr>
        <p:spPr>
          <a:xfrm>
            <a:off x="150493" y="355647"/>
            <a:ext cx="12041507" cy="2154436"/>
          </a:xfrm>
          <a:prstGeom prst="rect">
            <a:avLst/>
          </a:prstGeom>
        </p:spPr>
        <p:txBody>
          <a:bodyPr wrap="square">
            <a:spAutoFit/>
          </a:bodyPr>
          <a:lstStyle/>
          <a:p>
            <a:r>
              <a:rPr lang="en-US" sz="1400" dirty="0">
                <a:latin typeface="Calibri" charset="0"/>
                <a:ea typeface="DengXian" charset="-122"/>
                <a:cs typeface="Times New Roman" charset="0"/>
              </a:rPr>
              <a:t>Dungeon game</a:t>
            </a:r>
          </a:p>
          <a:p>
            <a:r>
              <a:rPr lang="en-US" sz="1400" dirty="0" smtClean="0">
                <a:latin typeface="Calibri" charset="0"/>
                <a:ea typeface="DengXian" charset="-122"/>
                <a:cs typeface="Times New Roman" charset="0"/>
              </a:rPr>
              <a:t>The </a:t>
            </a:r>
            <a:r>
              <a:rPr lang="en-US" sz="1400" dirty="0">
                <a:latin typeface="Calibri" charset="0"/>
                <a:ea typeface="DengXian" charset="-122"/>
                <a:cs typeface="Times New Roman" charset="0"/>
              </a:rPr>
              <a:t>demons had princess (P) in the bottom-right corner of a dungeon. </a:t>
            </a:r>
            <a:r>
              <a:rPr lang="en-US" sz="1400" dirty="0" smtClean="0">
                <a:latin typeface="Calibri" charset="0"/>
                <a:ea typeface="DengXian" charset="-122"/>
                <a:cs typeface="Times New Roman" charset="0"/>
              </a:rPr>
              <a:t>The </a:t>
            </a:r>
            <a:r>
              <a:rPr lang="en-US" sz="1400" dirty="0">
                <a:latin typeface="Calibri" charset="0"/>
                <a:ea typeface="DengXian" charset="-122"/>
                <a:cs typeface="Times New Roman" charset="0"/>
              </a:rPr>
              <a:t>dungeon consists of M x N rooms laid out in a 2D grid. </a:t>
            </a:r>
            <a:r>
              <a:rPr lang="en-US" sz="1400" dirty="0" smtClean="0">
                <a:latin typeface="Calibri" charset="0"/>
                <a:ea typeface="DengXian" charset="-122"/>
                <a:cs typeface="Times New Roman" charset="0"/>
              </a:rPr>
              <a:t>Our knight </a:t>
            </a:r>
            <a:r>
              <a:rPr lang="en-US" sz="1400" dirty="0">
                <a:latin typeface="Calibri" charset="0"/>
                <a:ea typeface="DengXian" charset="-122"/>
                <a:cs typeface="Times New Roman" charset="0"/>
              </a:rPr>
              <a:t>(K) was </a:t>
            </a:r>
            <a:r>
              <a:rPr lang="en-US" sz="1400" dirty="0" smtClean="0">
                <a:latin typeface="Calibri" charset="0"/>
                <a:ea typeface="DengXian" charset="-122"/>
                <a:cs typeface="Times New Roman" charset="0"/>
              </a:rPr>
              <a:t>positioned </a:t>
            </a:r>
            <a:r>
              <a:rPr lang="en-US" sz="1400" dirty="0">
                <a:latin typeface="Calibri" charset="0"/>
                <a:ea typeface="DengXian" charset="-122"/>
                <a:cs typeface="Times New Roman" charset="0"/>
              </a:rPr>
              <a:t>in the top-left room and </a:t>
            </a:r>
            <a:r>
              <a:rPr lang="en-US" sz="1400" dirty="0" smtClean="0">
                <a:latin typeface="Calibri" charset="0"/>
                <a:ea typeface="DengXian" charset="-122"/>
                <a:cs typeface="Times New Roman" charset="0"/>
              </a:rPr>
              <a:t>must </a:t>
            </a:r>
            <a:r>
              <a:rPr lang="en-US" sz="1400" dirty="0">
                <a:latin typeface="Calibri" charset="0"/>
                <a:ea typeface="DengXian" charset="-122"/>
                <a:cs typeface="Times New Roman" charset="0"/>
              </a:rPr>
              <a:t>fight his way to rescue the </a:t>
            </a:r>
            <a:r>
              <a:rPr lang="en-US" sz="1400" dirty="0" smtClean="0">
                <a:latin typeface="Calibri" charset="0"/>
                <a:ea typeface="DengXian" charset="-122"/>
                <a:cs typeface="Times New Roman" charset="0"/>
              </a:rPr>
              <a:t>princess. The </a:t>
            </a:r>
            <a:r>
              <a:rPr lang="en-US" sz="1400" dirty="0">
                <a:latin typeface="Calibri" charset="0"/>
                <a:ea typeface="DengXian" charset="-122"/>
                <a:cs typeface="Times New Roman" charset="0"/>
              </a:rPr>
              <a:t>knight has an initial health point represented by a positive integer. </a:t>
            </a:r>
            <a:r>
              <a:rPr lang="en-US" sz="1400" dirty="0" smtClean="0">
                <a:latin typeface="Calibri" charset="0"/>
                <a:ea typeface="DengXian" charset="-122"/>
                <a:cs typeface="Times New Roman" charset="0"/>
              </a:rPr>
              <a:t>If </a:t>
            </a:r>
            <a:r>
              <a:rPr lang="en-US" sz="1400" dirty="0">
                <a:latin typeface="Calibri" charset="0"/>
                <a:ea typeface="DengXian" charset="-122"/>
                <a:cs typeface="Times New Roman" charset="0"/>
              </a:rPr>
              <a:t>at any point his health point drops to 0 or below, he dies </a:t>
            </a:r>
            <a:r>
              <a:rPr lang="en-US" sz="1400" dirty="0" smtClean="0">
                <a:latin typeface="Calibri" charset="0"/>
                <a:ea typeface="DengXian" charset="-122"/>
                <a:cs typeface="Times New Roman" charset="0"/>
              </a:rPr>
              <a:t>immediately. Some </a:t>
            </a:r>
            <a:r>
              <a:rPr lang="en-US" sz="1400" dirty="0">
                <a:latin typeface="Calibri" charset="0"/>
                <a:ea typeface="DengXian" charset="-122"/>
                <a:cs typeface="Times New Roman" charset="0"/>
              </a:rPr>
              <a:t>of the rooms are guarded by demons, </a:t>
            </a:r>
            <a:r>
              <a:rPr lang="en-US" sz="1400" dirty="0" smtClean="0">
                <a:latin typeface="Calibri" charset="0"/>
                <a:ea typeface="DengXian" charset="-122"/>
                <a:cs typeface="Times New Roman" charset="0"/>
              </a:rPr>
              <a:t>so </a:t>
            </a:r>
            <a:r>
              <a:rPr lang="en-US" sz="1400" dirty="0">
                <a:latin typeface="Calibri" charset="0"/>
                <a:ea typeface="DengXian" charset="-122"/>
                <a:cs typeface="Times New Roman" charset="0"/>
              </a:rPr>
              <a:t>the knight loses health upon entering these rooms; </a:t>
            </a:r>
            <a:r>
              <a:rPr lang="en-US" sz="1400" dirty="0" smtClean="0">
                <a:latin typeface="Calibri" charset="0"/>
                <a:ea typeface="DengXian" charset="-122"/>
                <a:cs typeface="Times New Roman" charset="0"/>
              </a:rPr>
              <a:t>other </a:t>
            </a:r>
            <a:r>
              <a:rPr lang="en-US" sz="1400" dirty="0">
                <a:latin typeface="Calibri" charset="0"/>
                <a:ea typeface="DengXian" charset="-122"/>
                <a:cs typeface="Times New Roman" charset="0"/>
              </a:rPr>
              <a:t>rooms are either empty (0's) </a:t>
            </a:r>
            <a:r>
              <a:rPr lang="en-US" sz="1400" dirty="0" smtClean="0">
                <a:latin typeface="Calibri" charset="0"/>
                <a:ea typeface="DengXian" charset="-122"/>
                <a:cs typeface="Times New Roman" charset="0"/>
              </a:rPr>
              <a:t>or </a:t>
            </a:r>
            <a:r>
              <a:rPr lang="en-US" sz="1400" dirty="0">
                <a:latin typeface="Calibri" charset="0"/>
                <a:ea typeface="DengXian" charset="-122"/>
                <a:cs typeface="Times New Roman" charset="0"/>
              </a:rPr>
              <a:t>contain magic orbs increase the knight's health.</a:t>
            </a:r>
          </a:p>
          <a:p>
            <a:r>
              <a:rPr lang="en-US" sz="1400" dirty="0">
                <a:latin typeface="Calibri" charset="0"/>
                <a:ea typeface="DengXian" charset="-122"/>
                <a:cs typeface="Times New Roman" charset="0"/>
              </a:rPr>
              <a:t>the knight move only rightward or downward in each </a:t>
            </a:r>
            <a:r>
              <a:rPr lang="en-US" sz="1400" dirty="0" smtClean="0">
                <a:latin typeface="Calibri" charset="0"/>
                <a:ea typeface="DengXian" charset="-122"/>
                <a:cs typeface="Times New Roman" charset="0"/>
              </a:rPr>
              <a:t>step. Write </a:t>
            </a:r>
            <a:r>
              <a:rPr lang="en-US" sz="1400" dirty="0">
                <a:latin typeface="Calibri" charset="0"/>
                <a:ea typeface="DengXian" charset="-122"/>
                <a:cs typeface="Times New Roman" charset="0"/>
              </a:rPr>
              <a:t>a function to determine the knight's minimum initial health so that he is able to rescue the </a:t>
            </a:r>
            <a:r>
              <a:rPr lang="en-US" sz="1400" dirty="0" smtClean="0">
                <a:latin typeface="Calibri" charset="0"/>
                <a:ea typeface="DengXian" charset="-122"/>
                <a:cs typeface="Times New Roman" charset="0"/>
              </a:rPr>
              <a:t>princess. For </a:t>
            </a:r>
            <a:r>
              <a:rPr lang="en-US" sz="1400" dirty="0">
                <a:latin typeface="Calibri" charset="0"/>
                <a:ea typeface="DengXian" charset="-122"/>
                <a:cs typeface="Times New Roman" charset="0"/>
              </a:rPr>
              <a:t>example, given the dungeon below, </a:t>
            </a:r>
            <a:r>
              <a:rPr lang="en-US" sz="1400" dirty="0" smtClean="0">
                <a:latin typeface="Calibri" charset="0"/>
                <a:ea typeface="DengXian" charset="-122"/>
                <a:cs typeface="Times New Roman" charset="0"/>
              </a:rPr>
              <a:t>the </a:t>
            </a:r>
            <a:r>
              <a:rPr lang="en-US" sz="1400" dirty="0">
                <a:latin typeface="Calibri" charset="0"/>
                <a:ea typeface="DengXian" charset="-122"/>
                <a:cs typeface="Times New Roman" charset="0"/>
              </a:rPr>
              <a:t>initial health of the knight must be at least 7 if he follows the optimal path RIGHT-&gt; RIGHT -&gt; DOWN -&gt; DOWN.</a:t>
            </a:r>
          </a:p>
          <a:p>
            <a:r>
              <a:rPr lang="en-US" sz="1200" dirty="0">
                <a:latin typeface="Calibri" charset="0"/>
                <a:ea typeface="DengXian" charset="-122"/>
                <a:cs typeface="Times New Roman" charset="0"/>
              </a:rPr>
              <a:t>-2 (K)	-3	3</a:t>
            </a:r>
          </a:p>
          <a:p>
            <a:r>
              <a:rPr lang="en-US" sz="1200" dirty="0">
                <a:latin typeface="Calibri" charset="0"/>
                <a:ea typeface="DengXian" charset="-122"/>
                <a:cs typeface="Times New Roman" charset="0"/>
              </a:rPr>
              <a:t>-5	-10	1</a:t>
            </a:r>
          </a:p>
          <a:p>
            <a:r>
              <a:rPr lang="en-US" sz="1200" dirty="0">
                <a:latin typeface="Calibri" charset="0"/>
                <a:ea typeface="DengXian" charset="-122"/>
                <a:cs typeface="Times New Roman" charset="0"/>
              </a:rPr>
              <a:t>10	30	-5 (P)</a:t>
            </a:r>
            <a:endParaRPr lang="en-US" sz="1200" dirty="0">
              <a:effectLst/>
              <a:latin typeface="Calibri" charset="0"/>
              <a:ea typeface="DengXian" charset="-122"/>
              <a:cs typeface="Times New Roman" charset="0"/>
            </a:endParaRPr>
          </a:p>
        </p:txBody>
      </p:sp>
      <p:sp>
        <p:nvSpPr>
          <p:cNvPr id="9" name="Rectangle 8"/>
          <p:cNvSpPr/>
          <p:nvPr/>
        </p:nvSpPr>
        <p:spPr>
          <a:xfrm>
            <a:off x="6347791" y="2192154"/>
            <a:ext cx="5557380" cy="4278094"/>
          </a:xfrm>
          <a:prstGeom prst="rect">
            <a:avLst/>
          </a:prstGeom>
        </p:spPr>
        <p:txBody>
          <a:bodyPr wrap="square">
            <a:spAutoFit/>
          </a:bodyPr>
          <a:lstStyle/>
          <a:p>
            <a:r>
              <a:rPr lang="en-US" sz="1600" dirty="0" smtClean="0">
                <a:latin typeface="Calibri" charset="0"/>
                <a:ea typeface="DengXian" charset="-122"/>
                <a:cs typeface="Times New Roman" charset="0"/>
              </a:rPr>
              <a:t>we </a:t>
            </a:r>
            <a:r>
              <a:rPr lang="en-US" sz="1600" dirty="0">
                <a:latin typeface="Calibri" charset="0"/>
                <a:ea typeface="DengXian" charset="-122"/>
                <a:cs typeface="Times New Roman" charset="0"/>
              </a:rPr>
              <a:t>change -5 to 6 first, and </a:t>
            </a:r>
            <a:r>
              <a:rPr lang="en-US" sz="1600" dirty="0" err="1">
                <a:latin typeface="Calibri" charset="0"/>
                <a:ea typeface="DengXian" charset="-122"/>
                <a:cs typeface="Times New Roman" charset="0"/>
              </a:rPr>
              <a:t>init</a:t>
            </a:r>
            <a:r>
              <a:rPr lang="en-US" sz="1600" dirty="0">
                <a:latin typeface="Calibri" charset="0"/>
                <a:ea typeface="DengXian" charset="-122"/>
                <a:cs typeface="Times New Roman" charset="0"/>
              </a:rPr>
              <a:t> last row and last col</a:t>
            </a:r>
          </a:p>
          <a:p>
            <a:r>
              <a:rPr lang="en-US" sz="1600" dirty="0">
                <a:latin typeface="Calibri" charset="0"/>
                <a:ea typeface="DengXian" charset="-122"/>
                <a:cs typeface="Times New Roman" charset="0"/>
              </a:rPr>
              <a:t> since initial it is -5 which means we need 6 before reach to -5 to keep knight alive</a:t>
            </a:r>
          </a:p>
          <a:p>
            <a:r>
              <a:rPr lang="en-US" sz="1600" dirty="0">
                <a:latin typeface="Calibri" charset="0"/>
                <a:ea typeface="DengXian" charset="-122"/>
                <a:cs typeface="Times New Roman" charset="0"/>
              </a:rPr>
              <a:t> if we only go up, before going to 1, we should have at least 5, then +1=6 so </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 = </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[i+1][j] - dungeon[</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 </a:t>
            </a:r>
            <a:r>
              <a:rPr lang="en-US" sz="1600" dirty="0">
                <a:latin typeface="Calibri" charset="0"/>
                <a:ea typeface="DengXian" charset="-122"/>
                <a:cs typeface="Times New Roman" charset="0"/>
              </a:rPr>
              <a:t>in last col</a:t>
            </a:r>
          </a:p>
          <a:p>
            <a:r>
              <a:rPr lang="en-US" sz="1600" dirty="0">
                <a:latin typeface="Calibri" charset="0"/>
                <a:ea typeface="DengXian" charset="-122"/>
                <a:cs typeface="Times New Roman" charset="0"/>
              </a:rPr>
              <a:t> if we only go left, before going to 30, we should have at least 5, but 6-30&lt;0 so we set it to be 1, since knight at least have 1</a:t>
            </a:r>
          </a:p>
          <a:p>
            <a:r>
              <a:rPr lang="en-US" sz="1600" dirty="0">
                <a:latin typeface="Calibri" charset="0"/>
                <a:ea typeface="DengXian" charset="-122"/>
                <a:cs typeface="Times New Roman" charset="0"/>
              </a:rPr>
              <a:t>    </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 = </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][j+1] - dungeon[</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a:t>
            </a:r>
            <a:r>
              <a:rPr lang="en-US" sz="1600" b="1" dirty="0" smtClean="0">
                <a:solidFill>
                  <a:srgbClr val="FF0000"/>
                </a:solidFill>
                <a:latin typeface="Calibri" charset="0"/>
                <a:ea typeface="DengXian" charset="-122"/>
                <a:cs typeface="Times New Roman" charset="0"/>
              </a:rPr>
              <a:t>]</a:t>
            </a:r>
            <a:r>
              <a:rPr lang="en-US" sz="1600" dirty="0" smtClean="0">
                <a:latin typeface="Calibri" charset="0"/>
                <a:ea typeface="DengXian" charset="-122"/>
                <a:cs typeface="Times New Roman" charset="0"/>
              </a:rPr>
              <a:t>  </a:t>
            </a:r>
            <a:r>
              <a:rPr lang="en-US" sz="1600" b="1" dirty="0">
                <a:solidFill>
                  <a:srgbClr val="FF0000"/>
                </a:solidFill>
                <a:latin typeface="Calibri" charset="0"/>
                <a:ea typeface="DengXian" charset="-122"/>
                <a:cs typeface="Times New Roman" charset="0"/>
              </a:rPr>
              <a:t>if(</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 &lt;=0)  </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 </a:t>
            </a:r>
            <a:r>
              <a:rPr lang="en-US" sz="1600" b="1" dirty="0" smtClean="0">
                <a:solidFill>
                  <a:srgbClr val="FF0000"/>
                </a:solidFill>
                <a:latin typeface="Calibri" charset="0"/>
                <a:ea typeface="DengXian" charset="-122"/>
                <a:cs typeface="Times New Roman" charset="0"/>
              </a:rPr>
              <a:t>1</a:t>
            </a:r>
            <a:endParaRPr lang="en-US" sz="1600" b="1" dirty="0">
              <a:solidFill>
                <a:srgbClr val="FF0000"/>
              </a:solidFill>
              <a:latin typeface="Calibri" charset="0"/>
              <a:ea typeface="DengXian" charset="-122"/>
              <a:cs typeface="Times New Roman" charset="0"/>
            </a:endParaRPr>
          </a:p>
          <a:p>
            <a:r>
              <a:rPr lang="en-US" sz="1600" dirty="0">
                <a:latin typeface="Calibri" charset="0"/>
                <a:ea typeface="DengXian" charset="-122"/>
                <a:cs typeface="Times New Roman" charset="0"/>
              </a:rPr>
              <a:t> -2     -3   2</a:t>
            </a:r>
          </a:p>
          <a:p>
            <a:r>
              <a:rPr lang="en-US" sz="1600" dirty="0">
                <a:latin typeface="Calibri" charset="0"/>
                <a:ea typeface="DengXian" charset="-122"/>
                <a:cs typeface="Times New Roman" charset="0"/>
              </a:rPr>
              <a:t> -5     -10  5</a:t>
            </a:r>
          </a:p>
          <a:p>
            <a:r>
              <a:rPr lang="en-US" sz="1600" dirty="0">
                <a:latin typeface="Calibri" charset="0"/>
                <a:ea typeface="DengXian" charset="-122"/>
                <a:cs typeface="Times New Roman" charset="0"/>
              </a:rPr>
              <a:t>  1      1   6</a:t>
            </a:r>
          </a:p>
          <a:p>
            <a:r>
              <a:rPr lang="en-US" sz="1600" dirty="0">
                <a:latin typeface="Calibri" charset="0"/>
                <a:ea typeface="DengXian" charset="-122"/>
                <a:cs typeface="Times New Roman" charset="0"/>
              </a:rPr>
              <a:t> we check each element inside, </a:t>
            </a:r>
            <a:endParaRPr lang="en-US" sz="1600" dirty="0" smtClean="0">
              <a:latin typeface="Calibri" charset="0"/>
              <a:ea typeface="DengXian" charset="-122"/>
              <a:cs typeface="Times New Roman" charset="0"/>
            </a:endParaRPr>
          </a:p>
          <a:p>
            <a:r>
              <a:rPr lang="en-US" sz="1600" dirty="0" smtClean="0">
                <a:latin typeface="Calibri" charset="0"/>
                <a:ea typeface="DengXian" charset="-122"/>
                <a:cs typeface="Times New Roman" charset="0"/>
              </a:rPr>
              <a:t>for </a:t>
            </a:r>
            <a:r>
              <a:rPr lang="en-US" sz="1600" dirty="0" err="1">
                <a:latin typeface="Calibri" charset="0"/>
                <a:ea typeface="DengXian" charset="-122"/>
                <a:cs typeface="Times New Roman" charset="0"/>
              </a:rPr>
              <a:t>dp</a:t>
            </a:r>
            <a:r>
              <a:rPr lang="en-US" sz="1600" dirty="0">
                <a:latin typeface="Calibri" charset="0"/>
                <a:ea typeface="DengXian" charset="-122"/>
                <a:cs typeface="Times New Roman" charset="0"/>
              </a:rPr>
              <a:t>[m-2][m-2] the min = 5 - (-10) or 1 - (-10)</a:t>
            </a:r>
          </a:p>
          <a:p>
            <a:r>
              <a:rPr lang="en-US" sz="1600" b="1" dirty="0">
                <a:solidFill>
                  <a:srgbClr val="FF0000"/>
                </a:solidFill>
                <a:latin typeface="Calibri" charset="0"/>
                <a:ea typeface="DengXian" charset="-122"/>
                <a:cs typeface="Times New Roman" charset="0"/>
              </a:rPr>
              <a:t> </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 = min(</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[i+1][j], </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][j+1]) - </a:t>
            </a:r>
            <a:r>
              <a:rPr lang="en-US" sz="1600" b="1" dirty="0" err="1">
                <a:solidFill>
                  <a:srgbClr val="FF0000"/>
                </a:solidFill>
                <a:latin typeface="Calibri" charset="0"/>
                <a:ea typeface="DengXian" charset="-122"/>
                <a:cs typeface="Times New Roman" charset="0"/>
              </a:rPr>
              <a:t>dp</a:t>
            </a:r>
            <a:r>
              <a:rPr lang="en-US" sz="1600" b="1" dirty="0">
                <a:solidFill>
                  <a:srgbClr val="FF0000"/>
                </a:solidFill>
                <a:latin typeface="Calibri" charset="0"/>
                <a:ea typeface="DengXian" charset="-122"/>
                <a:cs typeface="Times New Roman" charset="0"/>
              </a:rPr>
              <a:t>[</a:t>
            </a:r>
            <a:r>
              <a:rPr lang="en-US" sz="1600" b="1" dirty="0" err="1">
                <a:solidFill>
                  <a:srgbClr val="FF0000"/>
                </a:solidFill>
                <a:latin typeface="Calibri" charset="0"/>
                <a:ea typeface="DengXian" charset="-122"/>
                <a:cs typeface="Times New Roman" charset="0"/>
              </a:rPr>
              <a:t>i</a:t>
            </a:r>
            <a:r>
              <a:rPr lang="en-US" sz="1600" b="1" dirty="0">
                <a:solidFill>
                  <a:srgbClr val="FF0000"/>
                </a:solidFill>
                <a:latin typeface="Calibri" charset="0"/>
                <a:ea typeface="DengXian" charset="-122"/>
                <a:cs typeface="Times New Roman" charset="0"/>
              </a:rPr>
              <a:t>][j]</a:t>
            </a:r>
          </a:p>
          <a:p>
            <a:r>
              <a:rPr lang="en-US" sz="1600" dirty="0">
                <a:latin typeface="Calibri" charset="0"/>
                <a:ea typeface="DengXian" charset="-122"/>
                <a:cs typeface="Times New Roman" charset="0"/>
              </a:rPr>
              <a:t>  7     5    2</a:t>
            </a:r>
          </a:p>
          <a:p>
            <a:r>
              <a:rPr lang="en-US" sz="1600" dirty="0">
                <a:latin typeface="Calibri" charset="0"/>
                <a:ea typeface="DengXian" charset="-122"/>
                <a:cs typeface="Times New Roman" charset="0"/>
              </a:rPr>
              <a:t>  6     11   5</a:t>
            </a:r>
          </a:p>
          <a:p>
            <a:r>
              <a:rPr lang="en-US" sz="1600" dirty="0">
                <a:latin typeface="Calibri" charset="0"/>
                <a:ea typeface="DengXian" charset="-122"/>
                <a:cs typeface="Times New Roman" charset="0"/>
              </a:rPr>
              <a:t>  1     1    6</a:t>
            </a:r>
            <a:endParaRPr lang="en-US" sz="1600" dirty="0">
              <a:effectLst/>
              <a:latin typeface="Calibri" charset="0"/>
              <a:ea typeface="DengXian" charset="-122"/>
              <a:cs typeface="Times New Roman" charset="0"/>
            </a:endParaRPr>
          </a:p>
        </p:txBody>
      </p:sp>
      <p:sp>
        <p:nvSpPr>
          <p:cNvPr id="10" name="Rectangle 9"/>
          <p:cNvSpPr/>
          <p:nvPr/>
        </p:nvSpPr>
        <p:spPr>
          <a:xfrm>
            <a:off x="516834" y="2510083"/>
            <a:ext cx="6096000" cy="4478149"/>
          </a:xfrm>
          <a:prstGeom prst="rect">
            <a:avLst/>
          </a:prstGeom>
        </p:spPr>
        <p:txBody>
          <a:bodyPr>
            <a:spAutoFit/>
          </a:bodyPr>
          <a:lstStyle/>
          <a:p>
            <a:r>
              <a:rPr lang="en-US" sz="1500" dirty="0">
                <a:solidFill>
                  <a:schemeClr val="accent1">
                    <a:lumMod val="75000"/>
                  </a:schemeClr>
                </a:solidFill>
                <a:latin typeface="Calibri" charset="0"/>
                <a:ea typeface="DengXian" charset="-122"/>
                <a:cs typeface="Times New Roman" charset="0"/>
              </a:rPr>
              <a:t>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=0;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&lt;m;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 [];//new Array(n).fill(Infinity</a:t>
            </a:r>
            <a:r>
              <a:rPr lang="en-US" sz="1500" dirty="0" smtClean="0">
                <a:solidFill>
                  <a:schemeClr val="accent1">
                    <a:lumMod val="75000"/>
                  </a:schemeClr>
                </a:solidFill>
                <a:latin typeface="Calibri" charset="0"/>
                <a:ea typeface="DengXian" charset="-122"/>
                <a:cs typeface="Times New Roman" charset="0"/>
              </a:rPr>
              <a:t>);</a:t>
            </a:r>
            <a:endParaRPr lang="en-US" sz="1500" dirty="0">
              <a:solidFill>
                <a:schemeClr val="accent1">
                  <a:lumMod val="75000"/>
                </a:schemeClr>
              </a:solidFill>
              <a:latin typeface="Calibri" charset="0"/>
              <a:ea typeface="DengXian" charset="-122"/>
              <a:cs typeface="Times New Roman" charset="0"/>
            </a:endParaRPr>
          </a:p>
          <a:p>
            <a:r>
              <a:rPr lang="en-US" sz="1500" dirty="0">
                <a:solidFill>
                  <a:schemeClr val="accent1">
                    <a:lumMod val="75000"/>
                  </a:schemeClr>
                </a:solidFill>
                <a:latin typeface="Calibri" charset="0"/>
                <a:ea typeface="DengXian" charset="-122"/>
                <a:cs typeface="Times New Roman" charset="0"/>
              </a:rPr>
              <a:t>    // </a:t>
            </a:r>
            <a:r>
              <a:rPr lang="en-US" sz="1500" dirty="0" err="1">
                <a:solidFill>
                  <a:schemeClr val="accent1">
                    <a:lumMod val="75000"/>
                  </a:schemeClr>
                </a:solidFill>
                <a:latin typeface="Calibri" charset="0"/>
                <a:ea typeface="DengXian" charset="-122"/>
                <a:cs typeface="Times New Roman" charset="0"/>
              </a:rPr>
              <a:t>init</a:t>
            </a:r>
            <a:r>
              <a:rPr lang="en-US" sz="1500" dirty="0">
                <a:solidFill>
                  <a:schemeClr val="accent1">
                    <a:lumMod val="75000"/>
                  </a:schemeClr>
                </a:solidFill>
                <a:latin typeface="Calibri" charset="0"/>
                <a:ea typeface="DengXian" charset="-122"/>
                <a:cs typeface="Times New Roman" charset="0"/>
              </a:rPr>
              <a:t> last element and last row &amp; col</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[m-1][n-1] =  1- dungeon[m-1][n-1];</a:t>
            </a:r>
          </a:p>
          <a:p>
            <a:r>
              <a:rPr lang="en-US" sz="1500" dirty="0">
                <a:solidFill>
                  <a:schemeClr val="accent1">
                    <a:lumMod val="75000"/>
                  </a:schemeClr>
                </a:solidFill>
                <a:latin typeface="Calibri" charset="0"/>
                <a:ea typeface="DengXian" charset="-122"/>
                <a:cs typeface="Times New Roman" charset="0"/>
              </a:rPr>
              <a:t>    if(</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[m-1][n-1] &lt;= 0)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[m-1][n-1] = 1;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=m-2;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&gt;=0;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][n-1] =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[i+1][n-1] - dungeon[</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][n-1];</a:t>
            </a:r>
          </a:p>
          <a:p>
            <a:r>
              <a:rPr lang="en-US" sz="1500" dirty="0">
                <a:solidFill>
                  <a:schemeClr val="accent1">
                    <a:lumMod val="75000"/>
                  </a:schemeClr>
                </a:solidFill>
                <a:latin typeface="Calibri" charset="0"/>
                <a:ea typeface="DengXian" charset="-122"/>
                <a:cs typeface="Times New Roman" charset="0"/>
              </a:rPr>
              <a:t>        if(</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][n-1] &lt;= 0)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][n-1] = 1;     </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j=n-2; j&gt;=0; j--) {</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[m-1][j] =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[m-1][j+1] - dungeon[m-1][j];</a:t>
            </a:r>
          </a:p>
          <a:p>
            <a:r>
              <a:rPr lang="en-US" sz="1500" dirty="0">
                <a:solidFill>
                  <a:schemeClr val="accent1">
                    <a:lumMod val="75000"/>
                  </a:schemeClr>
                </a:solidFill>
                <a:latin typeface="Calibri" charset="0"/>
                <a:ea typeface="DengXian" charset="-122"/>
                <a:cs typeface="Times New Roman" charset="0"/>
              </a:rPr>
              <a:t>        if(</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[m-1][j] &lt;= 0)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[m-1][j] = 1; </a:t>
            </a:r>
          </a:p>
          <a:p>
            <a:r>
              <a:rPr lang="en-US" sz="1500" dirty="0">
                <a:solidFill>
                  <a:schemeClr val="accent1">
                    <a:lumMod val="75000"/>
                  </a:schemeClr>
                </a:solidFill>
                <a:latin typeface="Calibri" charset="0"/>
                <a:ea typeface="DengXian" charset="-122"/>
                <a:cs typeface="Times New Roman" charset="0"/>
              </a:rPr>
              <a:t>    }</a:t>
            </a:r>
          </a:p>
          <a:p>
            <a:r>
              <a:rPr lang="en-US" sz="1500" dirty="0" smtClean="0">
                <a:solidFill>
                  <a:schemeClr val="accent1">
                    <a:lumMod val="75000"/>
                  </a:schemeClr>
                </a:solidFill>
                <a:latin typeface="Calibri" charset="0"/>
                <a:ea typeface="DengXian" charset="-122"/>
                <a:cs typeface="Times New Roman" charset="0"/>
              </a:rPr>
              <a:t>   for(</a:t>
            </a:r>
            <a:r>
              <a:rPr lang="en-US" sz="1500" dirty="0" err="1" smtClean="0">
                <a:solidFill>
                  <a:schemeClr val="accent1">
                    <a:lumMod val="75000"/>
                  </a:schemeClr>
                </a:solidFill>
                <a:latin typeface="Calibri" charset="0"/>
                <a:ea typeface="DengXian" charset="-122"/>
                <a:cs typeface="Times New Roman" charset="0"/>
              </a:rPr>
              <a:t>var</a:t>
            </a:r>
            <a:r>
              <a:rPr lang="en-US" sz="1500" dirty="0" smtClean="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=m-2;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&gt;=0;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for(</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j=n-2; j&gt;=0; j--) {</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][j] = </a:t>
            </a:r>
            <a:r>
              <a:rPr lang="en-US" sz="1500" dirty="0" err="1">
                <a:solidFill>
                  <a:schemeClr val="accent1">
                    <a:lumMod val="75000"/>
                  </a:schemeClr>
                </a:solidFill>
                <a:latin typeface="Calibri" charset="0"/>
                <a:ea typeface="DengXian" charset="-122"/>
                <a:cs typeface="Times New Roman" charset="0"/>
              </a:rPr>
              <a:t>Math.min</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[i+1][j],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][j+1]) - dungeon[</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][j];</a:t>
            </a:r>
          </a:p>
          <a:p>
            <a:r>
              <a:rPr lang="en-US" sz="1500" dirty="0">
                <a:solidFill>
                  <a:schemeClr val="accent1">
                    <a:lumMod val="75000"/>
                  </a:schemeClr>
                </a:solidFill>
                <a:latin typeface="Calibri" charset="0"/>
                <a:ea typeface="DengXian" charset="-122"/>
                <a:cs typeface="Times New Roman" charset="0"/>
              </a:rPr>
              <a:t>            if(</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][j] &lt;= 0) </a:t>
            </a:r>
            <a:r>
              <a:rPr lang="en-US" sz="1500" dirty="0" err="1">
                <a:solidFill>
                  <a:schemeClr val="accent1">
                    <a:lumMod val="75000"/>
                  </a:schemeClr>
                </a:solidFill>
                <a:latin typeface="Calibri" charset="0"/>
                <a:ea typeface="DengXian" charset="-122"/>
                <a:cs typeface="Times New Roman" charset="0"/>
              </a:rPr>
              <a:t>dp</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][j] = 1;</a:t>
            </a:r>
          </a:p>
          <a:p>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r>
              <a:rPr lang="en-US" sz="1500" dirty="0" smtClean="0">
                <a:solidFill>
                  <a:schemeClr val="accent1">
                    <a:lumMod val="75000"/>
                  </a:schemeClr>
                </a:solidFill>
                <a:latin typeface="Calibri" charset="0"/>
                <a:ea typeface="DengXian" charset="-122"/>
                <a:cs typeface="Times New Roman" charset="0"/>
              </a:rPr>
              <a:t>}   answer is </a:t>
            </a:r>
            <a:r>
              <a:rPr lang="en-US" sz="1500" dirty="0" err="1" smtClean="0">
                <a:solidFill>
                  <a:schemeClr val="accent1">
                    <a:lumMod val="75000"/>
                  </a:schemeClr>
                </a:solidFill>
                <a:latin typeface="Calibri" charset="0"/>
                <a:ea typeface="DengXian" charset="-122"/>
                <a:cs typeface="Times New Roman" charset="0"/>
              </a:rPr>
              <a:t>dp</a:t>
            </a:r>
            <a:r>
              <a:rPr lang="en-US" sz="1500" dirty="0" smtClean="0">
                <a:solidFill>
                  <a:schemeClr val="accent1">
                    <a:lumMod val="75000"/>
                  </a:schemeClr>
                </a:solidFill>
                <a:latin typeface="Calibri" charset="0"/>
                <a:ea typeface="DengXian" charset="-122"/>
                <a:cs typeface="Times New Roman" charset="0"/>
              </a:rPr>
              <a:t>[0][0]</a:t>
            </a:r>
            <a:endParaRPr lang="en-US" sz="1500" dirty="0">
              <a:solidFill>
                <a:schemeClr val="accent1">
                  <a:lumMod val="75000"/>
                </a:schemeClr>
              </a:solidFill>
              <a:latin typeface="Calibri" charset="0"/>
              <a:ea typeface="DengXian" charset="-122"/>
              <a:cs typeface="Times New Roman" charset="0"/>
            </a:endParaRPr>
          </a:p>
        </p:txBody>
      </p:sp>
    </p:spTree>
    <p:extLst>
      <p:ext uri="{BB962C8B-B14F-4D97-AF65-F5344CB8AC3E}">
        <p14:creationId xmlns:p14="http://schemas.microsoft.com/office/powerpoint/2010/main" val="2826827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9571512" cy="605642"/>
          </a:xfrm>
        </p:spPr>
        <p:txBody>
          <a:bodyPr>
            <a:normAutofit/>
          </a:bodyPr>
          <a:lstStyle/>
          <a:p>
            <a:r>
              <a:rPr lang="en-US" sz="2400" b="1" dirty="0"/>
              <a:t>F</a:t>
            </a:r>
            <a:r>
              <a:rPr lang="en-US" sz="2400" b="1" dirty="0" smtClean="0"/>
              <a:t>ind single source shortest path: Bellman-ford</a:t>
            </a:r>
            <a:endParaRPr lang="en-US" sz="2400" b="1" dirty="0"/>
          </a:p>
        </p:txBody>
      </p:sp>
      <p:sp>
        <p:nvSpPr>
          <p:cNvPr id="4" name="TextBox 3"/>
          <p:cNvSpPr txBox="1"/>
          <p:nvPr/>
        </p:nvSpPr>
        <p:spPr>
          <a:xfrm>
            <a:off x="0" y="420977"/>
            <a:ext cx="6353299" cy="338554"/>
          </a:xfrm>
          <a:prstGeom prst="rect">
            <a:avLst/>
          </a:prstGeom>
          <a:noFill/>
        </p:spPr>
        <p:txBody>
          <a:bodyPr wrap="square" rtlCol="0">
            <a:spAutoFit/>
          </a:bodyPr>
          <a:lstStyle/>
          <a:p>
            <a:r>
              <a:rPr lang="en-US" sz="1600" dirty="0" smtClean="0"/>
              <a:t>This solution is slow then </a:t>
            </a:r>
            <a:r>
              <a:rPr lang="en-US" sz="1600" dirty="0" err="1" smtClean="0"/>
              <a:t>dijkstra</a:t>
            </a:r>
            <a:r>
              <a:rPr lang="en-US" sz="1600" dirty="0" smtClean="0"/>
              <a:t>, but can detect negative cycle.</a:t>
            </a:r>
            <a:endParaRPr lang="en-US" sz="1600" dirty="0"/>
          </a:p>
        </p:txBody>
      </p:sp>
      <p:sp>
        <p:nvSpPr>
          <p:cNvPr id="5" name="Oval 4"/>
          <p:cNvSpPr/>
          <p:nvPr/>
        </p:nvSpPr>
        <p:spPr>
          <a:xfrm>
            <a:off x="273132" y="1187532"/>
            <a:ext cx="273133" cy="32063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0</a:t>
            </a:r>
            <a:endParaRPr lang="en-US"/>
          </a:p>
        </p:txBody>
      </p:sp>
      <p:sp>
        <p:nvSpPr>
          <p:cNvPr id="6" name="Oval 5"/>
          <p:cNvSpPr/>
          <p:nvPr/>
        </p:nvSpPr>
        <p:spPr>
          <a:xfrm>
            <a:off x="653144" y="1976641"/>
            <a:ext cx="308758" cy="3034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1</a:t>
            </a:r>
          </a:p>
        </p:txBody>
      </p:sp>
      <p:sp>
        <p:nvSpPr>
          <p:cNvPr id="7" name="Oval 6"/>
          <p:cNvSpPr/>
          <p:nvPr/>
        </p:nvSpPr>
        <p:spPr>
          <a:xfrm>
            <a:off x="1223158" y="790309"/>
            <a:ext cx="261258" cy="2363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2</a:t>
            </a:r>
            <a:endParaRPr lang="en-US"/>
          </a:p>
        </p:txBody>
      </p:sp>
      <p:cxnSp>
        <p:nvCxnSpPr>
          <p:cNvPr id="9" name="Straight Arrow Connector 8"/>
          <p:cNvCxnSpPr>
            <a:stCxn id="6" idx="7"/>
            <a:endCxn id="7" idx="4"/>
          </p:cNvCxnSpPr>
          <p:nvPr/>
        </p:nvCxnSpPr>
        <p:spPr>
          <a:xfrm flipV="1">
            <a:off x="916685" y="1026619"/>
            <a:ext cx="437102" cy="9944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endCxn id="6" idx="0"/>
          </p:cNvCxnSpPr>
          <p:nvPr/>
        </p:nvCxnSpPr>
        <p:spPr>
          <a:xfrm>
            <a:off x="465217" y="1419154"/>
            <a:ext cx="342306" cy="5574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5" idx="7"/>
            <a:endCxn id="7" idx="3"/>
          </p:cNvCxnSpPr>
          <p:nvPr/>
        </p:nvCxnSpPr>
        <p:spPr>
          <a:xfrm flipV="1">
            <a:off x="506266" y="992012"/>
            <a:ext cx="755152" cy="2424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a:off x="952660" y="1830286"/>
            <a:ext cx="700359" cy="280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400456" y="2441407"/>
            <a:ext cx="6673877" cy="1261884"/>
          </a:xfrm>
          <a:prstGeom prst="rect">
            <a:avLst/>
          </a:prstGeom>
          <a:noFill/>
        </p:spPr>
        <p:txBody>
          <a:bodyPr wrap="square" rtlCol="0">
            <a:spAutoFit/>
          </a:bodyPr>
          <a:lstStyle/>
          <a:p>
            <a:r>
              <a:rPr lang="en-US" sz="1500" dirty="0"/>
              <a:t>0-&gt;2: 4    0-&gt;1: 3   3-&gt;1: -2  1-&gt;2: -1   2-&gt;3:6 find the shortest path from 0 to 3       </a:t>
            </a:r>
          </a:p>
          <a:p>
            <a:r>
              <a:rPr lang="en-US" sz="1500" dirty="0" smtClean="0"/>
              <a:t>Initially we have a map denote the shortest distance from key to 0:</a:t>
            </a:r>
          </a:p>
          <a:p>
            <a:r>
              <a:rPr lang="en-US" sz="1500" dirty="0" smtClean="0"/>
              <a:t> {0: 0, 1:INF, 2: INF, 3:INF }</a:t>
            </a:r>
          </a:p>
          <a:p>
            <a:r>
              <a:rPr lang="en-US" sz="1500" dirty="0" smtClean="0"/>
              <a:t>Examine each edge for 3 times:</a:t>
            </a:r>
          </a:p>
          <a:p>
            <a:endParaRPr lang="en-US" sz="1600" dirty="0"/>
          </a:p>
        </p:txBody>
      </p:sp>
      <p:sp>
        <p:nvSpPr>
          <p:cNvPr id="17" name="TextBox 16"/>
          <p:cNvSpPr txBox="1"/>
          <p:nvPr/>
        </p:nvSpPr>
        <p:spPr>
          <a:xfrm>
            <a:off x="719178" y="1115206"/>
            <a:ext cx="237506" cy="307777"/>
          </a:xfrm>
          <a:prstGeom prst="rect">
            <a:avLst/>
          </a:prstGeom>
          <a:noFill/>
        </p:spPr>
        <p:txBody>
          <a:bodyPr wrap="square" rtlCol="0">
            <a:spAutoFit/>
          </a:bodyPr>
          <a:lstStyle/>
          <a:p>
            <a:r>
              <a:rPr lang="en-US" sz="1400" dirty="0"/>
              <a:t>4</a:t>
            </a:r>
            <a:endParaRPr lang="en-US" sz="1400" dirty="0"/>
          </a:p>
        </p:txBody>
      </p:sp>
      <p:sp>
        <p:nvSpPr>
          <p:cNvPr id="18" name="TextBox 17"/>
          <p:cNvSpPr txBox="1"/>
          <p:nvPr/>
        </p:nvSpPr>
        <p:spPr>
          <a:xfrm>
            <a:off x="1214762" y="1888040"/>
            <a:ext cx="370420" cy="276999"/>
          </a:xfrm>
          <a:prstGeom prst="rect">
            <a:avLst/>
          </a:prstGeom>
          <a:noFill/>
        </p:spPr>
        <p:txBody>
          <a:bodyPr wrap="square" rtlCol="0">
            <a:spAutoFit/>
          </a:bodyPr>
          <a:lstStyle/>
          <a:p>
            <a:r>
              <a:rPr lang="en-US" sz="1200" dirty="0" smtClean="0"/>
              <a:t>-2</a:t>
            </a:r>
            <a:endParaRPr lang="en-US" sz="1200" dirty="0"/>
          </a:p>
        </p:txBody>
      </p:sp>
      <p:sp>
        <p:nvSpPr>
          <p:cNvPr id="19" name="TextBox 18"/>
          <p:cNvSpPr txBox="1"/>
          <p:nvPr/>
        </p:nvSpPr>
        <p:spPr>
          <a:xfrm>
            <a:off x="916685" y="1508166"/>
            <a:ext cx="674609" cy="369332"/>
          </a:xfrm>
          <a:prstGeom prst="rect">
            <a:avLst/>
          </a:prstGeom>
          <a:noFill/>
        </p:spPr>
        <p:txBody>
          <a:bodyPr wrap="square" rtlCol="0">
            <a:spAutoFit/>
          </a:bodyPr>
          <a:lstStyle/>
          <a:p>
            <a:r>
              <a:rPr lang="en-US" dirty="0" smtClean="0"/>
              <a:t>-1</a:t>
            </a:r>
            <a:endParaRPr lang="en-US" dirty="0"/>
          </a:p>
        </p:txBody>
      </p:sp>
      <p:sp>
        <p:nvSpPr>
          <p:cNvPr id="20" name="TextBox 19"/>
          <p:cNvSpPr txBox="1"/>
          <p:nvPr/>
        </p:nvSpPr>
        <p:spPr>
          <a:xfrm>
            <a:off x="546265" y="1603169"/>
            <a:ext cx="231421" cy="369332"/>
          </a:xfrm>
          <a:prstGeom prst="rect">
            <a:avLst/>
          </a:prstGeom>
          <a:noFill/>
        </p:spPr>
        <p:txBody>
          <a:bodyPr wrap="square" rtlCol="0">
            <a:spAutoFit/>
          </a:bodyPr>
          <a:lstStyle/>
          <a:p>
            <a:r>
              <a:rPr lang="en-US" dirty="0" smtClean="0"/>
              <a:t>3</a:t>
            </a:r>
            <a:endParaRPr lang="en-US" dirty="0"/>
          </a:p>
        </p:txBody>
      </p:sp>
      <p:sp>
        <p:nvSpPr>
          <p:cNvPr id="21" name="Oval 20"/>
          <p:cNvSpPr/>
          <p:nvPr/>
        </p:nvSpPr>
        <p:spPr>
          <a:xfrm>
            <a:off x="1591294" y="1603169"/>
            <a:ext cx="267195" cy="2743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3</a:t>
            </a:r>
            <a:endParaRPr lang="en-US" dirty="0"/>
          </a:p>
        </p:txBody>
      </p:sp>
      <p:cxnSp>
        <p:nvCxnSpPr>
          <p:cNvPr id="23" name="Straight Arrow Connector 22"/>
          <p:cNvCxnSpPr>
            <a:stCxn id="7" idx="5"/>
            <a:endCxn id="21" idx="1"/>
          </p:cNvCxnSpPr>
          <p:nvPr/>
        </p:nvCxnSpPr>
        <p:spPr>
          <a:xfrm>
            <a:off x="1446156" y="992012"/>
            <a:ext cx="184268" cy="6513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484416" y="1234488"/>
            <a:ext cx="285007" cy="369332"/>
          </a:xfrm>
          <a:prstGeom prst="rect">
            <a:avLst/>
          </a:prstGeom>
          <a:noFill/>
        </p:spPr>
        <p:txBody>
          <a:bodyPr wrap="square" rtlCol="0">
            <a:spAutoFit/>
          </a:bodyPr>
          <a:lstStyle/>
          <a:p>
            <a:r>
              <a:rPr lang="en-US" dirty="0" smtClean="0"/>
              <a:t>6</a:t>
            </a:r>
            <a:endParaRPr lang="en-US" dirty="0"/>
          </a:p>
        </p:txBody>
      </p:sp>
      <p:sp>
        <p:nvSpPr>
          <p:cNvPr id="29" name="Rectangle 28"/>
          <p:cNvSpPr/>
          <p:nvPr/>
        </p:nvSpPr>
        <p:spPr>
          <a:xfrm>
            <a:off x="2019223" y="935907"/>
            <a:ext cx="4865522" cy="830997"/>
          </a:xfrm>
          <a:prstGeom prst="rect">
            <a:avLst/>
          </a:prstGeom>
        </p:spPr>
        <p:txBody>
          <a:bodyPr wrap="square">
            <a:spAutoFit/>
          </a:bodyPr>
          <a:lstStyle/>
          <a:p>
            <a:r>
              <a:rPr lang="en-US" sz="1600" b="1" dirty="0" smtClean="0">
                <a:solidFill>
                  <a:srgbClr val="7030A0"/>
                </a:solidFill>
              </a:rPr>
              <a:t>The </a:t>
            </a:r>
            <a:r>
              <a:rPr lang="en-US" sz="1600" b="1" dirty="0" err="1">
                <a:solidFill>
                  <a:srgbClr val="7030A0"/>
                </a:solidFill>
              </a:rPr>
              <a:t>fomula</a:t>
            </a:r>
            <a:r>
              <a:rPr lang="en-US" sz="1600" b="1" dirty="0">
                <a:solidFill>
                  <a:srgbClr val="7030A0"/>
                </a:solidFill>
              </a:rPr>
              <a:t> is if(distance[v] &gt; distance[u] + edge[u, v])  </a:t>
            </a:r>
          </a:p>
          <a:p>
            <a:r>
              <a:rPr lang="en-US" sz="1600" b="1" dirty="0">
                <a:solidFill>
                  <a:srgbClr val="7030A0"/>
                </a:solidFill>
              </a:rPr>
              <a:t>       distance[v] = distance[u] + edge[v, u]) </a:t>
            </a:r>
          </a:p>
          <a:p>
            <a:r>
              <a:rPr lang="en-US" sz="1600" b="1" dirty="0">
                <a:solidFill>
                  <a:srgbClr val="7030A0"/>
                </a:solidFill>
              </a:rPr>
              <a:t>We need to loop v-1 times</a:t>
            </a:r>
          </a:p>
        </p:txBody>
      </p:sp>
      <p:sp>
        <p:nvSpPr>
          <p:cNvPr id="31" name="Rectangle 30"/>
          <p:cNvSpPr/>
          <p:nvPr/>
        </p:nvSpPr>
        <p:spPr>
          <a:xfrm>
            <a:off x="8282728" y="379415"/>
            <a:ext cx="4429496" cy="6001643"/>
          </a:xfrm>
          <a:prstGeom prst="rect">
            <a:avLst/>
          </a:prstGeom>
        </p:spPr>
        <p:txBody>
          <a:bodyPr wrap="square">
            <a:spAutoFit/>
          </a:bodyPr>
          <a:lstStyle/>
          <a:p>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map = {};</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[u, v, w] of times) {</a:t>
            </a:r>
          </a:p>
          <a:p>
            <a:r>
              <a:rPr lang="en-US" sz="1600" dirty="0">
                <a:solidFill>
                  <a:schemeClr val="accent1">
                    <a:lumMod val="75000"/>
                  </a:schemeClr>
                </a:solidFill>
                <a:latin typeface="Calibri" charset="0"/>
                <a:ea typeface="DengXian" charset="-122"/>
                <a:cs typeface="Times New Roman" charset="0"/>
              </a:rPr>
              <a:t>        if(!map[u]) map[u] = [];</a:t>
            </a:r>
          </a:p>
          <a:p>
            <a:r>
              <a:rPr lang="en-US" sz="1600" dirty="0">
                <a:solidFill>
                  <a:schemeClr val="accent1">
                    <a:lumMod val="75000"/>
                  </a:schemeClr>
                </a:solidFill>
                <a:latin typeface="Calibri" charset="0"/>
                <a:ea typeface="DengXian" charset="-122"/>
                <a:cs typeface="Times New Roman" charset="0"/>
              </a:rPr>
              <a:t>        map[u].push(v, w);</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distance = {}, parent = {};</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=1;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&lt;=N;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distance[</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 = Infinity;</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distance[K] = 0;</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=0;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&lt;N;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[u, v, w] of times) {</a:t>
            </a:r>
          </a:p>
          <a:p>
            <a:r>
              <a:rPr lang="en-US" sz="1600" dirty="0">
                <a:solidFill>
                  <a:schemeClr val="accent1">
                    <a:lumMod val="75000"/>
                  </a:schemeClr>
                </a:solidFill>
                <a:latin typeface="Calibri" charset="0"/>
                <a:ea typeface="DengXian" charset="-122"/>
                <a:cs typeface="Times New Roman" charset="0"/>
              </a:rPr>
              <a:t>            if(distance[v] &gt; distance[u] + w) {</a:t>
            </a:r>
          </a:p>
          <a:p>
            <a:r>
              <a:rPr lang="en-US" sz="1600" dirty="0">
                <a:solidFill>
                  <a:schemeClr val="accent1">
                    <a:lumMod val="75000"/>
                  </a:schemeClr>
                </a:solidFill>
                <a:latin typeface="Calibri" charset="0"/>
                <a:ea typeface="DengXian" charset="-122"/>
                <a:cs typeface="Times New Roman" charset="0"/>
              </a:rPr>
              <a:t>                distance[v] = distance[u] + w;</a:t>
            </a:r>
          </a:p>
          <a:p>
            <a:r>
              <a:rPr lang="en-US" sz="1600" dirty="0">
                <a:solidFill>
                  <a:schemeClr val="accent1">
                    <a:lumMod val="75000"/>
                  </a:schemeClr>
                </a:solidFill>
                <a:latin typeface="Calibri" charset="0"/>
                <a:ea typeface="DengXian" charset="-122"/>
                <a:cs typeface="Times New Roman" charset="0"/>
              </a:rPr>
              <a:t>                parent[v] = u;</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 to detect negative cycle</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[u, v, w] of times) {</a:t>
            </a:r>
          </a:p>
          <a:p>
            <a:r>
              <a:rPr lang="en-US" sz="1600" dirty="0">
                <a:solidFill>
                  <a:schemeClr val="accent1">
                    <a:lumMod val="75000"/>
                  </a:schemeClr>
                </a:solidFill>
                <a:latin typeface="Calibri" charset="0"/>
                <a:ea typeface="DengXian" charset="-122"/>
                <a:cs typeface="Times New Roman" charset="0"/>
              </a:rPr>
              <a:t>        if(distance[v] &gt; distance[u] + w) {</a:t>
            </a:r>
          </a:p>
          <a:p>
            <a:r>
              <a:rPr lang="en-US" sz="1600" dirty="0">
                <a:solidFill>
                  <a:schemeClr val="accent1">
                    <a:lumMod val="75000"/>
                  </a:schemeClr>
                </a:solidFill>
                <a:latin typeface="Calibri" charset="0"/>
                <a:ea typeface="DengXian" charset="-122"/>
                <a:cs typeface="Times New Roman" charset="0"/>
              </a:rPr>
              <a:t>           return;</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endParaRPr lang="en-US" sz="1600"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18801266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83" y="117152"/>
            <a:ext cx="10718369" cy="471783"/>
          </a:xfrm>
        </p:spPr>
        <p:txBody>
          <a:bodyPr>
            <a:noAutofit/>
          </a:bodyPr>
          <a:lstStyle/>
          <a:p>
            <a:r>
              <a:rPr lang="en-US" sz="2800" dirty="0"/>
              <a:t>Two string comparison</a:t>
            </a:r>
          </a:p>
        </p:txBody>
      </p:sp>
      <p:sp>
        <p:nvSpPr>
          <p:cNvPr id="3" name="Content Placeholder 2"/>
          <p:cNvSpPr>
            <a:spLocks noGrp="1"/>
          </p:cNvSpPr>
          <p:nvPr>
            <p:ph idx="1"/>
          </p:nvPr>
        </p:nvSpPr>
        <p:spPr>
          <a:xfrm>
            <a:off x="256367" y="849232"/>
            <a:ext cx="10515600" cy="4351338"/>
          </a:xfrm>
        </p:spPr>
        <p:txBody>
          <a:bodyPr>
            <a:normAutofit lnSpcReduction="10000"/>
          </a:bodyPr>
          <a:lstStyle/>
          <a:p>
            <a:r>
              <a:rPr lang="en-US" dirty="0" smtClean="0"/>
              <a:t>Longest Common subsequence</a:t>
            </a:r>
          </a:p>
          <a:p>
            <a:r>
              <a:rPr lang="en-US" dirty="0" smtClean="0"/>
              <a:t>Longest Common substring</a:t>
            </a:r>
          </a:p>
          <a:p>
            <a:r>
              <a:rPr lang="en-US" dirty="0" smtClean="0"/>
              <a:t>Edit distance</a:t>
            </a:r>
          </a:p>
          <a:p>
            <a:r>
              <a:rPr lang="en-US" dirty="0" smtClean="0"/>
              <a:t>Minimum ASCII Delete Sum for Two strings</a:t>
            </a:r>
          </a:p>
          <a:p>
            <a:r>
              <a:rPr lang="en-US" dirty="0" smtClean="0"/>
              <a:t>Regular expression matching</a:t>
            </a:r>
          </a:p>
          <a:p>
            <a:r>
              <a:rPr lang="en-US" dirty="0"/>
              <a:t>Wildcard </a:t>
            </a:r>
            <a:r>
              <a:rPr lang="en-US" dirty="0" smtClean="0"/>
              <a:t>Matching</a:t>
            </a:r>
          </a:p>
          <a:p>
            <a:r>
              <a:rPr lang="en-US" dirty="0" smtClean="0"/>
              <a:t>Longest palindrome subsequence</a:t>
            </a:r>
          </a:p>
          <a:p>
            <a:r>
              <a:rPr lang="en-US" dirty="0" smtClean="0"/>
              <a:t>Count different palindrome Subsequences</a:t>
            </a:r>
          </a:p>
          <a:p>
            <a:r>
              <a:rPr lang="en-US" dirty="0" smtClean="0"/>
              <a:t>Interleaving String</a:t>
            </a:r>
            <a:endParaRPr lang="en-US" dirty="0"/>
          </a:p>
        </p:txBody>
      </p:sp>
    </p:spTree>
    <p:extLst>
      <p:ext uri="{BB962C8B-B14F-4D97-AF65-F5344CB8AC3E}">
        <p14:creationId xmlns:p14="http://schemas.microsoft.com/office/powerpoint/2010/main" val="9113339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83" y="68067"/>
            <a:ext cx="10718369" cy="471783"/>
          </a:xfrm>
        </p:spPr>
        <p:txBody>
          <a:bodyPr>
            <a:noAutofit/>
          </a:bodyPr>
          <a:lstStyle/>
          <a:p>
            <a:r>
              <a:rPr lang="en-US" sz="2800" dirty="0"/>
              <a:t>Two string comparison</a:t>
            </a:r>
          </a:p>
        </p:txBody>
      </p:sp>
      <p:sp>
        <p:nvSpPr>
          <p:cNvPr id="4" name="Rectangle 3"/>
          <p:cNvSpPr/>
          <p:nvPr/>
        </p:nvSpPr>
        <p:spPr>
          <a:xfrm>
            <a:off x="154983" y="603993"/>
            <a:ext cx="5901260" cy="923330"/>
          </a:xfrm>
          <a:prstGeom prst="rect">
            <a:avLst/>
          </a:prstGeom>
        </p:spPr>
        <p:txBody>
          <a:bodyPr wrap="square">
            <a:spAutoFit/>
          </a:bodyPr>
          <a:lstStyle/>
          <a:p>
            <a:r>
              <a:rPr lang="en-US" dirty="0"/>
              <a:t>Longest Common </a:t>
            </a:r>
            <a:r>
              <a:rPr lang="en-US" dirty="0" smtClean="0"/>
              <a:t>subsequence</a:t>
            </a:r>
          </a:p>
          <a:p>
            <a:r>
              <a:rPr lang="en-US" dirty="0" smtClean="0"/>
              <a:t>Find longest subsequence between two strings. </a:t>
            </a:r>
            <a:r>
              <a:rPr lang="en-US" dirty="0" err="1" smtClean="0"/>
              <a:t>E.g</a:t>
            </a:r>
            <a:r>
              <a:rPr lang="en-US" dirty="0" smtClean="0"/>
              <a:t>: </a:t>
            </a:r>
          </a:p>
          <a:p>
            <a:r>
              <a:rPr lang="en-US" dirty="0" err="1"/>
              <a:t>a</a:t>
            </a:r>
            <a:r>
              <a:rPr lang="en-US" dirty="0" err="1" smtClean="0"/>
              <a:t>bcdaf</a:t>
            </a:r>
            <a:r>
              <a:rPr lang="en-US" dirty="0" smtClean="0"/>
              <a:t> &amp; </a:t>
            </a:r>
            <a:r>
              <a:rPr lang="en-US" dirty="0" err="1" smtClean="0"/>
              <a:t>acbcf</a:t>
            </a:r>
            <a:r>
              <a:rPr lang="en-US" dirty="0" smtClean="0"/>
              <a:t> =&gt; </a:t>
            </a:r>
            <a:r>
              <a:rPr lang="en-US" dirty="0" err="1" smtClean="0"/>
              <a:t>abcf</a:t>
            </a:r>
            <a:r>
              <a:rPr lang="en-US" dirty="0" smtClean="0"/>
              <a:t>  which is 4</a:t>
            </a:r>
            <a:endParaRPr lang="en-US" dirty="0"/>
          </a:p>
        </p:txBody>
      </p:sp>
      <p:sp>
        <p:nvSpPr>
          <p:cNvPr id="5" name="Rectangle 4"/>
          <p:cNvSpPr/>
          <p:nvPr/>
        </p:nvSpPr>
        <p:spPr>
          <a:xfrm>
            <a:off x="6322550" y="603993"/>
            <a:ext cx="4711161" cy="1200329"/>
          </a:xfrm>
          <a:prstGeom prst="rect">
            <a:avLst/>
          </a:prstGeom>
        </p:spPr>
        <p:txBody>
          <a:bodyPr wrap="none">
            <a:spAutoFit/>
          </a:bodyPr>
          <a:lstStyle/>
          <a:p>
            <a:r>
              <a:rPr lang="en-US" dirty="0"/>
              <a:t>Longest Common </a:t>
            </a:r>
            <a:r>
              <a:rPr lang="en-US" dirty="0" smtClean="0"/>
              <a:t>substring</a:t>
            </a:r>
          </a:p>
          <a:p>
            <a:r>
              <a:rPr lang="en-US" dirty="0"/>
              <a:t>Find longest </a:t>
            </a:r>
            <a:r>
              <a:rPr lang="en-US" dirty="0" smtClean="0"/>
              <a:t>substring between </a:t>
            </a:r>
            <a:r>
              <a:rPr lang="en-US" dirty="0"/>
              <a:t>two strings. </a:t>
            </a:r>
            <a:r>
              <a:rPr lang="en-US" dirty="0" err="1"/>
              <a:t>E.g</a:t>
            </a:r>
            <a:r>
              <a:rPr lang="en-US" dirty="0"/>
              <a:t>: </a:t>
            </a:r>
          </a:p>
          <a:p>
            <a:r>
              <a:rPr lang="en-US" dirty="0" err="1" smtClean="0"/>
              <a:t>abcdaf</a:t>
            </a:r>
            <a:r>
              <a:rPr lang="en-US" dirty="0" smtClean="0"/>
              <a:t> </a:t>
            </a:r>
            <a:r>
              <a:rPr lang="en-US" dirty="0"/>
              <a:t>&amp; </a:t>
            </a:r>
            <a:r>
              <a:rPr lang="en-US" dirty="0" err="1" smtClean="0"/>
              <a:t>zbc</a:t>
            </a:r>
            <a:r>
              <a:rPr lang="en-US" dirty="0" err="1"/>
              <a:t>d</a:t>
            </a:r>
            <a:r>
              <a:rPr lang="en-US" dirty="0" err="1" smtClean="0"/>
              <a:t>f</a:t>
            </a:r>
            <a:r>
              <a:rPr lang="en-US" dirty="0" smtClean="0"/>
              <a:t> </a:t>
            </a:r>
            <a:r>
              <a:rPr lang="en-US" dirty="0"/>
              <a:t>=&gt; </a:t>
            </a:r>
            <a:r>
              <a:rPr lang="en-US" dirty="0" err="1" smtClean="0"/>
              <a:t>bcd</a:t>
            </a:r>
            <a:r>
              <a:rPr lang="en-US" dirty="0" smtClean="0"/>
              <a:t>  </a:t>
            </a:r>
            <a:r>
              <a:rPr lang="en-US" dirty="0"/>
              <a:t>which is </a:t>
            </a:r>
            <a:r>
              <a:rPr lang="en-US" dirty="0" smtClean="0"/>
              <a:t>3</a:t>
            </a:r>
            <a:endParaRPr lang="en-US" dirty="0"/>
          </a:p>
          <a:p>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114808781"/>
              </p:ext>
            </p:extLst>
          </p:nvPr>
        </p:nvGraphicFramePr>
        <p:xfrm>
          <a:off x="269283" y="1556689"/>
          <a:ext cx="3185119" cy="2697478"/>
        </p:xfrm>
        <a:graphic>
          <a:graphicData uri="http://schemas.openxmlformats.org/drawingml/2006/table">
            <a:tbl>
              <a:tblPr firstRow="1" bandRow="1">
                <a:tableStyleId>{69012ECD-51FC-41F1-AA8D-1B2483CD663E}</a:tableStyleId>
              </a:tblPr>
              <a:tblGrid>
                <a:gridCol w="398140"/>
                <a:gridCol w="398140"/>
                <a:gridCol w="405706"/>
                <a:gridCol w="390573"/>
                <a:gridCol w="397450"/>
                <a:gridCol w="398830"/>
                <a:gridCol w="398140"/>
                <a:gridCol w="398140"/>
              </a:tblGrid>
              <a:tr h="385354">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 </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c</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solidFill>
                            <a:srgbClr val="7030A0"/>
                          </a:solidFill>
                        </a:rPr>
                        <a:t>0</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solidFill>
                            <a:srgbClr val="7030A0"/>
                          </a:solidFill>
                        </a:rPr>
                        <a:t>a</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solidFill>
                            <a:srgbClr val="7030A0"/>
                          </a:solidFill>
                        </a:rPr>
                        <a:t>1</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t>c</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solidFill>
                            <a:srgbClr val="7030A0"/>
                          </a:solidFill>
                        </a:rPr>
                        <a:t>1</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solidFill>
                            <a:srgbClr val="7030A0"/>
                          </a:solidFill>
                        </a:rPr>
                        <a:t>b</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solidFill>
                            <a:srgbClr val="7030A0"/>
                          </a:solidFill>
                        </a:rPr>
                        <a:t>2</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solidFill>
                            <a:srgbClr val="7030A0"/>
                          </a:solidFill>
                        </a:rPr>
                        <a:t>c</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solidFill>
                            <a:srgbClr val="7030A0"/>
                          </a:solidFill>
                        </a:rPr>
                        <a:t>3</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lang="en-US" dirty="0" smtClean="0">
                          <a:solidFill>
                            <a:srgbClr val="7030A0"/>
                          </a:solidFill>
                        </a:rPr>
                        <a:t>3</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lang="en-US" dirty="0" smtClean="0">
                          <a:solidFill>
                            <a:srgbClr val="7030A0"/>
                          </a:solidFill>
                        </a:rPr>
                        <a:t>3</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solidFill>
                            <a:srgbClr val="7030A0"/>
                          </a:solidFill>
                        </a:rPr>
                        <a:t>f</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solidFill>
                            <a:srgbClr val="7030A0"/>
                          </a:solidFill>
                        </a:rPr>
                        <a:t>4</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r>
            </a:tbl>
          </a:graphicData>
        </a:graphic>
      </p:graphicFrame>
      <p:sp>
        <p:nvSpPr>
          <p:cNvPr id="9" name="TextBox 8"/>
          <p:cNvSpPr txBox="1"/>
          <p:nvPr/>
        </p:nvSpPr>
        <p:spPr>
          <a:xfrm>
            <a:off x="154983" y="4419600"/>
            <a:ext cx="5168900" cy="2308324"/>
          </a:xfrm>
          <a:prstGeom prst="rect">
            <a:avLst/>
          </a:prstGeom>
          <a:noFill/>
        </p:spPr>
        <p:txBody>
          <a:bodyPr wrap="square" rtlCol="0">
            <a:spAutoFit/>
          </a:bodyPr>
          <a:lstStyle/>
          <a:p>
            <a:r>
              <a:rPr lang="en-US" dirty="0" err="1" smtClean="0"/>
              <a:t>Fomula</a:t>
            </a:r>
            <a:r>
              <a:rPr lang="en-US" dirty="0" smtClean="0"/>
              <a:t>:</a:t>
            </a:r>
          </a:p>
          <a:p>
            <a:r>
              <a:rPr lang="en-US" dirty="0" err="1" smtClean="0"/>
              <a:t>Init</a:t>
            </a:r>
            <a:r>
              <a:rPr lang="en-US" dirty="0" smtClean="0"/>
              <a:t>  p[0][j] = 0  </a:t>
            </a:r>
            <a:r>
              <a:rPr lang="en-US" dirty="0" err="1" smtClean="0"/>
              <a:t>dp</a:t>
            </a:r>
            <a:r>
              <a:rPr lang="en-US" dirty="0" smtClean="0"/>
              <a:t>[</a:t>
            </a:r>
            <a:r>
              <a:rPr lang="en-US" dirty="0" err="1" smtClean="0"/>
              <a:t>i</a:t>
            </a:r>
            <a:r>
              <a:rPr lang="en-US" dirty="0" smtClean="0"/>
              <a:t>][0] = 0</a:t>
            </a:r>
          </a:p>
          <a:p>
            <a:r>
              <a:rPr lang="en-US" dirty="0" smtClean="0">
                <a:solidFill>
                  <a:srgbClr val="7030A0"/>
                </a:solidFill>
              </a:rPr>
              <a:t>if(s1[</a:t>
            </a:r>
            <a:r>
              <a:rPr lang="en-US" dirty="0" err="1" smtClean="0">
                <a:solidFill>
                  <a:srgbClr val="7030A0"/>
                </a:solidFill>
              </a:rPr>
              <a:t>i</a:t>
            </a:r>
            <a:r>
              <a:rPr lang="en-US" dirty="0" smtClean="0">
                <a:solidFill>
                  <a:srgbClr val="7030A0"/>
                </a:solidFill>
              </a:rPr>
              <a:t>] === s2[j])   </a:t>
            </a:r>
            <a:r>
              <a:rPr lang="en-US" dirty="0" err="1" smtClean="0">
                <a:solidFill>
                  <a:srgbClr val="7030A0"/>
                </a:solidFill>
              </a:rPr>
              <a:t>dp</a:t>
            </a:r>
            <a:r>
              <a:rPr lang="en-US" dirty="0" smtClean="0">
                <a:solidFill>
                  <a:srgbClr val="7030A0"/>
                </a:solidFill>
              </a:rPr>
              <a:t>[</a:t>
            </a:r>
            <a:r>
              <a:rPr lang="en-US" dirty="0" err="1" smtClean="0">
                <a:solidFill>
                  <a:srgbClr val="7030A0"/>
                </a:solidFill>
              </a:rPr>
              <a:t>i</a:t>
            </a:r>
            <a:r>
              <a:rPr lang="en-US" dirty="0" smtClean="0">
                <a:solidFill>
                  <a:srgbClr val="7030A0"/>
                </a:solidFill>
              </a:rPr>
              <a:t>][j] = </a:t>
            </a:r>
            <a:r>
              <a:rPr lang="en-US" dirty="0" err="1" smtClean="0">
                <a:solidFill>
                  <a:srgbClr val="7030A0"/>
                </a:solidFill>
              </a:rPr>
              <a:t>dp</a:t>
            </a:r>
            <a:r>
              <a:rPr lang="en-US" dirty="0" smtClean="0">
                <a:solidFill>
                  <a:srgbClr val="7030A0"/>
                </a:solidFill>
              </a:rPr>
              <a:t>[i-1][j-1] + 1</a:t>
            </a:r>
          </a:p>
          <a:p>
            <a:r>
              <a:rPr lang="en-US" dirty="0" smtClean="0">
                <a:solidFill>
                  <a:srgbClr val="7030A0"/>
                </a:solidFill>
              </a:rPr>
              <a:t>Else </a:t>
            </a:r>
            <a:r>
              <a:rPr lang="en-US" dirty="0" err="1">
                <a:solidFill>
                  <a:srgbClr val="7030A0"/>
                </a:solidFill>
              </a:rPr>
              <a:t>dp</a:t>
            </a:r>
            <a:r>
              <a:rPr lang="en-US" dirty="0">
                <a:solidFill>
                  <a:srgbClr val="7030A0"/>
                </a:solidFill>
              </a:rPr>
              <a:t>[</a:t>
            </a:r>
            <a:r>
              <a:rPr lang="en-US" dirty="0" err="1">
                <a:solidFill>
                  <a:srgbClr val="7030A0"/>
                </a:solidFill>
              </a:rPr>
              <a:t>i</a:t>
            </a:r>
            <a:r>
              <a:rPr lang="en-US" dirty="0">
                <a:solidFill>
                  <a:srgbClr val="7030A0"/>
                </a:solidFill>
              </a:rPr>
              <a:t>][j] = </a:t>
            </a:r>
            <a:r>
              <a:rPr lang="en-US" dirty="0" smtClean="0">
                <a:solidFill>
                  <a:srgbClr val="7030A0"/>
                </a:solidFill>
              </a:rPr>
              <a:t>Max( </a:t>
            </a:r>
            <a:r>
              <a:rPr lang="en-US" dirty="0" err="1" smtClean="0">
                <a:solidFill>
                  <a:srgbClr val="7030A0"/>
                </a:solidFill>
              </a:rPr>
              <a:t>dp</a:t>
            </a:r>
            <a:r>
              <a:rPr lang="en-US" dirty="0" smtClean="0">
                <a:solidFill>
                  <a:srgbClr val="7030A0"/>
                </a:solidFill>
              </a:rPr>
              <a:t>[</a:t>
            </a:r>
            <a:r>
              <a:rPr lang="en-US" dirty="0" err="1" smtClean="0">
                <a:solidFill>
                  <a:srgbClr val="7030A0"/>
                </a:solidFill>
              </a:rPr>
              <a:t>i</a:t>
            </a:r>
            <a:r>
              <a:rPr lang="en-US" dirty="0" smtClean="0">
                <a:solidFill>
                  <a:srgbClr val="7030A0"/>
                </a:solidFill>
              </a:rPr>
              <a:t>][</a:t>
            </a:r>
            <a:r>
              <a:rPr lang="en-US" dirty="0">
                <a:solidFill>
                  <a:srgbClr val="7030A0"/>
                </a:solidFill>
              </a:rPr>
              <a:t>j-1</a:t>
            </a:r>
            <a:r>
              <a:rPr lang="en-US" dirty="0" smtClean="0">
                <a:solidFill>
                  <a:srgbClr val="7030A0"/>
                </a:solidFill>
              </a:rPr>
              <a:t>], </a:t>
            </a:r>
            <a:r>
              <a:rPr lang="en-US" dirty="0" err="1">
                <a:solidFill>
                  <a:srgbClr val="7030A0"/>
                </a:solidFill>
              </a:rPr>
              <a:t>dp</a:t>
            </a:r>
            <a:r>
              <a:rPr lang="en-US" dirty="0">
                <a:solidFill>
                  <a:srgbClr val="7030A0"/>
                </a:solidFill>
              </a:rPr>
              <a:t>[i-1][</a:t>
            </a:r>
            <a:r>
              <a:rPr lang="en-US" dirty="0" smtClean="0">
                <a:solidFill>
                  <a:srgbClr val="7030A0"/>
                </a:solidFill>
              </a:rPr>
              <a:t>j] )</a:t>
            </a:r>
            <a:endParaRPr lang="en-US" dirty="0">
              <a:solidFill>
                <a:srgbClr val="7030A0"/>
              </a:solidFill>
            </a:endParaRPr>
          </a:p>
          <a:p>
            <a:endParaRPr lang="en-US" dirty="0" smtClean="0"/>
          </a:p>
          <a:p>
            <a:r>
              <a:rPr lang="en-US" dirty="0" smtClean="0"/>
              <a:t>How to track back is from bottom, if </a:t>
            </a:r>
            <a:r>
              <a:rPr lang="en-US" dirty="0" err="1" smtClean="0"/>
              <a:t>dp</a:t>
            </a:r>
            <a:r>
              <a:rPr lang="en-US" dirty="0" smtClean="0"/>
              <a:t>[</a:t>
            </a:r>
            <a:r>
              <a:rPr lang="en-US" dirty="0" err="1" smtClean="0"/>
              <a:t>i</a:t>
            </a:r>
            <a:r>
              <a:rPr lang="en-US" dirty="0" smtClean="0"/>
              <a:t>][j] equals left or upper, go left or upper, otherwise go </a:t>
            </a:r>
            <a:r>
              <a:rPr lang="en-US" dirty="0" err="1" smtClean="0"/>
              <a:t>diagnal</a:t>
            </a:r>
            <a:endParaRPr lang="en-US" dirty="0" smtClean="0"/>
          </a:p>
          <a:p>
            <a:r>
              <a:rPr lang="en-US" dirty="0" err="1" smtClean="0"/>
              <a:t>Everytime</a:t>
            </a:r>
            <a:r>
              <a:rPr lang="en-US" dirty="0" smtClean="0"/>
              <a:t> we go </a:t>
            </a:r>
            <a:r>
              <a:rPr lang="en-US" dirty="0" err="1" smtClean="0"/>
              <a:t>diagnal</a:t>
            </a:r>
            <a:r>
              <a:rPr lang="en-US" dirty="0" smtClean="0"/>
              <a:t>, we record the </a:t>
            </a:r>
            <a:r>
              <a:rPr lang="en-US" dirty="0" err="1" smtClean="0"/>
              <a:t>ith</a:t>
            </a:r>
            <a:r>
              <a:rPr lang="en-US" dirty="0" smtClean="0"/>
              <a:t> character.</a:t>
            </a:r>
          </a:p>
        </p:txBody>
      </p:sp>
      <p:graphicFrame>
        <p:nvGraphicFramePr>
          <p:cNvPr id="10" name="Table 9"/>
          <p:cNvGraphicFramePr>
            <a:graphicFrameLocks noGrp="1"/>
          </p:cNvGraphicFramePr>
          <p:nvPr>
            <p:extLst>
              <p:ext uri="{D42A27DB-BD31-4B8C-83A1-F6EECF244321}">
                <p14:modId xmlns:p14="http://schemas.microsoft.com/office/powerpoint/2010/main" val="1286708351"/>
              </p:ext>
            </p:extLst>
          </p:nvPr>
        </p:nvGraphicFramePr>
        <p:xfrm>
          <a:off x="6911383" y="1527323"/>
          <a:ext cx="3185119" cy="2697478"/>
        </p:xfrm>
        <a:graphic>
          <a:graphicData uri="http://schemas.openxmlformats.org/drawingml/2006/table">
            <a:tbl>
              <a:tblPr firstRow="1" bandRow="1">
                <a:tableStyleId>{69012ECD-51FC-41F1-AA8D-1B2483CD663E}</a:tableStyleId>
              </a:tblPr>
              <a:tblGrid>
                <a:gridCol w="398140"/>
                <a:gridCol w="398140"/>
                <a:gridCol w="405706"/>
                <a:gridCol w="390573"/>
                <a:gridCol w="397450"/>
                <a:gridCol w="398830"/>
                <a:gridCol w="398140"/>
                <a:gridCol w="398140"/>
              </a:tblGrid>
              <a:tr h="385354">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 </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c</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t>z</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t>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solidFill>
                            <a:srgbClr val="7030A0"/>
                          </a:solidFill>
                        </a:rPr>
                        <a:t>1</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t>c</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solidFill>
                            <a:srgbClr val="7030A0"/>
                          </a:solidFill>
                        </a:rPr>
                        <a:t>2</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t>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solidFill>
                            <a:srgbClr val="7030A0"/>
                          </a:solidFill>
                        </a:rPr>
                        <a:t>3</a:t>
                      </a:r>
                      <a:endParaRPr lang="en-US" dirty="0">
                        <a:solidFill>
                          <a:srgbClr val="7030A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85354">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11" name="TextBox 10"/>
          <p:cNvSpPr txBox="1"/>
          <p:nvPr/>
        </p:nvSpPr>
        <p:spPr>
          <a:xfrm>
            <a:off x="6322550" y="4419600"/>
            <a:ext cx="5168900" cy="2031325"/>
          </a:xfrm>
          <a:prstGeom prst="rect">
            <a:avLst/>
          </a:prstGeom>
          <a:noFill/>
        </p:spPr>
        <p:txBody>
          <a:bodyPr wrap="square" rtlCol="0">
            <a:spAutoFit/>
          </a:bodyPr>
          <a:lstStyle/>
          <a:p>
            <a:r>
              <a:rPr lang="en-US" dirty="0" err="1" smtClean="0"/>
              <a:t>Fomula</a:t>
            </a:r>
            <a:r>
              <a:rPr lang="en-US" dirty="0" smtClean="0"/>
              <a:t>:</a:t>
            </a:r>
          </a:p>
          <a:p>
            <a:r>
              <a:rPr lang="en-US" dirty="0" err="1" smtClean="0"/>
              <a:t>Init</a:t>
            </a:r>
            <a:r>
              <a:rPr lang="en-US" dirty="0" smtClean="0"/>
              <a:t>  p[0][j] = 0  </a:t>
            </a:r>
            <a:r>
              <a:rPr lang="en-US" dirty="0" err="1" smtClean="0"/>
              <a:t>dp</a:t>
            </a:r>
            <a:r>
              <a:rPr lang="en-US" dirty="0" smtClean="0"/>
              <a:t>[</a:t>
            </a:r>
            <a:r>
              <a:rPr lang="en-US" dirty="0" err="1" smtClean="0"/>
              <a:t>i</a:t>
            </a:r>
            <a:r>
              <a:rPr lang="en-US" dirty="0" smtClean="0"/>
              <a:t>][0] = 0</a:t>
            </a:r>
          </a:p>
          <a:p>
            <a:r>
              <a:rPr lang="en-US" dirty="0" smtClean="0">
                <a:solidFill>
                  <a:srgbClr val="7030A0"/>
                </a:solidFill>
              </a:rPr>
              <a:t>if(s1[</a:t>
            </a:r>
            <a:r>
              <a:rPr lang="en-US" dirty="0" err="1" smtClean="0">
                <a:solidFill>
                  <a:srgbClr val="7030A0"/>
                </a:solidFill>
              </a:rPr>
              <a:t>i</a:t>
            </a:r>
            <a:r>
              <a:rPr lang="en-US" dirty="0" smtClean="0">
                <a:solidFill>
                  <a:srgbClr val="7030A0"/>
                </a:solidFill>
              </a:rPr>
              <a:t>] === s2[j])   </a:t>
            </a:r>
            <a:r>
              <a:rPr lang="en-US" dirty="0" err="1" smtClean="0">
                <a:solidFill>
                  <a:srgbClr val="7030A0"/>
                </a:solidFill>
              </a:rPr>
              <a:t>dp</a:t>
            </a:r>
            <a:r>
              <a:rPr lang="en-US" dirty="0" smtClean="0">
                <a:solidFill>
                  <a:srgbClr val="7030A0"/>
                </a:solidFill>
              </a:rPr>
              <a:t>[</a:t>
            </a:r>
            <a:r>
              <a:rPr lang="en-US" dirty="0" err="1" smtClean="0">
                <a:solidFill>
                  <a:srgbClr val="7030A0"/>
                </a:solidFill>
              </a:rPr>
              <a:t>i</a:t>
            </a:r>
            <a:r>
              <a:rPr lang="en-US" dirty="0" smtClean="0">
                <a:solidFill>
                  <a:srgbClr val="7030A0"/>
                </a:solidFill>
              </a:rPr>
              <a:t>][j] = </a:t>
            </a:r>
            <a:r>
              <a:rPr lang="en-US" dirty="0" err="1" smtClean="0">
                <a:solidFill>
                  <a:srgbClr val="7030A0"/>
                </a:solidFill>
              </a:rPr>
              <a:t>dp</a:t>
            </a:r>
            <a:r>
              <a:rPr lang="en-US" dirty="0" smtClean="0">
                <a:solidFill>
                  <a:srgbClr val="7030A0"/>
                </a:solidFill>
              </a:rPr>
              <a:t>[i-1][j-1] + 1</a:t>
            </a:r>
          </a:p>
          <a:p>
            <a:r>
              <a:rPr lang="en-US" dirty="0" smtClean="0">
                <a:solidFill>
                  <a:srgbClr val="7030A0"/>
                </a:solidFill>
              </a:rPr>
              <a:t>Else </a:t>
            </a:r>
            <a:r>
              <a:rPr lang="en-US" dirty="0" err="1">
                <a:solidFill>
                  <a:srgbClr val="7030A0"/>
                </a:solidFill>
              </a:rPr>
              <a:t>dp</a:t>
            </a:r>
            <a:r>
              <a:rPr lang="en-US" dirty="0">
                <a:solidFill>
                  <a:srgbClr val="7030A0"/>
                </a:solidFill>
              </a:rPr>
              <a:t>[</a:t>
            </a:r>
            <a:r>
              <a:rPr lang="en-US" dirty="0" err="1">
                <a:solidFill>
                  <a:srgbClr val="7030A0"/>
                </a:solidFill>
              </a:rPr>
              <a:t>i</a:t>
            </a:r>
            <a:r>
              <a:rPr lang="en-US" dirty="0">
                <a:solidFill>
                  <a:srgbClr val="7030A0"/>
                </a:solidFill>
              </a:rPr>
              <a:t>][j] = </a:t>
            </a:r>
            <a:r>
              <a:rPr lang="en-US" dirty="0" smtClean="0">
                <a:solidFill>
                  <a:srgbClr val="7030A0"/>
                </a:solidFill>
              </a:rPr>
              <a:t>0</a:t>
            </a:r>
            <a:endParaRPr lang="en-US" dirty="0">
              <a:solidFill>
                <a:srgbClr val="7030A0"/>
              </a:solidFill>
            </a:endParaRPr>
          </a:p>
          <a:p>
            <a:endParaRPr lang="en-US" dirty="0" smtClean="0"/>
          </a:p>
          <a:p>
            <a:r>
              <a:rPr lang="en-US" dirty="0" smtClean="0"/>
              <a:t>Find the max value from bottom to up, then keep go </a:t>
            </a:r>
            <a:r>
              <a:rPr lang="en-US" dirty="0" err="1" smtClean="0"/>
              <a:t>diagnal</a:t>
            </a:r>
            <a:r>
              <a:rPr lang="en-US" dirty="0" smtClean="0"/>
              <a:t> till hit 0</a:t>
            </a:r>
          </a:p>
        </p:txBody>
      </p:sp>
    </p:spTree>
    <p:extLst>
      <p:ext uri="{BB962C8B-B14F-4D97-AF65-F5344CB8AC3E}">
        <p14:creationId xmlns:p14="http://schemas.microsoft.com/office/powerpoint/2010/main" val="1097577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83" y="117152"/>
            <a:ext cx="10718369" cy="471783"/>
          </a:xfrm>
        </p:spPr>
        <p:txBody>
          <a:bodyPr>
            <a:noAutofit/>
          </a:bodyPr>
          <a:lstStyle/>
          <a:p>
            <a:r>
              <a:rPr lang="en-US" sz="2800" dirty="0"/>
              <a:t>Two string comparison</a:t>
            </a:r>
          </a:p>
        </p:txBody>
      </p:sp>
      <p:sp>
        <p:nvSpPr>
          <p:cNvPr id="4" name="Rectangle 3"/>
          <p:cNvSpPr/>
          <p:nvPr/>
        </p:nvSpPr>
        <p:spPr>
          <a:xfrm>
            <a:off x="288455" y="534418"/>
            <a:ext cx="1379993" cy="369332"/>
          </a:xfrm>
          <a:prstGeom prst="rect">
            <a:avLst/>
          </a:prstGeom>
        </p:spPr>
        <p:txBody>
          <a:bodyPr wrap="none">
            <a:spAutoFit/>
          </a:bodyPr>
          <a:lstStyle/>
          <a:p>
            <a:r>
              <a:rPr lang="en-US"/>
              <a:t>Edit distance</a:t>
            </a:r>
            <a:endParaRPr lang="en-US" dirty="0"/>
          </a:p>
        </p:txBody>
      </p:sp>
      <p:sp>
        <p:nvSpPr>
          <p:cNvPr id="5" name="Rectangle 4"/>
          <p:cNvSpPr/>
          <p:nvPr/>
        </p:nvSpPr>
        <p:spPr>
          <a:xfrm>
            <a:off x="7021914" y="539129"/>
            <a:ext cx="4195636" cy="369332"/>
          </a:xfrm>
          <a:prstGeom prst="rect">
            <a:avLst/>
          </a:prstGeom>
        </p:spPr>
        <p:txBody>
          <a:bodyPr wrap="none">
            <a:spAutoFit/>
          </a:bodyPr>
          <a:lstStyle/>
          <a:p>
            <a:r>
              <a:rPr lang="en-US" dirty="0"/>
              <a:t>Minimum ASCII Delete Sum for Two strings</a:t>
            </a:r>
          </a:p>
        </p:txBody>
      </p:sp>
      <p:sp>
        <p:nvSpPr>
          <p:cNvPr id="8" name="Rectangle 7"/>
          <p:cNvSpPr/>
          <p:nvPr/>
        </p:nvSpPr>
        <p:spPr>
          <a:xfrm>
            <a:off x="288455" y="903750"/>
            <a:ext cx="5947245" cy="1815882"/>
          </a:xfrm>
          <a:prstGeom prst="rect">
            <a:avLst/>
          </a:prstGeom>
        </p:spPr>
        <p:txBody>
          <a:bodyPr wrap="square">
            <a:spAutoFit/>
          </a:bodyPr>
          <a:lstStyle/>
          <a:p>
            <a:r>
              <a:rPr lang="en-US" sz="1400" dirty="0">
                <a:latin typeface="Calibri" charset="0"/>
                <a:ea typeface="DengXian" charset="-122"/>
                <a:cs typeface="Times New Roman" charset="0"/>
              </a:rPr>
              <a:t>Given two words word1 and word2, </a:t>
            </a:r>
            <a:r>
              <a:rPr lang="en-US" sz="1400" dirty="0" smtClean="0">
                <a:latin typeface="Calibri" charset="0"/>
                <a:ea typeface="DengXian" charset="-122"/>
                <a:cs typeface="Times New Roman" charset="0"/>
              </a:rPr>
              <a:t> find </a:t>
            </a:r>
            <a:r>
              <a:rPr lang="en-US" sz="1400" dirty="0">
                <a:latin typeface="Calibri" charset="0"/>
                <a:ea typeface="DengXian" charset="-122"/>
                <a:cs typeface="Times New Roman" charset="0"/>
              </a:rPr>
              <a:t>the minimum number of operations required to convert word1 to </a:t>
            </a:r>
            <a:r>
              <a:rPr lang="en-US" sz="1400" dirty="0" smtClean="0">
                <a:latin typeface="Calibri" charset="0"/>
                <a:ea typeface="DengXian" charset="-122"/>
                <a:cs typeface="Times New Roman" charset="0"/>
              </a:rPr>
              <a:t>word2. You </a:t>
            </a:r>
            <a:r>
              <a:rPr lang="en-US" sz="1400" dirty="0">
                <a:latin typeface="Calibri" charset="0"/>
                <a:ea typeface="DengXian" charset="-122"/>
                <a:cs typeface="Times New Roman" charset="0"/>
              </a:rPr>
              <a:t>have the following 3 operations permitted on a </a:t>
            </a:r>
            <a:r>
              <a:rPr lang="en-US" sz="1400" dirty="0" smtClean="0">
                <a:latin typeface="Calibri" charset="0"/>
                <a:ea typeface="DengXian" charset="-122"/>
                <a:cs typeface="Times New Roman" charset="0"/>
              </a:rPr>
              <a:t>word: Insert </a:t>
            </a:r>
            <a:r>
              <a:rPr lang="en-US" sz="1400" dirty="0">
                <a:latin typeface="Calibri" charset="0"/>
                <a:ea typeface="DengXian" charset="-122"/>
                <a:cs typeface="Times New Roman" charset="0"/>
              </a:rPr>
              <a:t>a </a:t>
            </a:r>
            <a:r>
              <a:rPr lang="en-US" sz="1400" dirty="0" smtClean="0">
                <a:latin typeface="Calibri" charset="0"/>
                <a:ea typeface="DengXian" charset="-122"/>
                <a:cs typeface="Times New Roman" charset="0"/>
              </a:rPr>
              <a:t>character, Delete </a:t>
            </a:r>
            <a:r>
              <a:rPr lang="en-US" sz="1400" dirty="0">
                <a:latin typeface="Calibri" charset="0"/>
                <a:ea typeface="DengXian" charset="-122"/>
                <a:cs typeface="Times New Roman" charset="0"/>
              </a:rPr>
              <a:t>a </a:t>
            </a:r>
            <a:r>
              <a:rPr lang="en-US" sz="1400" dirty="0" smtClean="0">
                <a:latin typeface="Calibri" charset="0"/>
                <a:ea typeface="DengXian" charset="-122"/>
                <a:cs typeface="Times New Roman" charset="0"/>
              </a:rPr>
              <a:t>character, Replace </a:t>
            </a:r>
            <a:r>
              <a:rPr lang="en-US" sz="1400" dirty="0">
                <a:latin typeface="Calibri" charset="0"/>
                <a:ea typeface="DengXian" charset="-122"/>
                <a:cs typeface="Times New Roman" charset="0"/>
              </a:rPr>
              <a:t>a character</a:t>
            </a:r>
          </a:p>
          <a:p>
            <a:r>
              <a:rPr lang="en-US" sz="1400" dirty="0">
                <a:latin typeface="Calibri" charset="0"/>
                <a:ea typeface="DengXian" charset="-122"/>
                <a:cs typeface="Times New Roman" charset="0"/>
              </a:rPr>
              <a:t>Example  </a:t>
            </a:r>
            <a:r>
              <a:rPr lang="en-US" sz="1400" dirty="0" smtClean="0">
                <a:latin typeface="Calibri" charset="0"/>
                <a:ea typeface="DengXian" charset="-122"/>
                <a:cs typeface="Times New Roman" charset="0"/>
              </a:rPr>
              <a:t>Input</a:t>
            </a:r>
            <a:r>
              <a:rPr lang="en-US" sz="1400" dirty="0">
                <a:latin typeface="Calibri" charset="0"/>
                <a:ea typeface="DengXian" charset="-122"/>
                <a:cs typeface="Times New Roman" charset="0"/>
              </a:rPr>
              <a:t>: word1 = "horse", word2 = "</a:t>
            </a:r>
            <a:r>
              <a:rPr lang="en-US" sz="1400" dirty="0" err="1" smtClean="0">
                <a:latin typeface="Calibri" charset="0"/>
                <a:ea typeface="DengXian" charset="-122"/>
                <a:cs typeface="Times New Roman" charset="0"/>
              </a:rPr>
              <a:t>ros</a:t>
            </a:r>
            <a:r>
              <a:rPr lang="en-US" sz="1400" dirty="0" smtClean="0">
                <a:latin typeface="Calibri" charset="0"/>
                <a:ea typeface="DengXian" charset="-122"/>
                <a:cs typeface="Times New Roman" charset="0"/>
              </a:rPr>
              <a:t>”    Output</a:t>
            </a:r>
            <a:r>
              <a:rPr lang="en-US" sz="1400" dirty="0">
                <a:latin typeface="Calibri" charset="0"/>
                <a:ea typeface="DengXian" charset="-122"/>
                <a:cs typeface="Times New Roman" charset="0"/>
              </a:rPr>
              <a:t>: 3</a:t>
            </a:r>
          </a:p>
          <a:p>
            <a:r>
              <a:rPr lang="en-US" sz="1400" dirty="0">
                <a:latin typeface="Calibri" charset="0"/>
                <a:ea typeface="DengXian" charset="-122"/>
                <a:cs typeface="Times New Roman" charset="0"/>
              </a:rPr>
              <a:t>Explanation: </a:t>
            </a:r>
          </a:p>
          <a:p>
            <a:r>
              <a:rPr lang="en-US" sz="1400" dirty="0">
                <a:latin typeface="Calibri" charset="0"/>
                <a:ea typeface="DengXian" charset="-122"/>
                <a:cs typeface="Times New Roman" charset="0"/>
              </a:rPr>
              <a:t>horse -&gt; </a:t>
            </a:r>
            <a:r>
              <a:rPr lang="en-US" sz="1400" dirty="0" err="1">
                <a:latin typeface="Calibri" charset="0"/>
                <a:ea typeface="DengXian" charset="-122"/>
                <a:cs typeface="Times New Roman" charset="0"/>
              </a:rPr>
              <a:t>rorse</a:t>
            </a:r>
            <a:r>
              <a:rPr lang="en-US" sz="1400" dirty="0">
                <a:latin typeface="Calibri" charset="0"/>
                <a:ea typeface="DengXian" charset="-122"/>
                <a:cs typeface="Times New Roman" charset="0"/>
              </a:rPr>
              <a:t> (replace 'h' with 'r')</a:t>
            </a:r>
          </a:p>
          <a:p>
            <a:r>
              <a:rPr lang="en-US" sz="1400" dirty="0" err="1">
                <a:latin typeface="Calibri" charset="0"/>
                <a:ea typeface="DengXian" charset="-122"/>
                <a:cs typeface="Times New Roman" charset="0"/>
              </a:rPr>
              <a:t>rorse</a:t>
            </a:r>
            <a:r>
              <a:rPr lang="en-US" sz="1400" dirty="0">
                <a:latin typeface="Calibri" charset="0"/>
                <a:ea typeface="DengXian" charset="-122"/>
                <a:cs typeface="Times New Roman" charset="0"/>
              </a:rPr>
              <a:t> -&gt; rose (remove 'r')</a:t>
            </a:r>
          </a:p>
          <a:p>
            <a:r>
              <a:rPr lang="en-US" sz="1400" dirty="0">
                <a:latin typeface="Calibri" charset="0"/>
                <a:ea typeface="DengXian" charset="-122"/>
                <a:cs typeface="Times New Roman" charset="0"/>
              </a:rPr>
              <a:t>rose -&gt; </a:t>
            </a:r>
            <a:r>
              <a:rPr lang="en-US" sz="1400" dirty="0" err="1">
                <a:latin typeface="Calibri" charset="0"/>
                <a:ea typeface="DengXian" charset="-122"/>
                <a:cs typeface="Times New Roman" charset="0"/>
              </a:rPr>
              <a:t>ros</a:t>
            </a:r>
            <a:r>
              <a:rPr lang="en-US" sz="1400" dirty="0">
                <a:latin typeface="Calibri" charset="0"/>
                <a:ea typeface="DengXian" charset="-122"/>
                <a:cs typeface="Times New Roman" charset="0"/>
              </a:rPr>
              <a:t> (remove 'e')</a:t>
            </a:r>
            <a:endParaRPr lang="en-US" sz="1400" dirty="0">
              <a:effectLst/>
              <a:latin typeface="Calibri" charset="0"/>
              <a:ea typeface="DengXian" charset="-122"/>
              <a:cs typeface="Times New Roman" charset="0"/>
            </a:endParaRPr>
          </a:p>
        </p:txBody>
      </p:sp>
      <p:graphicFrame>
        <p:nvGraphicFramePr>
          <p:cNvPr id="10" name="Table 9"/>
          <p:cNvGraphicFramePr>
            <a:graphicFrameLocks noGrp="1"/>
          </p:cNvGraphicFramePr>
          <p:nvPr>
            <p:extLst>
              <p:ext uri="{D42A27DB-BD31-4B8C-83A1-F6EECF244321}">
                <p14:modId xmlns:p14="http://schemas.microsoft.com/office/powerpoint/2010/main" val="801641487"/>
              </p:ext>
            </p:extLst>
          </p:nvPr>
        </p:nvGraphicFramePr>
        <p:xfrm>
          <a:off x="419101" y="2929466"/>
          <a:ext cx="3365502" cy="1854200"/>
        </p:xfrm>
        <a:graphic>
          <a:graphicData uri="http://schemas.openxmlformats.org/drawingml/2006/table">
            <a:tbl>
              <a:tblPr firstRow="1" bandRow="1">
                <a:tableStyleId>{69012ECD-51FC-41F1-AA8D-1B2483CD663E}</a:tableStyleId>
              </a:tblPr>
              <a:tblGrid>
                <a:gridCol w="480786"/>
                <a:gridCol w="480786"/>
                <a:gridCol w="480786"/>
                <a:gridCol w="480786"/>
                <a:gridCol w="480786"/>
                <a:gridCol w="480786"/>
                <a:gridCol w="480786"/>
              </a:tblGrid>
              <a:tr h="37084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h</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o</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r</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4</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5</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r</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4</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o</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4</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2</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11" name="Rectangle 10"/>
          <p:cNvSpPr/>
          <p:nvPr/>
        </p:nvSpPr>
        <p:spPr>
          <a:xfrm>
            <a:off x="288455" y="4993500"/>
            <a:ext cx="6096000" cy="646331"/>
          </a:xfrm>
          <a:prstGeom prst="rect">
            <a:avLst/>
          </a:prstGeom>
        </p:spPr>
        <p:txBody>
          <a:bodyPr>
            <a:spAutoFit/>
          </a:bodyPr>
          <a:lstStyle/>
          <a:p>
            <a:r>
              <a:rPr lang="en-US" dirty="0">
                <a:solidFill>
                  <a:srgbClr val="7030A0"/>
                </a:solidFill>
                <a:latin typeface="Calibri" charset="0"/>
                <a:ea typeface="DengXian" charset="-122"/>
                <a:cs typeface="Times New Roman" charset="0"/>
              </a:rPr>
              <a:t>if(words[i-1] === word[j-1])  then </a:t>
            </a:r>
            <a:r>
              <a:rPr lang="en-US" dirty="0" err="1">
                <a:solidFill>
                  <a:srgbClr val="7030A0"/>
                </a:solidFill>
                <a:latin typeface="Calibri" charset="0"/>
                <a:ea typeface="DengXian" charset="-122"/>
                <a:cs typeface="Times New Roman" charset="0"/>
              </a:rPr>
              <a:t>dp</a:t>
            </a:r>
            <a:r>
              <a:rPr lang="en-US" dirty="0">
                <a:solidFill>
                  <a:srgbClr val="7030A0"/>
                </a:solidFill>
                <a:latin typeface="Calibri" charset="0"/>
                <a:ea typeface="DengXian" charset="-122"/>
                <a:cs typeface="Times New Roman" charset="0"/>
              </a:rPr>
              <a:t>[</a:t>
            </a:r>
            <a:r>
              <a:rPr lang="en-US" dirty="0" err="1">
                <a:solidFill>
                  <a:srgbClr val="7030A0"/>
                </a:solidFill>
                <a:latin typeface="Calibri" charset="0"/>
                <a:ea typeface="DengXian" charset="-122"/>
                <a:cs typeface="Times New Roman" charset="0"/>
              </a:rPr>
              <a:t>i</a:t>
            </a:r>
            <a:r>
              <a:rPr lang="en-US" dirty="0">
                <a:solidFill>
                  <a:srgbClr val="7030A0"/>
                </a:solidFill>
                <a:latin typeface="Calibri" charset="0"/>
                <a:ea typeface="DengXian" charset="-122"/>
                <a:cs typeface="Times New Roman" charset="0"/>
              </a:rPr>
              <a:t>][j] = </a:t>
            </a:r>
            <a:r>
              <a:rPr lang="en-US" dirty="0" err="1">
                <a:solidFill>
                  <a:srgbClr val="7030A0"/>
                </a:solidFill>
                <a:latin typeface="Calibri" charset="0"/>
                <a:ea typeface="DengXian" charset="-122"/>
                <a:cs typeface="Times New Roman" charset="0"/>
              </a:rPr>
              <a:t>dp</a:t>
            </a:r>
            <a:r>
              <a:rPr lang="en-US" dirty="0">
                <a:solidFill>
                  <a:srgbClr val="7030A0"/>
                </a:solidFill>
                <a:latin typeface="Calibri" charset="0"/>
                <a:ea typeface="DengXian" charset="-122"/>
                <a:cs typeface="Times New Roman" charset="0"/>
              </a:rPr>
              <a:t>[i-1][j-1]</a:t>
            </a:r>
          </a:p>
          <a:p>
            <a:r>
              <a:rPr lang="en-US" dirty="0">
                <a:solidFill>
                  <a:srgbClr val="7030A0"/>
                </a:solidFill>
                <a:latin typeface="Calibri" charset="0"/>
                <a:ea typeface="DengXian" charset="-122"/>
                <a:cs typeface="Times New Roman" charset="0"/>
              </a:rPr>
              <a:t> else </a:t>
            </a:r>
            <a:r>
              <a:rPr lang="en-US" dirty="0" err="1">
                <a:solidFill>
                  <a:srgbClr val="7030A0"/>
                </a:solidFill>
                <a:latin typeface="Calibri" charset="0"/>
                <a:ea typeface="DengXian" charset="-122"/>
                <a:cs typeface="Times New Roman" charset="0"/>
              </a:rPr>
              <a:t>dp</a:t>
            </a:r>
            <a:r>
              <a:rPr lang="en-US" dirty="0">
                <a:solidFill>
                  <a:srgbClr val="7030A0"/>
                </a:solidFill>
                <a:latin typeface="Calibri" charset="0"/>
                <a:ea typeface="DengXian" charset="-122"/>
                <a:cs typeface="Times New Roman" charset="0"/>
              </a:rPr>
              <a:t>[</a:t>
            </a:r>
            <a:r>
              <a:rPr lang="en-US" dirty="0" err="1">
                <a:solidFill>
                  <a:srgbClr val="7030A0"/>
                </a:solidFill>
                <a:latin typeface="Calibri" charset="0"/>
                <a:ea typeface="DengXian" charset="-122"/>
                <a:cs typeface="Times New Roman" charset="0"/>
              </a:rPr>
              <a:t>i</a:t>
            </a:r>
            <a:r>
              <a:rPr lang="en-US" dirty="0">
                <a:solidFill>
                  <a:srgbClr val="7030A0"/>
                </a:solidFill>
                <a:latin typeface="Calibri" charset="0"/>
                <a:ea typeface="DengXian" charset="-122"/>
                <a:cs typeface="Times New Roman" charset="0"/>
              </a:rPr>
              <a:t>][j] = min(</a:t>
            </a:r>
            <a:r>
              <a:rPr lang="en-US" dirty="0" err="1">
                <a:solidFill>
                  <a:srgbClr val="7030A0"/>
                </a:solidFill>
                <a:latin typeface="Calibri" charset="0"/>
                <a:ea typeface="DengXian" charset="-122"/>
                <a:cs typeface="Times New Roman" charset="0"/>
              </a:rPr>
              <a:t>dp</a:t>
            </a:r>
            <a:r>
              <a:rPr lang="en-US" dirty="0">
                <a:solidFill>
                  <a:srgbClr val="7030A0"/>
                </a:solidFill>
                <a:latin typeface="Calibri" charset="0"/>
                <a:ea typeface="DengXian" charset="-122"/>
                <a:cs typeface="Times New Roman" charset="0"/>
              </a:rPr>
              <a:t>[i-1][j] +1, </a:t>
            </a:r>
            <a:r>
              <a:rPr lang="en-US" dirty="0" err="1">
                <a:solidFill>
                  <a:srgbClr val="7030A0"/>
                </a:solidFill>
                <a:latin typeface="Calibri" charset="0"/>
                <a:ea typeface="DengXian" charset="-122"/>
                <a:cs typeface="Times New Roman" charset="0"/>
              </a:rPr>
              <a:t>dp</a:t>
            </a:r>
            <a:r>
              <a:rPr lang="en-US" dirty="0">
                <a:solidFill>
                  <a:srgbClr val="7030A0"/>
                </a:solidFill>
                <a:latin typeface="Calibri" charset="0"/>
                <a:ea typeface="DengXian" charset="-122"/>
                <a:cs typeface="Times New Roman" charset="0"/>
              </a:rPr>
              <a:t>[</a:t>
            </a:r>
            <a:r>
              <a:rPr lang="en-US" dirty="0" err="1">
                <a:solidFill>
                  <a:srgbClr val="7030A0"/>
                </a:solidFill>
                <a:latin typeface="Calibri" charset="0"/>
                <a:ea typeface="DengXian" charset="-122"/>
                <a:cs typeface="Times New Roman" charset="0"/>
              </a:rPr>
              <a:t>i</a:t>
            </a:r>
            <a:r>
              <a:rPr lang="en-US" dirty="0">
                <a:solidFill>
                  <a:srgbClr val="7030A0"/>
                </a:solidFill>
                <a:latin typeface="Calibri" charset="0"/>
                <a:ea typeface="DengXian" charset="-122"/>
                <a:cs typeface="Times New Roman" charset="0"/>
              </a:rPr>
              <a:t>][j-1] +1, </a:t>
            </a:r>
            <a:r>
              <a:rPr lang="en-US" dirty="0" err="1">
                <a:solidFill>
                  <a:srgbClr val="7030A0"/>
                </a:solidFill>
                <a:latin typeface="Calibri" charset="0"/>
                <a:ea typeface="DengXian" charset="-122"/>
                <a:cs typeface="Times New Roman" charset="0"/>
              </a:rPr>
              <a:t>dp</a:t>
            </a:r>
            <a:r>
              <a:rPr lang="en-US" dirty="0">
                <a:solidFill>
                  <a:srgbClr val="7030A0"/>
                </a:solidFill>
                <a:latin typeface="Calibri" charset="0"/>
                <a:ea typeface="DengXian" charset="-122"/>
                <a:cs typeface="Times New Roman" charset="0"/>
              </a:rPr>
              <a:t>[i-1][j-1]+1)</a:t>
            </a:r>
            <a:endParaRPr lang="en-US" dirty="0">
              <a:solidFill>
                <a:srgbClr val="7030A0"/>
              </a:solidFill>
              <a:effectLst/>
              <a:latin typeface="Calibri" charset="0"/>
              <a:ea typeface="DengXian" charset="-122"/>
              <a:cs typeface="Times New Roman" charset="0"/>
            </a:endParaRPr>
          </a:p>
        </p:txBody>
      </p:sp>
      <p:graphicFrame>
        <p:nvGraphicFramePr>
          <p:cNvPr id="12" name="Table 11"/>
          <p:cNvGraphicFramePr>
            <a:graphicFrameLocks noGrp="1"/>
          </p:cNvGraphicFramePr>
          <p:nvPr>
            <p:extLst>
              <p:ext uri="{D42A27DB-BD31-4B8C-83A1-F6EECF244321}">
                <p14:modId xmlns:p14="http://schemas.microsoft.com/office/powerpoint/2010/main" val="1019766923"/>
              </p:ext>
            </p:extLst>
          </p:nvPr>
        </p:nvGraphicFramePr>
        <p:xfrm>
          <a:off x="7021915" y="2591352"/>
          <a:ext cx="4195635" cy="1860648"/>
        </p:xfrm>
        <a:graphic>
          <a:graphicData uri="http://schemas.openxmlformats.org/drawingml/2006/table">
            <a:tbl>
              <a:tblPr firstRow="1" bandRow="1">
                <a:tableStyleId>{69012ECD-51FC-41F1-AA8D-1B2483CD663E}</a:tableStyleId>
              </a:tblPr>
              <a:tblGrid>
                <a:gridCol w="839127"/>
                <a:gridCol w="520958"/>
                <a:gridCol w="1157296"/>
                <a:gridCol w="839127"/>
                <a:gridCol w="839127"/>
              </a:tblGrid>
              <a:tr h="353613">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3722">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se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sea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3722">
                <a:tc>
                  <a:txBody>
                    <a:bodyPr/>
                    <a:lstStyle/>
                    <a:p>
                      <a:r>
                        <a:rPr lang="en-US" dirty="0" smtClean="0"/>
                        <a:t>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se</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smtClean="0"/>
                        <a:t>sa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3722">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smtClean="0"/>
                        <a:t>ea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aseline="0" dirty="0" smtClean="0"/>
                        <a:t>sea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smtClean="0"/>
                        <a:t>sa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s</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3722">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eat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seat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sat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err="1" smtClean="0"/>
                        <a:t>st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14" name="Rectangle 13"/>
          <p:cNvSpPr/>
          <p:nvPr/>
        </p:nvSpPr>
        <p:spPr>
          <a:xfrm>
            <a:off x="6235700" y="903750"/>
            <a:ext cx="6096000" cy="1600438"/>
          </a:xfrm>
          <a:prstGeom prst="rect">
            <a:avLst/>
          </a:prstGeom>
        </p:spPr>
        <p:txBody>
          <a:bodyPr>
            <a:spAutoFit/>
          </a:bodyPr>
          <a:lstStyle/>
          <a:p>
            <a:r>
              <a:rPr lang="en-US" sz="1400" dirty="0">
                <a:latin typeface="Calibri" charset="0"/>
                <a:ea typeface="DengXian" charset="-122"/>
                <a:cs typeface="Times New Roman" charset="0"/>
              </a:rPr>
              <a:t>Given two strings s1, s2, find the lowest ASCII sum of deleted characters </a:t>
            </a:r>
            <a:r>
              <a:rPr lang="en-US" sz="1400" dirty="0" smtClean="0">
                <a:latin typeface="Calibri" charset="0"/>
                <a:ea typeface="DengXian" charset="-122"/>
                <a:cs typeface="Times New Roman" charset="0"/>
              </a:rPr>
              <a:t>to </a:t>
            </a:r>
            <a:r>
              <a:rPr lang="en-US" sz="1400" dirty="0">
                <a:latin typeface="Calibri" charset="0"/>
                <a:ea typeface="DengXian" charset="-122"/>
                <a:cs typeface="Times New Roman" charset="0"/>
              </a:rPr>
              <a:t>make two strings equal</a:t>
            </a:r>
            <a:r>
              <a:rPr lang="en-US" sz="1400" dirty="0" smtClean="0">
                <a:latin typeface="Calibri" charset="0"/>
                <a:ea typeface="DengXian" charset="-122"/>
                <a:cs typeface="Times New Roman" charset="0"/>
              </a:rPr>
              <a:t>.</a:t>
            </a:r>
            <a:endParaRPr lang="en-US" sz="1400" dirty="0">
              <a:latin typeface="Calibri" charset="0"/>
              <a:ea typeface="DengXian" charset="-122"/>
              <a:cs typeface="Times New Roman" charset="0"/>
            </a:endParaRPr>
          </a:p>
          <a:p>
            <a:r>
              <a:rPr lang="en-US" sz="1400" dirty="0" smtClean="0">
                <a:latin typeface="Calibri" charset="0"/>
                <a:ea typeface="DengXian" charset="-122"/>
                <a:cs typeface="Times New Roman" charset="0"/>
              </a:rPr>
              <a:t>Example:   Input</a:t>
            </a:r>
            <a:r>
              <a:rPr lang="en-US" sz="1400" dirty="0">
                <a:latin typeface="Calibri" charset="0"/>
                <a:ea typeface="DengXian" charset="-122"/>
                <a:cs typeface="Times New Roman" charset="0"/>
              </a:rPr>
              <a:t>: s1 = "sea", s2 = "</a:t>
            </a:r>
            <a:r>
              <a:rPr lang="en-US" sz="1400" dirty="0" smtClean="0">
                <a:latin typeface="Calibri" charset="0"/>
                <a:ea typeface="DengXian" charset="-122"/>
                <a:cs typeface="Times New Roman" charset="0"/>
              </a:rPr>
              <a:t>eat”    Output</a:t>
            </a:r>
            <a:r>
              <a:rPr lang="en-US" sz="1400" dirty="0">
                <a:latin typeface="Calibri" charset="0"/>
                <a:ea typeface="DengXian" charset="-122"/>
                <a:cs typeface="Times New Roman" charset="0"/>
              </a:rPr>
              <a:t>: 231</a:t>
            </a:r>
          </a:p>
          <a:p>
            <a:r>
              <a:rPr lang="en-US" sz="1400" dirty="0">
                <a:latin typeface="Calibri" charset="0"/>
                <a:ea typeface="DengXian" charset="-122"/>
                <a:cs typeface="Times New Roman" charset="0"/>
              </a:rPr>
              <a:t>Explanation: Deleting "s" from "sea" adds the ASCII value of "s" (115) </a:t>
            </a:r>
            <a:r>
              <a:rPr lang="en-US" sz="1400" dirty="0" smtClean="0">
                <a:latin typeface="Calibri" charset="0"/>
                <a:ea typeface="DengXian" charset="-122"/>
                <a:cs typeface="Times New Roman" charset="0"/>
              </a:rPr>
              <a:t>to </a:t>
            </a:r>
            <a:r>
              <a:rPr lang="en-US" sz="1400" dirty="0">
                <a:latin typeface="Calibri" charset="0"/>
                <a:ea typeface="DengXian" charset="-122"/>
                <a:cs typeface="Times New Roman" charset="0"/>
              </a:rPr>
              <a:t>the </a:t>
            </a:r>
            <a:r>
              <a:rPr lang="en-US" sz="1400" dirty="0" err="1" smtClean="0">
                <a:latin typeface="Calibri" charset="0"/>
                <a:ea typeface="DengXian" charset="-122"/>
                <a:cs typeface="Times New Roman" charset="0"/>
              </a:rPr>
              <a:t>sum.Deleting</a:t>
            </a:r>
            <a:r>
              <a:rPr lang="en-US" sz="1400" dirty="0" smtClean="0">
                <a:latin typeface="Calibri" charset="0"/>
                <a:ea typeface="DengXian" charset="-122"/>
                <a:cs typeface="Times New Roman" charset="0"/>
              </a:rPr>
              <a:t> </a:t>
            </a:r>
            <a:r>
              <a:rPr lang="en-US" sz="1400" dirty="0">
                <a:latin typeface="Calibri" charset="0"/>
                <a:ea typeface="DengXian" charset="-122"/>
                <a:cs typeface="Times New Roman" charset="0"/>
              </a:rPr>
              <a:t>"t" from "eat" adds 116 to the sum.</a:t>
            </a:r>
          </a:p>
          <a:p>
            <a:r>
              <a:rPr lang="en-US" sz="1400" dirty="0">
                <a:latin typeface="Calibri" charset="0"/>
                <a:ea typeface="DengXian" charset="-122"/>
                <a:cs typeface="Times New Roman" charset="0"/>
              </a:rPr>
              <a:t>At the end, both strings are equal, and 115 + 116 = 231 is the minimum sum </a:t>
            </a:r>
            <a:r>
              <a:rPr lang="en-US" sz="1400" dirty="0" smtClean="0">
                <a:latin typeface="Calibri" charset="0"/>
                <a:ea typeface="DengXian" charset="-122"/>
                <a:cs typeface="Times New Roman" charset="0"/>
              </a:rPr>
              <a:t>possible </a:t>
            </a:r>
            <a:r>
              <a:rPr lang="en-US" sz="1400" dirty="0">
                <a:latin typeface="Calibri" charset="0"/>
                <a:ea typeface="DengXian" charset="-122"/>
                <a:cs typeface="Times New Roman" charset="0"/>
              </a:rPr>
              <a:t>to achieve this.</a:t>
            </a:r>
            <a:endParaRPr lang="en-US" sz="1400" dirty="0">
              <a:effectLst/>
              <a:latin typeface="Calibri" charset="0"/>
              <a:ea typeface="DengXian" charset="-122"/>
              <a:cs typeface="Times New Roman" charset="0"/>
            </a:endParaRPr>
          </a:p>
        </p:txBody>
      </p:sp>
      <p:sp>
        <p:nvSpPr>
          <p:cNvPr id="15" name="Rectangle 14"/>
          <p:cNvSpPr/>
          <p:nvPr/>
        </p:nvSpPr>
        <p:spPr>
          <a:xfrm>
            <a:off x="6781800" y="4684236"/>
            <a:ext cx="6096000" cy="1477328"/>
          </a:xfrm>
          <a:prstGeom prst="rect">
            <a:avLst/>
          </a:prstGeom>
        </p:spPr>
        <p:txBody>
          <a:bodyPr>
            <a:spAutoFit/>
          </a:bodyPr>
          <a:lstStyle/>
          <a:p>
            <a:r>
              <a:rPr lang="en-US" dirty="0">
                <a:solidFill>
                  <a:srgbClr val="7030A0"/>
                </a:solidFill>
                <a:latin typeface="Calibri" charset="0"/>
                <a:ea typeface="DengXian" charset="-122"/>
                <a:cs typeface="Times New Roman" charset="0"/>
              </a:rPr>
              <a:t>if s1[i-1] = s2[j-1]   // no deletion</a:t>
            </a:r>
          </a:p>
          <a:p>
            <a:r>
              <a:rPr lang="en-US" dirty="0">
                <a:solidFill>
                  <a:srgbClr val="7030A0"/>
                </a:solidFill>
                <a:latin typeface="Calibri" charset="0"/>
                <a:ea typeface="DengXian" charset="-122"/>
                <a:cs typeface="Times New Roman" charset="0"/>
              </a:rPr>
              <a:t>    </a:t>
            </a:r>
            <a:r>
              <a:rPr lang="en-US" dirty="0" err="1">
                <a:solidFill>
                  <a:srgbClr val="7030A0"/>
                </a:solidFill>
                <a:latin typeface="Calibri" charset="0"/>
                <a:ea typeface="DengXian" charset="-122"/>
                <a:cs typeface="Times New Roman" charset="0"/>
              </a:rPr>
              <a:t>dp</a:t>
            </a:r>
            <a:r>
              <a:rPr lang="en-US" dirty="0">
                <a:solidFill>
                  <a:srgbClr val="7030A0"/>
                </a:solidFill>
                <a:latin typeface="Calibri" charset="0"/>
                <a:ea typeface="DengXian" charset="-122"/>
                <a:cs typeface="Times New Roman" charset="0"/>
              </a:rPr>
              <a:t>[</a:t>
            </a:r>
            <a:r>
              <a:rPr lang="en-US" dirty="0" err="1">
                <a:solidFill>
                  <a:srgbClr val="7030A0"/>
                </a:solidFill>
                <a:latin typeface="Calibri" charset="0"/>
                <a:ea typeface="DengXian" charset="-122"/>
                <a:cs typeface="Times New Roman" charset="0"/>
              </a:rPr>
              <a:t>i</a:t>
            </a:r>
            <a:r>
              <a:rPr lang="en-US" dirty="0">
                <a:solidFill>
                  <a:srgbClr val="7030A0"/>
                </a:solidFill>
                <a:latin typeface="Calibri" charset="0"/>
                <a:ea typeface="DengXian" charset="-122"/>
                <a:cs typeface="Times New Roman" charset="0"/>
              </a:rPr>
              <a:t>][j] = </a:t>
            </a:r>
            <a:r>
              <a:rPr lang="en-US" dirty="0" err="1">
                <a:solidFill>
                  <a:srgbClr val="7030A0"/>
                </a:solidFill>
                <a:latin typeface="Calibri" charset="0"/>
                <a:ea typeface="DengXian" charset="-122"/>
                <a:cs typeface="Times New Roman" charset="0"/>
              </a:rPr>
              <a:t>dp</a:t>
            </a:r>
            <a:r>
              <a:rPr lang="en-US" dirty="0">
                <a:solidFill>
                  <a:srgbClr val="7030A0"/>
                </a:solidFill>
                <a:latin typeface="Calibri" charset="0"/>
                <a:ea typeface="DengXian" charset="-122"/>
                <a:cs typeface="Times New Roman" charset="0"/>
              </a:rPr>
              <a:t>[i-1][j-1];</a:t>
            </a:r>
          </a:p>
          <a:p>
            <a:r>
              <a:rPr lang="en-US" dirty="0">
                <a:solidFill>
                  <a:srgbClr val="7030A0"/>
                </a:solidFill>
                <a:latin typeface="Calibri" charset="0"/>
                <a:ea typeface="DengXian" charset="-122"/>
                <a:cs typeface="Times New Roman" charset="0"/>
              </a:rPr>
              <a:t>else   // delete either s1[i-1] or s2[j-1]</a:t>
            </a:r>
          </a:p>
          <a:p>
            <a:r>
              <a:rPr lang="en-US" dirty="0">
                <a:solidFill>
                  <a:srgbClr val="7030A0"/>
                </a:solidFill>
                <a:latin typeface="Calibri" charset="0"/>
                <a:ea typeface="DengXian" charset="-122"/>
                <a:cs typeface="Times New Roman" charset="0"/>
              </a:rPr>
              <a:t>    </a:t>
            </a:r>
            <a:r>
              <a:rPr lang="en-US" dirty="0" err="1">
                <a:solidFill>
                  <a:srgbClr val="7030A0"/>
                </a:solidFill>
                <a:latin typeface="Calibri" charset="0"/>
                <a:ea typeface="DengXian" charset="-122"/>
                <a:cs typeface="Times New Roman" charset="0"/>
              </a:rPr>
              <a:t>dp</a:t>
            </a:r>
            <a:r>
              <a:rPr lang="en-US" dirty="0">
                <a:solidFill>
                  <a:srgbClr val="7030A0"/>
                </a:solidFill>
                <a:latin typeface="Calibri" charset="0"/>
                <a:ea typeface="DengXian" charset="-122"/>
                <a:cs typeface="Times New Roman" charset="0"/>
              </a:rPr>
              <a:t>[</a:t>
            </a:r>
            <a:r>
              <a:rPr lang="en-US" dirty="0" err="1">
                <a:solidFill>
                  <a:srgbClr val="7030A0"/>
                </a:solidFill>
                <a:latin typeface="Calibri" charset="0"/>
                <a:ea typeface="DengXian" charset="-122"/>
                <a:cs typeface="Times New Roman" charset="0"/>
              </a:rPr>
              <a:t>i</a:t>
            </a:r>
            <a:r>
              <a:rPr lang="en-US" dirty="0">
                <a:solidFill>
                  <a:srgbClr val="7030A0"/>
                </a:solidFill>
                <a:latin typeface="Calibri" charset="0"/>
                <a:ea typeface="DengXian" charset="-122"/>
                <a:cs typeface="Times New Roman" charset="0"/>
              </a:rPr>
              <a:t>][j] = min(</a:t>
            </a:r>
            <a:r>
              <a:rPr lang="en-US" dirty="0" err="1">
                <a:solidFill>
                  <a:srgbClr val="7030A0"/>
                </a:solidFill>
                <a:latin typeface="Calibri" charset="0"/>
                <a:ea typeface="DengXian" charset="-122"/>
                <a:cs typeface="Times New Roman" charset="0"/>
              </a:rPr>
              <a:t>dp</a:t>
            </a:r>
            <a:r>
              <a:rPr lang="en-US" dirty="0">
                <a:solidFill>
                  <a:srgbClr val="7030A0"/>
                </a:solidFill>
                <a:latin typeface="Calibri" charset="0"/>
                <a:ea typeface="DengXian" charset="-122"/>
                <a:cs typeface="Times New Roman" charset="0"/>
              </a:rPr>
              <a:t>[i-1][j]+s1[i-1], </a:t>
            </a:r>
            <a:r>
              <a:rPr lang="en-US" dirty="0" err="1">
                <a:solidFill>
                  <a:srgbClr val="7030A0"/>
                </a:solidFill>
                <a:latin typeface="Calibri" charset="0"/>
                <a:ea typeface="DengXian" charset="-122"/>
                <a:cs typeface="Times New Roman" charset="0"/>
              </a:rPr>
              <a:t>dp</a:t>
            </a:r>
            <a:r>
              <a:rPr lang="en-US" dirty="0">
                <a:solidFill>
                  <a:srgbClr val="7030A0"/>
                </a:solidFill>
                <a:latin typeface="Calibri" charset="0"/>
                <a:ea typeface="DengXian" charset="-122"/>
                <a:cs typeface="Times New Roman" charset="0"/>
              </a:rPr>
              <a:t>[</a:t>
            </a:r>
            <a:r>
              <a:rPr lang="en-US" dirty="0" err="1">
                <a:solidFill>
                  <a:srgbClr val="7030A0"/>
                </a:solidFill>
                <a:latin typeface="Calibri" charset="0"/>
                <a:ea typeface="DengXian" charset="-122"/>
                <a:cs typeface="Times New Roman" charset="0"/>
              </a:rPr>
              <a:t>i</a:t>
            </a:r>
            <a:r>
              <a:rPr lang="en-US" dirty="0">
                <a:solidFill>
                  <a:srgbClr val="7030A0"/>
                </a:solidFill>
                <a:latin typeface="Calibri" charset="0"/>
                <a:ea typeface="DengXian" charset="-122"/>
                <a:cs typeface="Times New Roman" charset="0"/>
              </a:rPr>
              <a:t>][j-1]+s2[j-1]);</a:t>
            </a:r>
          </a:p>
          <a:p>
            <a:r>
              <a:rPr lang="en-US" dirty="0">
                <a:solidFill>
                  <a:srgbClr val="7030A0"/>
                </a:solidFill>
                <a:latin typeface="Calibri" charset="0"/>
                <a:ea typeface="DengXian" charset="-122"/>
                <a:cs typeface="Times New Roman" charset="0"/>
              </a:rPr>
              <a:t>    </a:t>
            </a:r>
            <a:endParaRPr lang="en-US" dirty="0">
              <a:solidFill>
                <a:srgbClr val="7030A0"/>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4105080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397" y="0"/>
            <a:ext cx="10718369" cy="471783"/>
          </a:xfrm>
        </p:spPr>
        <p:txBody>
          <a:bodyPr>
            <a:noAutofit/>
          </a:bodyPr>
          <a:lstStyle/>
          <a:p>
            <a:r>
              <a:rPr lang="en-US" sz="2800" dirty="0"/>
              <a:t>Two string comparison</a:t>
            </a:r>
          </a:p>
        </p:txBody>
      </p:sp>
      <p:sp>
        <p:nvSpPr>
          <p:cNvPr id="4" name="Rectangle 3"/>
          <p:cNvSpPr/>
          <p:nvPr/>
        </p:nvSpPr>
        <p:spPr>
          <a:xfrm>
            <a:off x="0" y="375920"/>
            <a:ext cx="5460997" cy="2031325"/>
          </a:xfrm>
          <a:prstGeom prst="rect">
            <a:avLst/>
          </a:prstGeom>
        </p:spPr>
        <p:txBody>
          <a:bodyPr wrap="square">
            <a:spAutoFit/>
          </a:bodyPr>
          <a:lstStyle/>
          <a:p>
            <a:r>
              <a:rPr lang="en-US" dirty="0"/>
              <a:t>Regular expression </a:t>
            </a:r>
            <a:r>
              <a:rPr lang="en-US" dirty="0" smtClean="0"/>
              <a:t>matching</a:t>
            </a:r>
          </a:p>
          <a:p>
            <a:r>
              <a:rPr lang="en-US" sz="1600" dirty="0" smtClean="0"/>
              <a:t>* Matches 0 or more </a:t>
            </a:r>
            <a:r>
              <a:rPr lang="en-US" sz="1600" dirty="0" err="1" smtClean="0"/>
              <a:t>occurances</a:t>
            </a:r>
            <a:r>
              <a:rPr lang="en-US" sz="1600" dirty="0" smtClean="0"/>
              <a:t> of char before *</a:t>
            </a:r>
          </a:p>
          <a:p>
            <a:r>
              <a:rPr lang="en-US" sz="1600" dirty="0" smtClean="0"/>
              <a:t>.  Matches any single char</a:t>
            </a:r>
          </a:p>
          <a:p>
            <a:r>
              <a:rPr lang="en-US" sz="1600" dirty="0" err="1" smtClean="0"/>
              <a:t>e.g</a:t>
            </a:r>
            <a:r>
              <a:rPr lang="en-US" sz="1600" dirty="0" smtClean="0"/>
              <a:t>: </a:t>
            </a:r>
            <a:r>
              <a:rPr lang="en-US" sz="1600" dirty="0" err="1" smtClean="0"/>
              <a:t>a.b</a:t>
            </a:r>
            <a:r>
              <a:rPr lang="en-US" sz="1600" dirty="0" smtClean="0"/>
              <a:t> matches </a:t>
            </a:r>
            <a:r>
              <a:rPr lang="en-US" sz="1600" dirty="0" err="1" smtClean="0"/>
              <a:t>acb,aab,axb</a:t>
            </a:r>
            <a:r>
              <a:rPr lang="en-US" sz="1600" dirty="0" smtClean="0"/>
              <a:t>, doesn’t match </a:t>
            </a:r>
            <a:r>
              <a:rPr lang="en-US" sz="1600" dirty="0" err="1" smtClean="0"/>
              <a:t>ab,acby,cb</a:t>
            </a:r>
            <a:endParaRPr lang="en-US" sz="1600" dirty="0" smtClean="0"/>
          </a:p>
          <a:p>
            <a:r>
              <a:rPr lang="en-US" sz="1600" dirty="0" err="1"/>
              <a:t>e.g</a:t>
            </a:r>
            <a:r>
              <a:rPr lang="en-US" sz="1600" dirty="0"/>
              <a:t>: </a:t>
            </a:r>
            <a:r>
              <a:rPr lang="en-US" sz="1600" dirty="0" smtClean="0"/>
              <a:t>a*b </a:t>
            </a:r>
            <a:r>
              <a:rPr lang="en-US" sz="1600" dirty="0"/>
              <a:t>matches </a:t>
            </a:r>
            <a:r>
              <a:rPr lang="en-US" sz="1600" dirty="0" err="1" smtClean="0"/>
              <a:t>b,ab,aab,aaab</a:t>
            </a:r>
            <a:r>
              <a:rPr lang="en-US" sz="1600" dirty="0" smtClean="0"/>
              <a:t>, </a:t>
            </a:r>
            <a:r>
              <a:rPr lang="en-US" sz="1600" dirty="0"/>
              <a:t>doesn’t </a:t>
            </a:r>
            <a:r>
              <a:rPr lang="en-US" sz="1600" dirty="0" smtClean="0"/>
              <a:t>match a, </a:t>
            </a:r>
            <a:r>
              <a:rPr lang="en-US" sz="1600" dirty="0" err="1" smtClean="0"/>
              <a:t>acb</a:t>
            </a:r>
            <a:endParaRPr lang="en-US" sz="1600" dirty="0" smtClean="0"/>
          </a:p>
          <a:p>
            <a:r>
              <a:rPr lang="en-US" sz="1600" dirty="0" smtClean="0"/>
              <a:t>A*b.*y matches by, </a:t>
            </a:r>
            <a:r>
              <a:rPr lang="en-US" sz="1600" dirty="0" err="1" smtClean="0"/>
              <a:t>bjy</a:t>
            </a:r>
            <a:r>
              <a:rPr lang="en-US" sz="1600" dirty="0" smtClean="0"/>
              <a:t>, </a:t>
            </a:r>
            <a:r>
              <a:rPr lang="en-US" sz="1600" dirty="0" err="1" smtClean="0"/>
              <a:t>ably,abkmy</a:t>
            </a:r>
            <a:r>
              <a:rPr lang="en-US" sz="1600" dirty="0" smtClean="0"/>
              <a:t>, doesn’t match </a:t>
            </a:r>
            <a:r>
              <a:rPr lang="en-US" sz="1600" dirty="0" err="1" smtClean="0"/>
              <a:t>ay,ab</a:t>
            </a:r>
            <a:endParaRPr lang="en-US" sz="1600" dirty="0" smtClean="0"/>
          </a:p>
          <a:p>
            <a:r>
              <a:rPr lang="en-US" sz="1400" dirty="0"/>
              <a:t> </a:t>
            </a:r>
            <a:r>
              <a:rPr lang="en-US" sz="1400" dirty="0" smtClean="0"/>
              <a:t>       ==</a:t>
            </a:r>
          </a:p>
          <a:p>
            <a:r>
              <a:rPr lang="en-US" sz="1400" dirty="0"/>
              <a:t> </a:t>
            </a:r>
            <a:r>
              <a:rPr lang="en-US" sz="1400" dirty="0" smtClean="0"/>
              <a:t>match 0 or more any chars</a:t>
            </a:r>
          </a:p>
        </p:txBody>
      </p:sp>
      <p:sp>
        <p:nvSpPr>
          <p:cNvPr id="6" name="Rectangle 5"/>
          <p:cNvSpPr/>
          <p:nvPr/>
        </p:nvSpPr>
        <p:spPr>
          <a:xfrm>
            <a:off x="5805550" y="588935"/>
            <a:ext cx="184731" cy="369332"/>
          </a:xfrm>
          <a:prstGeom prst="rect">
            <a:avLst/>
          </a:prstGeom>
        </p:spPr>
        <p:txBody>
          <a:bodyPr wrap="none">
            <a:spAutoFit/>
          </a:bodyPr>
          <a:lstStyle/>
          <a:p>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52727022"/>
              </p:ext>
            </p:extLst>
          </p:nvPr>
        </p:nvGraphicFramePr>
        <p:xfrm>
          <a:off x="118171" y="2428662"/>
          <a:ext cx="2727920" cy="2926080"/>
        </p:xfrm>
        <a:graphic>
          <a:graphicData uri="http://schemas.openxmlformats.org/drawingml/2006/table">
            <a:tbl>
              <a:tblPr firstRow="1" bandRow="1">
                <a:tableStyleId>{69012ECD-51FC-41F1-AA8D-1B2483CD663E}</a:tableStyleId>
              </a:tblPr>
              <a:tblGrid>
                <a:gridCol w="340990"/>
                <a:gridCol w="340990"/>
                <a:gridCol w="340990"/>
                <a:gridCol w="340990"/>
                <a:gridCol w="340990"/>
                <a:gridCol w="340990"/>
                <a:gridCol w="340990"/>
                <a:gridCol w="340990"/>
              </a:tblGrid>
              <a:tr h="338837">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x</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c</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x</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y</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c</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9" name="TextBox 8"/>
          <p:cNvSpPr txBox="1"/>
          <p:nvPr/>
        </p:nvSpPr>
        <p:spPr>
          <a:xfrm>
            <a:off x="128881" y="5603523"/>
            <a:ext cx="5229817" cy="1077218"/>
          </a:xfrm>
          <a:prstGeom prst="rect">
            <a:avLst/>
          </a:prstGeom>
          <a:noFill/>
        </p:spPr>
        <p:txBody>
          <a:bodyPr wrap="square" rtlCol="0">
            <a:spAutoFit/>
          </a:bodyPr>
          <a:lstStyle/>
          <a:p>
            <a:r>
              <a:rPr lang="en-US" sz="1600" dirty="0" smtClean="0"/>
              <a:t>If p[j] = ‘*’ </a:t>
            </a:r>
            <a:r>
              <a:rPr lang="en-US" sz="1600" dirty="0" err="1" smtClean="0"/>
              <a:t>e.g:xa</a:t>
            </a:r>
            <a:r>
              <a:rPr lang="en-US" sz="1600" dirty="0" smtClean="0"/>
              <a:t>* and x, j go back to 2 steps, </a:t>
            </a:r>
            <a:r>
              <a:rPr lang="en-US" sz="1600" dirty="0" err="1" smtClean="0"/>
              <a:t>dp</a:t>
            </a:r>
            <a:r>
              <a:rPr lang="en-US" sz="1600" dirty="0" smtClean="0"/>
              <a:t>[</a:t>
            </a:r>
            <a:r>
              <a:rPr lang="en-US" sz="1600" dirty="0" err="1" smtClean="0"/>
              <a:t>i</a:t>
            </a:r>
            <a:r>
              <a:rPr lang="en-US" sz="1600" dirty="0" smtClean="0"/>
              <a:t>][j] =  </a:t>
            </a:r>
            <a:r>
              <a:rPr lang="en-US" sz="1600" dirty="0" err="1" smtClean="0"/>
              <a:t>dp</a:t>
            </a:r>
            <a:r>
              <a:rPr lang="en-US" sz="1600" dirty="0" smtClean="0"/>
              <a:t>[</a:t>
            </a:r>
            <a:r>
              <a:rPr lang="en-US" sz="1600" dirty="0" err="1" smtClean="0"/>
              <a:t>i</a:t>
            </a:r>
            <a:r>
              <a:rPr lang="en-US" sz="1600" dirty="0" smtClean="0"/>
              <a:t>][j-2]  - 0 </a:t>
            </a:r>
            <a:r>
              <a:rPr lang="en-US" sz="1600" dirty="0" err="1" smtClean="0"/>
              <a:t>occurance</a:t>
            </a:r>
            <a:r>
              <a:rPr lang="en-US" sz="1600" dirty="0" smtClean="0"/>
              <a:t> of a*</a:t>
            </a:r>
          </a:p>
          <a:p>
            <a:r>
              <a:rPr lang="en-US" sz="1600" dirty="0" smtClean="0"/>
              <a:t>The other case is such as </a:t>
            </a:r>
            <a:r>
              <a:rPr lang="en-US" sz="1600" dirty="0" err="1" smtClean="0"/>
              <a:t>xa</a:t>
            </a:r>
            <a:r>
              <a:rPr lang="en-US" sz="1600" dirty="0" smtClean="0"/>
              <a:t>* and </a:t>
            </a:r>
            <a:r>
              <a:rPr lang="en-US" sz="1600" dirty="0" err="1" smtClean="0"/>
              <a:t>xa</a:t>
            </a:r>
            <a:r>
              <a:rPr lang="en-US" sz="1600" dirty="0" smtClean="0"/>
              <a:t>  A[j-1]=A[</a:t>
            </a:r>
            <a:r>
              <a:rPr lang="en-US" sz="1600" dirty="0" err="1" smtClean="0"/>
              <a:t>i</a:t>
            </a:r>
            <a:r>
              <a:rPr lang="en-US" sz="1600" dirty="0" smtClean="0"/>
              <a:t>] then we need to check if </a:t>
            </a:r>
            <a:r>
              <a:rPr lang="en-US" sz="1600" dirty="0" err="1" smtClean="0"/>
              <a:t>xa</a:t>
            </a:r>
            <a:r>
              <a:rPr lang="en-US" sz="1600" dirty="0" smtClean="0"/>
              <a:t>* and x are match which is T[i-1][j]</a:t>
            </a:r>
            <a:endParaRPr lang="en-US" sz="1600" dirty="0"/>
          </a:p>
        </p:txBody>
      </p:sp>
      <p:sp>
        <p:nvSpPr>
          <p:cNvPr id="10" name="TextBox 9"/>
          <p:cNvSpPr txBox="1"/>
          <p:nvPr/>
        </p:nvSpPr>
        <p:spPr>
          <a:xfrm>
            <a:off x="2924767" y="2165786"/>
            <a:ext cx="3718517" cy="3077766"/>
          </a:xfrm>
          <a:prstGeom prst="rect">
            <a:avLst/>
          </a:prstGeom>
          <a:noFill/>
        </p:spPr>
        <p:txBody>
          <a:bodyPr wrap="square" rtlCol="0">
            <a:spAutoFit/>
          </a:bodyPr>
          <a:lstStyle/>
          <a:p>
            <a:r>
              <a:rPr lang="en-US" sz="1600" dirty="0" err="1" smtClean="0"/>
              <a:t>Fomula</a:t>
            </a:r>
            <a:r>
              <a:rPr lang="en-US" sz="1600" dirty="0" smtClean="0"/>
              <a:t>:</a:t>
            </a:r>
          </a:p>
          <a:p>
            <a:r>
              <a:rPr lang="en-US" sz="1600" dirty="0" err="1" smtClean="0">
                <a:solidFill>
                  <a:srgbClr val="7030A0"/>
                </a:solidFill>
              </a:rPr>
              <a:t>Init</a:t>
            </a:r>
            <a:r>
              <a:rPr lang="en-US" sz="1600" dirty="0" smtClean="0">
                <a:solidFill>
                  <a:srgbClr val="7030A0"/>
                </a:solidFill>
              </a:rPr>
              <a:t> if p[j] === ‘*’</a:t>
            </a:r>
          </a:p>
          <a:p>
            <a:r>
              <a:rPr lang="en-US" sz="1600" dirty="0" err="1" smtClean="0">
                <a:solidFill>
                  <a:srgbClr val="7030A0"/>
                </a:solidFill>
              </a:rPr>
              <a:t>Dp</a:t>
            </a:r>
            <a:r>
              <a:rPr lang="en-US" sz="1600" dirty="0" smtClean="0">
                <a:solidFill>
                  <a:srgbClr val="7030A0"/>
                </a:solidFill>
              </a:rPr>
              <a:t>[</a:t>
            </a:r>
            <a:r>
              <a:rPr lang="en-US" sz="1600" dirty="0" err="1" smtClean="0">
                <a:solidFill>
                  <a:srgbClr val="7030A0"/>
                </a:solidFill>
              </a:rPr>
              <a:t>i</a:t>
            </a:r>
            <a:r>
              <a:rPr lang="en-US" sz="1600" dirty="0" smtClean="0">
                <a:solidFill>
                  <a:srgbClr val="7030A0"/>
                </a:solidFill>
              </a:rPr>
              <a:t>][j] = </a:t>
            </a:r>
            <a:r>
              <a:rPr lang="en-US" sz="1600" dirty="0" err="1" smtClean="0">
                <a:solidFill>
                  <a:srgbClr val="7030A0"/>
                </a:solidFill>
              </a:rPr>
              <a:t>dp</a:t>
            </a:r>
            <a:r>
              <a:rPr lang="en-US" sz="1600" dirty="0" smtClean="0">
                <a:solidFill>
                  <a:srgbClr val="7030A0"/>
                </a:solidFill>
              </a:rPr>
              <a:t>[</a:t>
            </a:r>
            <a:r>
              <a:rPr lang="en-US" sz="1600" dirty="0" err="1" smtClean="0">
                <a:solidFill>
                  <a:srgbClr val="7030A0"/>
                </a:solidFill>
              </a:rPr>
              <a:t>i</a:t>
            </a:r>
            <a:r>
              <a:rPr lang="en-US" sz="1600" dirty="0" smtClean="0">
                <a:solidFill>
                  <a:srgbClr val="7030A0"/>
                </a:solidFill>
              </a:rPr>
              <a:t>][j-2]</a:t>
            </a:r>
          </a:p>
          <a:p>
            <a:endParaRPr lang="en-US" sz="1600" b="1" dirty="0">
              <a:solidFill>
                <a:srgbClr val="7030A0"/>
              </a:solidFill>
            </a:endParaRPr>
          </a:p>
          <a:p>
            <a:r>
              <a:rPr lang="en-US" sz="1600" b="1" dirty="0" smtClean="0">
                <a:solidFill>
                  <a:srgbClr val="7030A0"/>
                </a:solidFill>
              </a:rPr>
              <a:t>If(s[</a:t>
            </a:r>
            <a:r>
              <a:rPr lang="en-US" sz="1600" b="1" dirty="0" err="1" smtClean="0">
                <a:solidFill>
                  <a:srgbClr val="7030A0"/>
                </a:solidFill>
              </a:rPr>
              <a:t>i</a:t>
            </a:r>
            <a:r>
              <a:rPr lang="en-US" sz="1600" b="1" dirty="0" smtClean="0">
                <a:solidFill>
                  <a:srgbClr val="7030A0"/>
                </a:solidFill>
              </a:rPr>
              <a:t>]=p[j] || p[j]=‘.’)</a:t>
            </a:r>
          </a:p>
          <a:p>
            <a:r>
              <a:rPr lang="en-US" sz="1600" b="1" dirty="0" err="1">
                <a:solidFill>
                  <a:srgbClr val="7030A0"/>
                </a:solidFill>
              </a:rPr>
              <a:t>dp</a:t>
            </a:r>
            <a:r>
              <a:rPr lang="en-US" sz="1600" b="1" dirty="0">
                <a:solidFill>
                  <a:srgbClr val="7030A0"/>
                </a:solidFill>
              </a:rPr>
              <a:t>[</a:t>
            </a:r>
            <a:r>
              <a:rPr lang="en-US" sz="1600" b="1" dirty="0" err="1">
                <a:solidFill>
                  <a:srgbClr val="7030A0"/>
                </a:solidFill>
              </a:rPr>
              <a:t>i</a:t>
            </a:r>
            <a:r>
              <a:rPr lang="en-US" sz="1600" b="1" dirty="0">
                <a:solidFill>
                  <a:srgbClr val="7030A0"/>
                </a:solidFill>
              </a:rPr>
              <a:t>][</a:t>
            </a:r>
            <a:r>
              <a:rPr lang="en-US" sz="1600" b="1" dirty="0" smtClean="0">
                <a:solidFill>
                  <a:srgbClr val="7030A0"/>
                </a:solidFill>
              </a:rPr>
              <a:t>j] = </a:t>
            </a:r>
            <a:r>
              <a:rPr lang="en-US" sz="1600" b="1" dirty="0" err="1" smtClean="0">
                <a:solidFill>
                  <a:srgbClr val="7030A0"/>
                </a:solidFill>
              </a:rPr>
              <a:t>dp</a:t>
            </a:r>
            <a:r>
              <a:rPr lang="en-US" sz="1600" b="1" dirty="0" smtClean="0">
                <a:solidFill>
                  <a:srgbClr val="7030A0"/>
                </a:solidFill>
              </a:rPr>
              <a:t>[i-1][j-1]</a:t>
            </a:r>
            <a:endParaRPr lang="en-US" sz="1600" b="1" dirty="0">
              <a:solidFill>
                <a:srgbClr val="7030A0"/>
              </a:solidFill>
            </a:endParaRPr>
          </a:p>
          <a:p>
            <a:r>
              <a:rPr lang="en-US" sz="1600" b="1" dirty="0" smtClean="0">
                <a:solidFill>
                  <a:srgbClr val="7030A0"/>
                </a:solidFill>
              </a:rPr>
              <a:t>Else if(p[j]=‘*’) </a:t>
            </a:r>
          </a:p>
          <a:p>
            <a:r>
              <a:rPr lang="en-US" sz="1600" b="1" dirty="0" smtClean="0">
                <a:solidFill>
                  <a:srgbClr val="7030A0"/>
                </a:solidFill>
              </a:rPr>
              <a:t>Case 1: </a:t>
            </a:r>
            <a:r>
              <a:rPr lang="en-US" sz="1600" b="1" dirty="0" err="1" smtClean="0">
                <a:solidFill>
                  <a:srgbClr val="7030A0"/>
                </a:solidFill>
              </a:rPr>
              <a:t>Dp</a:t>
            </a:r>
            <a:r>
              <a:rPr lang="en-US" sz="1600" b="1" dirty="0" smtClean="0">
                <a:solidFill>
                  <a:srgbClr val="7030A0"/>
                </a:solidFill>
              </a:rPr>
              <a:t>[</a:t>
            </a:r>
            <a:r>
              <a:rPr lang="en-US" sz="1600" b="1" dirty="0" err="1" smtClean="0">
                <a:solidFill>
                  <a:srgbClr val="7030A0"/>
                </a:solidFill>
              </a:rPr>
              <a:t>i</a:t>
            </a:r>
            <a:r>
              <a:rPr lang="en-US" sz="1600" b="1" dirty="0" smtClean="0">
                <a:solidFill>
                  <a:srgbClr val="7030A0"/>
                </a:solidFill>
              </a:rPr>
              <a:t>][</a:t>
            </a:r>
            <a:r>
              <a:rPr lang="en-US" sz="1600" b="1" dirty="0">
                <a:solidFill>
                  <a:srgbClr val="7030A0"/>
                </a:solidFill>
              </a:rPr>
              <a:t>j</a:t>
            </a:r>
            <a:r>
              <a:rPr lang="en-US" sz="1600" b="1" dirty="0" smtClean="0">
                <a:solidFill>
                  <a:srgbClr val="7030A0"/>
                </a:solidFill>
              </a:rPr>
              <a:t>] = </a:t>
            </a:r>
            <a:r>
              <a:rPr lang="en-US" sz="1600" b="1" dirty="0" err="1" smtClean="0">
                <a:solidFill>
                  <a:srgbClr val="7030A0"/>
                </a:solidFill>
              </a:rPr>
              <a:t>dp</a:t>
            </a:r>
            <a:r>
              <a:rPr lang="en-US" sz="1600" b="1" dirty="0" smtClean="0">
                <a:solidFill>
                  <a:srgbClr val="7030A0"/>
                </a:solidFill>
              </a:rPr>
              <a:t>[</a:t>
            </a:r>
            <a:r>
              <a:rPr lang="en-US" sz="1600" b="1" dirty="0" err="1" smtClean="0">
                <a:solidFill>
                  <a:srgbClr val="7030A0"/>
                </a:solidFill>
              </a:rPr>
              <a:t>i</a:t>
            </a:r>
            <a:r>
              <a:rPr lang="en-US" sz="1600" b="1" dirty="0" smtClean="0">
                <a:solidFill>
                  <a:srgbClr val="7030A0"/>
                </a:solidFill>
              </a:rPr>
              <a:t>][j-2]</a:t>
            </a:r>
          </a:p>
          <a:p>
            <a:r>
              <a:rPr lang="en-US" sz="1600" b="1" dirty="0">
                <a:solidFill>
                  <a:srgbClr val="7030A0"/>
                </a:solidFill>
              </a:rPr>
              <a:t> </a:t>
            </a:r>
            <a:r>
              <a:rPr lang="en-US" sz="1600" b="1" dirty="0" smtClean="0">
                <a:solidFill>
                  <a:srgbClr val="7030A0"/>
                </a:solidFill>
              </a:rPr>
              <a:t>     If(s[</a:t>
            </a:r>
            <a:r>
              <a:rPr lang="en-US" sz="1600" b="1" dirty="0" err="1" smtClean="0">
                <a:solidFill>
                  <a:srgbClr val="7030A0"/>
                </a:solidFill>
              </a:rPr>
              <a:t>i</a:t>
            </a:r>
            <a:r>
              <a:rPr lang="en-US" sz="1600" b="1" dirty="0" smtClean="0">
                <a:solidFill>
                  <a:srgbClr val="7030A0"/>
                </a:solidFill>
              </a:rPr>
              <a:t>]=p[j-1] || p[j-1]=‘.’)</a:t>
            </a:r>
          </a:p>
          <a:p>
            <a:r>
              <a:rPr lang="en-US" sz="1600" b="1" dirty="0" smtClean="0">
                <a:solidFill>
                  <a:srgbClr val="7030A0"/>
                </a:solidFill>
              </a:rPr>
              <a:t>Case 2: </a:t>
            </a:r>
            <a:r>
              <a:rPr lang="en-US" sz="1600" b="1" dirty="0" err="1">
                <a:solidFill>
                  <a:srgbClr val="7030A0"/>
                </a:solidFill>
              </a:rPr>
              <a:t>Dp</a:t>
            </a:r>
            <a:r>
              <a:rPr lang="en-US" sz="1600" b="1" dirty="0">
                <a:solidFill>
                  <a:srgbClr val="7030A0"/>
                </a:solidFill>
              </a:rPr>
              <a:t>[</a:t>
            </a:r>
            <a:r>
              <a:rPr lang="en-US" sz="1600" b="1" dirty="0" err="1">
                <a:solidFill>
                  <a:srgbClr val="7030A0"/>
                </a:solidFill>
              </a:rPr>
              <a:t>i</a:t>
            </a:r>
            <a:r>
              <a:rPr lang="en-US" sz="1600" b="1" dirty="0" smtClean="0">
                <a:solidFill>
                  <a:srgbClr val="7030A0"/>
                </a:solidFill>
              </a:rPr>
              <a:t>][j] </a:t>
            </a:r>
            <a:r>
              <a:rPr lang="en-US" sz="1600" b="1" dirty="0">
                <a:solidFill>
                  <a:srgbClr val="7030A0"/>
                </a:solidFill>
              </a:rPr>
              <a:t>= </a:t>
            </a:r>
            <a:r>
              <a:rPr lang="en-US" sz="1600" b="1" dirty="0" err="1" smtClean="0">
                <a:solidFill>
                  <a:srgbClr val="7030A0"/>
                </a:solidFill>
              </a:rPr>
              <a:t>dp</a:t>
            </a:r>
            <a:r>
              <a:rPr lang="en-US" sz="1600" b="1" dirty="0" smtClean="0">
                <a:solidFill>
                  <a:srgbClr val="7030A0"/>
                </a:solidFill>
              </a:rPr>
              <a:t>[i-1][j]</a:t>
            </a:r>
          </a:p>
          <a:p>
            <a:r>
              <a:rPr lang="en-US" sz="1600" b="1" dirty="0" smtClean="0">
                <a:solidFill>
                  <a:srgbClr val="7030A0"/>
                </a:solidFill>
              </a:rPr>
              <a:t>Otherwise false</a:t>
            </a:r>
            <a:endParaRPr lang="en-US" sz="1600" b="1" dirty="0">
              <a:solidFill>
                <a:srgbClr val="7030A0"/>
              </a:solidFill>
            </a:endParaRPr>
          </a:p>
          <a:p>
            <a:endParaRPr lang="en-US" dirty="0" smtClean="0"/>
          </a:p>
        </p:txBody>
      </p:sp>
      <p:sp>
        <p:nvSpPr>
          <p:cNvPr id="11" name="Rectangle 10"/>
          <p:cNvSpPr/>
          <p:nvPr/>
        </p:nvSpPr>
        <p:spPr>
          <a:xfrm>
            <a:off x="5742980" y="514618"/>
            <a:ext cx="5460997" cy="1600438"/>
          </a:xfrm>
          <a:prstGeom prst="rect">
            <a:avLst/>
          </a:prstGeom>
        </p:spPr>
        <p:txBody>
          <a:bodyPr wrap="square">
            <a:spAutoFit/>
          </a:bodyPr>
          <a:lstStyle/>
          <a:p>
            <a:r>
              <a:rPr lang="en-US" dirty="0"/>
              <a:t>Wildcard Matching</a:t>
            </a:r>
          </a:p>
          <a:p>
            <a:r>
              <a:rPr lang="en-US" sz="1600" dirty="0" smtClean="0"/>
              <a:t>* Matches 0 or more sequence</a:t>
            </a:r>
          </a:p>
          <a:p>
            <a:r>
              <a:rPr lang="en-US" sz="1600" dirty="0"/>
              <a:t>?</a:t>
            </a:r>
            <a:r>
              <a:rPr lang="en-US" sz="1600" dirty="0" smtClean="0"/>
              <a:t>  Matches any single char</a:t>
            </a:r>
          </a:p>
          <a:p>
            <a:r>
              <a:rPr lang="en-US" sz="1600" dirty="0" err="1" smtClean="0"/>
              <a:t>e.g</a:t>
            </a:r>
            <a:r>
              <a:rPr lang="en-US" sz="1600" dirty="0" smtClean="0"/>
              <a:t>: </a:t>
            </a:r>
            <a:r>
              <a:rPr lang="en-US" sz="1600" dirty="0" err="1" smtClean="0"/>
              <a:t>a?b</a:t>
            </a:r>
            <a:r>
              <a:rPr lang="en-US" sz="1600" dirty="0" smtClean="0"/>
              <a:t> matches </a:t>
            </a:r>
            <a:r>
              <a:rPr lang="en-US" sz="1600" dirty="0" err="1" smtClean="0"/>
              <a:t>aab,acb</a:t>
            </a:r>
            <a:r>
              <a:rPr lang="en-US" sz="1600" dirty="0" smtClean="0"/>
              <a:t>, doesn’t match </a:t>
            </a:r>
            <a:r>
              <a:rPr lang="en-US" sz="1600" dirty="0" err="1" smtClean="0"/>
              <a:t>ab,b,cb</a:t>
            </a:r>
            <a:endParaRPr lang="en-US" sz="1600" dirty="0" smtClean="0"/>
          </a:p>
          <a:p>
            <a:r>
              <a:rPr lang="en-US" sz="1600" dirty="0" err="1"/>
              <a:t>e.g</a:t>
            </a:r>
            <a:r>
              <a:rPr lang="en-US" sz="1600" dirty="0"/>
              <a:t>: </a:t>
            </a:r>
            <a:r>
              <a:rPr lang="en-US" sz="1600" dirty="0" smtClean="0"/>
              <a:t>a*b </a:t>
            </a:r>
            <a:r>
              <a:rPr lang="en-US" sz="1600" dirty="0"/>
              <a:t>matches </a:t>
            </a:r>
            <a:r>
              <a:rPr lang="en-US" sz="1600" dirty="0" err="1" smtClean="0"/>
              <a:t>ab,aab,axyb</a:t>
            </a:r>
            <a:r>
              <a:rPr lang="en-US" sz="1600" dirty="0" smtClean="0"/>
              <a:t>, </a:t>
            </a:r>
            <a:r>
              <a:rPr lang="en-US" sz="1600" dirty="0"/>
              <a:t>doesn’t </a:t>
            </a:r>
            <a:r>
              <a:rPr lang="en-US" sz="1600" dirty="0" smtClean="0"/>
              <a:t>match b, a, ac, </a:t>
            </a:r>
            <a:r>
              <a:rPr lang="en-US" sz="1600" dirty="0" err="1" smtClean="0"/>
              <a:t>abc</a:t>
            </a:r>
            <a:endParaRPr lang="en-US" sz="1600" dirty="0" smtClean="0"/>
          </a:p>
          <a:p>
            <a:r>
              <a:rPr lang="en-US" sz="1600" dirty="0" err="1" smtClean="0"/>
              <a:t>x?y</a:t>
            </a:r>
            <a:r>
              <a:rPr lang="en-US" sz="1600" dirty="0" smtClean="0"/>
              <a:t>*z matches </a:t>
            </a:r>
            <a:r>
              <a:rPr lang="en-US" sz="1600" dirty="0" err="1" smtClean="0"/>
              <a:t>xayz</a:t>
            </a:r>
            <a:r>
              <a:rPr lang="en-US" sz="1600" dirty="0" smtClean="0"/>
              <a:t>, </a:t>
            </a:r>
            <a:r>
              <a:rPr lang="en-US" sz="1600" dirty="0" err="1" smtClean="0"/>
              <a:t>xaybcz</a:t>
            </a:r>
            <a:r>
              <a:rPr lang="en-US" sz="1600" dirty="0" smtClean="0"/>
              <a:t>, doesn’t match </a:t>
            </a:r>
            <a:r>
              <a:rPr lang="en-US" sz="1600" dirty="0" err="1" smtClean="0"/>
              <a:t>ayz</a:t>
            </a:r>
            <a:r>
              <a:rPr lang="en-US" sz="1600" dirty="0" smtClean="0"/>
              <a:t>, </a:t>
            </a:r>
            <a:r>
              <a:rPr lang="en-US" sz="1600" dirty="0" err="1" smtClean="0"/>
              <a:t>xyz,xaz</a:t>
            </a:r>
            <a:endParaRPr lang="en-US" sz="1600" dirty="0" smtClean="0"/>
          </a:p>
        </p:txBody>
      </p:sp>
      <p:graphicFrame>
        <p:nvGraphicFramePr>
          <p:cNvPr id="12" name="Table 11"/>
          <p:cNvGraphicFramePr>
            <a:graphicFrameLocks noGrp="1"/>
          </p:cNvGraphicFramePr>
          <p:nvPr>
            <p:extLst>
              <p:ext uri="{D42A27DB-BD31-4B8C-83A1-F6EECF244321}">
                <p14:modId xmlns:p14="http://schemas.microsoft.com/office/powerpoint/2010/main" val="2007829599"/>
              </p:ext>
            </p:extLst>
          </p:nvPr>
        </p:nvGraphicFramePr>
        <p:xfrm>
          <a:off x="5882682" y="2189373"/>
          <a:ext cx="2595210" cy="2926080"/>
        </p:xfrm>
        <a:graphic>
          <a:graphicData uri="http://schemas.openxmlformats.org/drawingml/2006/table">
            <a:tbl>
              <a:tblPr firstRow="1" bandRow="1">
                <a:tableStyleId>{69012ECD-51FC-41F1-AA8D-1B2483CD663E}</a:tableStyleId>
              </a:tblPr>
              <a:tblGrid>
                <a:gridCol w="340990"/>
                <a:gridCol w="340990"/>
                <a:gridCol w="340990"/>
                <a:gridCol w="340990"/>
                <a:gridCol w="340990"/>
                <a:gridCol w="340990"/>
                <a:gridCol w="340990"/>
                <a:gridCol w="208280"/>
              </a:tblGrid>
              <a:tr h="338837">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x</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y</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z</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3">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x</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y</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4">
                  <a:txBody>
                    <a:bodyPr/>
                    <a:lstStyle/>
                    <a:p>
                      <a:endParaRPr lang="en-US" dirty="0"/>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l</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m</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8837">
                <a:tc>
                  <a:txBody>
                    <a:bodyPr/>
                    <a:lstStyle/>
                    <a:p>
                      <a:r>
                        <a:rPr lang="en-US" dirty="0" smtClean="0"/>
                        <a:t>z</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F</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T</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13" name="TextBox 12"/>
          <p:cNvSpPr txBox="1"/>
          <p:nvPr/>
        </p:nvSpPr>
        <p:spPr>
          <a:xfrm>
            <a:off x="5857069" y="5406641"/>
            <a:ext cx="6017431" cy="1077218"/>
          </a:xfrm>
          <a:prstGeom prst="rect">
            <a:avLst/>
          </a:prstGeom>
          <a:noFill/>
        </p:spPr>
        <p:txBody>
          <a:bodyPr wrap="square" rtlCol="0">
            <a:spAutoFit/>
          </a:bodyPr>
          <a:lstStyle/>
          <a:p>
            <a:r>
              <a:rPr lang="en-US" sz="1600" dirty="0" smtClean="0"/>
              <a:t>If p[j] = ‘*’ </a:t>
            </a:r>
            <a:r>
              <a:rPr lang="en-US" sz="1600" dirty="0" err="1" smtClean="0"/>
              <a:t>e.g</a:t>
            </a:r>
            <a:r>
              <a:rPr lang="en-US" sz="1600" dirty="0" smtClean="0"/>
              <a:t>: ay* and </a:t>
            </a:r>
            <a:r>
              <a:rPr lang="en-US" sz="1600" dirty="0" err="1" smtClean="0"/>
              <a:t>ayJ</a:t>
            </a:r>
            <a:r>
              <a:rPr lang="en-US" sz="1600" dirty="0" smtClean="0"/>
              <a:t> since </a:t>
            </a:r>
            <a:r>
              <a:rPr lang="en-US" sz="1600" dirty="0" err="1" smtClean="0"/>
              <a:t>x?y</a:t>
            </a:r>
            <a:r>
              <a:rPr lang="en-US" sz="1600" dirty="0" smtClean="0"/>
              <a:t>* and </a:t>
            </a:r>
            <a:r>
              <a:rPr lang="en-US" sz="1600" dirty="0" err="1" smtClean="0"/>
              <a:t>xay</a:t>
            </a:r>
            <a:r>
              <a:rPr lang="en-US" sz="1600" dirty="0" smtClean="0"/>
              <a:t> is match, they match</a:t>
            </a:r>
          </a:p>
          <a:p>
            <a:r>
              <a:rPr lang="en-US" sz="1600" dirty="0"/>
              <a:t> </a:t>
            </a:r>
            <a:r>
              <a:rPr lang="en-US" sz="1600" dirty="0" smtClean="0"/>
              <a:t>                              j              </a:t>
            </a:r>
            <a:r>
              <a:rPr lang="en-US" sz="1600" dirty="0" err="1" smtClean="0"/>
              <a:t>i</a:t>
            </a:r>
            <a:r>
              <a:rPr lang="en-US" sz="1600" dirty="0" smtClean="0"/>
              <a:t>                 we check </a:t>
            </a:r>
            <a:r>
              <a:rPr lang="en-US" sz="1600" dirty="0" err="1" smtClean="0"/>
              <a:t>dp</a:t>
            </a:r>
            <a:r>
              <a:rPr lang="en-US" sz="1600" dirty="0" smtClean="0"/>
              <a:t>[i-1][j]       </a:t>
            </a:r>
          </a:p>
          <a:p>
            <a:r>
              <a:rPr lang="en-US" sz="1600" dirty="0" err="1" smtClean="0"/>
              <a:t>e.g</a:t>
            </a:r>
            <a:r>
              <a:rPr lang="en-US" sz="1600" dirty="0" smtClean="0"/>
              <a:t>:  ab* and ab, since ab and ab match, they match</a:t>
            </a:r>
          </a:p>
          <a:p>
            <a:r>
              <a:rPr lang="en-US" sz="1600" dirty="0"/>
              <a:t> </a:t>
            </a:r>
            <a:r>
              <a:rPr lang="en-US" sz="1600" dirty="0" smtClean="0"/>
              <a:t>             j            </a:t>
            </a:r>
            <a:r>
              <a:rPr lang="en-US" sz="1600" dirty="0" err="1" smtClean="0"/>
              <a:t>i</a:t>
            </a:r>
            <a:r>
              <a:rPr lang="en-US" sz="1600" dirty="0" smtClean="0"/>
              <a:t>                                    we </a:t>
            </a:r>
            <a:r>
              <a:rPr lang="en-US" sz="1600" dirty="0"/>
              <a:t>check </a:t>
            </a:r>
            <a:r>
              <a:rPr lang="en-US" sz="1600" dirty="0" err="1" smtClean="0"/>
              <a:t>dp</a:t>
            </a:r>
            <a:r>
              <a:rPr lang="en-US" sz="1600" dirty="0" smtClean="0"/>
              <a:t>[</a:t>
            </a:r>
            <a:r>
              <a:rPr lang="en-US" sz="1600" dirty="0" err="1" smtClean="0"/>
              <a:t>i</a:t>
            </a:r>
            <a:r>
              <a:rPr lang="en-US" sz="1600" dirty="0" smtClean="0"/>
              <a:t>][j-1] </a:t>
            </a:r>
            <a:endParaRPr lang="en-US" sz="1600" dirty="0"/>
          </a:p>
        </p:txBody>
      </p:sp>
      <p:sp>
        <p:nvSpPr>
          <p:cNvPr id="14" name="TextBox 13"/>
          <p:cNvSpPr txBox="1"/>
          <p:nvPr/>
        </p:nvSpPr>
        <p:spPr>
          <a:xfrm>
            <a:off x="8645574" y="2157891"/>
            <a:ext cx="3718517" cy="2585323"/>
          </a:xfrm>
          <a:prstGeom prst="rect">
            <a:avLst/>
          </a:prstGeom>
          <a:noFill/>
        </p:spPr>
        <p:txBody>
          <a:bodyPr wrap="square" rtlCol="0">
            <a:spAutoFit/>
          </a:bodyPr>
          <a:lstStyle/>
          <a:p>
            <a:r>
              <a:rPr lang="en-US" sz="1600" dirty="0" err="1" smtClean="0"/>
              <a:t>Fomula</a:t>
            </a:r>
            <a:r>
              <a:rPr lang="en-US" sz="1600" dirty="0" smtClean="0"/>
              <a:t>:</a:t>
            </a:r>
          </a:p>
          <a:p>
            <a:r>
              <a:rPr lang="en-US" sz="1600" b="1" dirty="0" err="1" smtClean="0">
                <a:solidFill>
                  <a:srgbClr val="7030A0"/>
                </a:solidFill>
              </a:rPr>
              <a:t>Dp</a:t>
            </a:r>
            <a:r>
              <a:rPr lang="en-US" sz="1600" b="1" dirty="0" smtClean="0">
                <a:solidFill>
                  <a:srgbClr val="7030A0"/>
                </a:solidFill>
              </a:rPr>
              <a:t>[0][0] = true</a:t>
            </a:r>
          </a:p>
          <a:p>
            <a:r>
              <a:rPr lang="en-US" sz="1600" b="1" dirty="0" smtClean="0">
                <a:solidFill>
                  <a:srgbClr val="7030A0"/>
                </a:solidFill>
              </a:rPr>
              <a:t>If(p[0]=’*’)  </a:t>
            </a:r>
            <a:r>
              <a:rPr lang="en-US" sz="1600" b="1" dirty="0" err="1" smtClean="0">
                <a:solidFill>
                  <a:srgbClr val="7030A0"/>
                </a:solidFill>
              </a:rPr>
              <a:t>dp</a:t>
            </a:r>
            <a:r>
              <a:rPr lang="en-US" sz="1600" b="1" dirty="0" smtClean="0">
                <a:solidFill>
                  <a:srgbClr val="7030A0"/>
                </a:solidFill>
              </a:rPr>
              <a:t>[0][1] = true</a:t>
            </a:r>
          </a:p>
          <a:p>
            <a:endParaRPr lang="en-US" sz="1600" b="1" dirty="0">
              <a:solidFill>
                <a:srgbClr val="7030A0"/>
              </a:solidFill>
            </a:endParaRPr>
          </a:p>
          <a:p>
            <a:r>
              <a:rPr lang="en-US" sz="1600" b="1" dirty="0" smtClean="0">
                <a:solidFill>
                  <a:srgbClr val="7030A0"/>
                </a:solidFill>
              </a:rPr>
              <a:t>If(s[</a:t>
            </a:r>
            <a:r>
              <a:rPr lang="en-US" sz="1600" b="1" dirty="0" err="1" smtClean="0">
                <a:solidFill>
                  <a:srgbClr val="7030A0"/>
                </a:solidFill>
              </a:rPr>
              <a:t>i</a:t>
            </a:r>
            <a:r>
              <a:rPr lang="en-US" sz="1600" b="1" dirty="0" smtClean="0">
                <a:solidFill>
                  <a:srgbClr val="7030A0"/>
                </a:solidFill>
              </a:rPr>
              <a:t>]=p[j] || p[j]=‘?’)</a:t>
            </a:r>
          </a:p>
          <a:p>
            <a:r>
              <a:rPr lang="en-US" sz="1600" b="1" dirty="0" err="1">
                <a:solidFill>
                  <a:srgbClr val="7030A0"/>
                </a:solidFill>
              </a:rPr>
              <a:t>dp</a:t>
            </a:r>
            <a:r>
              <a:rPr lang="en-US" sz="1600" b="1" dirty="0">
                <a:solidFill>
                  <a:srgbClr val="7030A0"/>
                </a:solidFill>
              </a:rPr>
              <a:t>[</a:t>
            </a:r>
            <a:r>
              <a:rPr lang="en-US" sz="1600" b="1" dirty="0" err="1">
                <a:solidFill>
                  <a:srgbClr val="7030A0"/>
                </a:solidFill>
              </a:rPr>
              <a:t>i</a:t>
            </a:r>
            <a:r>
              <a:rPr lang="en-US" sz="1600" b="1" dirty="0">
                <a:solidFill>
                  <a:srgbClr val="7030A0"/>
                </a:solidFill>
              </a:rPr>
              <a:t>][</a:t>
            </a:r>
            <a:r>
              <a:rPr lang="en-US" sz="1600" b="1" dirty="0" smtClean="0">
                <a:solidFill>
                  <a:srgbClr val="7030A0"/>
                </a:solidFill>
              </a:rPr>
              <a:t>j] = </a:t>
            </a:r>
            <a:r>
              <a:rPr lang="en-US" sz="1600" b="1" dirty="0" err="1" smtClean="0">
                <a:solidFill>
                  <a:srgbClr val="7030A0"/>
                </a:solidFill>
              </a:rPr>
              <a:t>dp</a:t>
            </a:r>
            <a:r>
              <a:rPr lang="en-US" sz="1600" b="1" dirty="0" smtClean="0">
                <a:solidFill>
                  <a:srgbClr val="7030A0"/>
                </a:solidFill>
              </a:rPr>
              <a:t>[i-1][j-1]</a:t>
            </a:r>
            <a:endParaRPr lang="en-US" sz="1600" b="1" dirty="0">
              <a:solidFill>
                <a:srgbClr val="7030A0"/>
              </a:solidFill>
            </a:endParaRPr>
          </a:p>
          <a:p>
            <a:r>
              <a:rPr lang="en-US" sz="1600" b="1" dirty="0" smtClean="0">
                <a:solidFill>
                  <a:srgbClr val="7030A0"/>
                </a:solidFill>
              </a:rPr>
              <a:t>Else if(p[j]=‘*’) </a:t>
            </a:r>
          </a:p>
          <a:p>
            <a:r>
              <a:rPr lang="en-US" sz="1600" b="1" dirty="0" err="1">
                <a:solidFill>
                  <a:srgbClr val="7030A0"/>
                </a:solidFill>
              </a:rPr>
              <a:t>d</a:t>
            </a:r>
            <a:r>
              <a:rPr lang="en-US" sz="1600" b="1" dirty="0" err="1" smtClean="0">
                <a:solidFill>
                  <a:srgbClr val="7030A0"/>
                </a:solidFill>
              </a:rPr>
              <a:t>p</a:t>
            </a:r>
            <a:r>
              <a:rPr lang="en-US" sz="1600" b="1" dirty="0" smtClean="0">
                <a:solidFill>
                  <a:srgbClr val="7030A0"/>
                </a:solidFill>
              </a:rPr>
              <a:t>[</a:t>
            </a:r>
            <a:r>
              <a:rPr lang="en-US" sz="1600" b="1" dirty="0" err="1" smtClean="0">
                <a:solidFill>
                  <a:srgbClr val="7030A0"/>
                </a:solidFill>
              </a:rPr>
              <a:t>i</a:t>
            </a:r>
            <a:r>
              <a:rPr lang="en-US" sz="1600" b="1" dirty="0" smtClean="0">
                <a:solidFill>
                  <a:srgbClr val="7030A0"/>
                </a:solidFill>
              </a:rPr>
              <a:t>][</a:t>
            </a:r>
            <a:r>
              <a:rPr lang="en-US" sz="1600" b="1" dirty="0">
                <a:solidFill>
                  <a:srgbClr val="7030A0"/>
                </a:solidFill>
              </a:rPr>
              <a:t>j</a:t>
            </a:r>
            <a:r>
              <a:rPr lang="en-US" sz="1600" b="1" dirty="0" smtClean="0">
                <a:solidFill>
                  <a:srgbClr val="7030A0"/>
                </a:solidFill>
              </a:rPr>
              <a:t>] = </a:t>
            </a:r>
            <a:r>
              <a:rPr lang="en-US" sz="1600" b="1" dirty="0" err="1" smtClean="0">
                <a:solidFill>
                  <a:srgbClr val="7030A0"/>
                </a:solidFill>
              </a:rPr>
              <a:t>dp</a:t>
            </a:r>
            <a:r>
              <a:rPr lang="en-US" sz="1600" b="1" dirty="0" smtClean="0">
                <a:solidFill>
                  <a:srgbClr val="7030A0"/>
                </a:solidFill>
              </a:rPr>
              <a:t>[</a:t>
            </a:r>
            <a:r>
              <a:rPr lang="en-US" sz="1600" b="1" dirty="0" err="1" smtClean="0">
                <a:solidFill>
                  <a:srgbClr val="7030A0"/>
                </a:solidFill>
              </a:rPr>
              <a:t>i</a:t>
            </a:r>
            <a:r>
              <a:rPr lang="en-US" sz="1600" b="1" dirty="0" smtClean="0">
                <a:solidFill>
                  <a:srgbClr val="7030A0"/>
                </a:solidFill>
              </a:rPr>
              <a:t>][j-1] ||</a:t>
            </a:r>
            <a:r>
              <a:rPr lang="en-US" sz="1600" b="1" dirty="0" err="1" smtClean="0">
                <a:solidFill>
                  <a:srgbClr val="7030A0"/>
                </a:solidFill>
              </a:rPr>
              <a:t>dp</a:t>
            </a:r>
            <a:r>
              <a:rPr lang="en-US" sz="1600" b="1" dirty="0" smtClean="0">
                <a:solidFill>
                  <a:srgbClr val="7030A0"/>
                </a:solidFill>
              </a:rPr>
              <a:t>[i-1][j]</a:t>
            </a:r>
          </a:p>
          <a:p>
            <a:r>
              <a:rPr lang="en-US" sz="1600" b="1" dirty="0" smtClean="0">
                <a:solidFill>
                  <a:srgbClr val="7030A0"/>
                </a:solidFill>
              </a:rPr>
              <a:t>Otherwise false</a:t>
            </a:r>
            <a:endParaRPr lang="en-US" sz="1600" b="1" dirty="0">
              <a:solidFill>
                <a:srgbClr val="7030A0"/>
              </a:solidFill>
            </a:endParaRPr>
          </a:p>
          <a:p>
            <a:endParaRPr lang="en-US" dirty="0" smtClean="0"/>
          </a:p>
        </p:txBody>
      </p:sp>
    </p:spTree>
    <p:extLst>
      <p:ext uri="{BB962C8B-B14F-4D97-AF65-F5344CB8AC3E}">
        <p14:creationId xmlns:p14="http://schemas.microsoft.com/office/powerpoint/2010/main" val="16759531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7174"/>
            <a:ext cx="10718369" cy="471783"/>
          </a:xfrm>
        </p:spPr>
        <p:txBody>
          <a:bodyPr>
            <a:noAutofit/>
          </a:bodyPr>
          <a:lstStyle/>
          <a:p>
            <a:r>
              <a:rPr lang="en-US" sz="2800" dirty="0"/>
              <a:t>Two string comparison</a:t>
            </a:r>
          </a:p>
        </p:txBody>
      </p:sp>
      <p:sp>
        <p:nvSpPr>
          <p:cNvPr id="4" name="Rectangle 3"/>
          <p:cNvSpPr/>
          <p:nvPr/>
        </p:nvSpPr>
        <p:spPr>
          <a:xfrm>
            <a:off x="154983" y="588935"/>
            <a:ext cx="5468292" cy="923330"/>
          </a:xfrm>
          <a:prstGeom prst="rect">
            <a:avLst/>
          </a:prstGeom>
        </p:spPr>
        <p:txBody>
          <a:bodyPr wrap="none">
            <a:spAutoFit/>
          </a:bodyPr>
          <a:lstStyle/>
          <a:p>
            <a:r>
              <a:rPr lang="en-US" dirty="0"/>
              <a:t>Longest palindrome </a:t>
            </a:r>
            <a:r>
              <a:rPr lang="en-US" dirty="0" smtClean="0"/>
              <a:t>subsequence</a:t>
            </a:r>
          </a:p>
          <a:p>
            <a:r>
              <a:rPr lang="en-US" dirty="0" smtClean="0"/>
              <a:t>Given a string, find the longest palindrome subsequence</a:t>
            </a:r>
          </a:p>
          <a:p>
            <a:r>
              <a:rPr lang="en-US" dirty="0" err="1" smtClean="0"/>
              <a:t>e.g</a:t>
            </a:r>
            <a:r>
              <a:rPr lang="en-US" dirty="0" smtClean="0"/>
              <a:t>: </a:t>
            </a:r>
            <a:r>
              <a:rPr lang="en-US" dirty="0" err="1" smtClean="0"/>
              <a:t>agbdba</a:t>
            </a:r>
            <a:r>
              <a:rPr lang="en-US" dirty="0" smtClean="0"/>
              <a:t> =&gt; </a:t>
            </a:r>
            <a:r>
              <a:rPr lang="en-US" dirty="0" err="1" smtClean="0"/>
              <a:t>abdba</a:t>
            </a:r>
            <a:r>
              <a:rPr lang="en-US" dirty="0" smtClean="0"/>
              <a:t>  longest length is 5</a:t>
            </a:r>
            <a:endParaRPr lang="en-US" dirty="0"/>
          </a:p>
        </p:txBody>
      </p:sp>
      <p:sp>
        <p:nvSpPr>
          <p:cNvPr id="5" name="Rectangle 4"/>
          <p:cNvSpPr/>
          <p:nvPr/>
        </p:nvSpPr>
        <p:spPr>
          <a:xfrm>
            <a:off x="6634359" y="263537"/>
            <a:ext cx="4137608" cy="369332"/>
          </a:xfrm>
          <a:prstGeom prst="rect">
            <a:avLst/>
          </a:prstGeom>
        </p:spPr>
        <p:txBody>
          <a:bodyPr wrap="none">
            <a:spAutoFit/>
          </a:bodyPr>
          <a:lstStyle/>
          <a:p>
            <a:r>
              <a:rPr lang="en-US" dirty="0"/>
              <a:t>Count different palindrome Subsequences</a:t>
            </a:r>
          </a:p>
        </p:txBody>
      </p:sp>
      <p:graphicFrame>
        <p:nvGraphicFramePr>
          <p:cNvPr id="7" name="Table 6"/>
          <p:cNvGraphicFramePr>
            <a:graphicFrameLocks noGrp="1"/>
          </p:cNvGraphicFramePr>
          <p:nvPr>
            <p:extLst>
              <p:ext uri="{D42A27DB-BD31-4B8C-83A1-F6EECF244321}">
                <p14:modId xmlns:p14="http://schemas.microsoft.com/office/powerpoint/2010/main" val="1354943246"/>
              </p:ext>
            </p:extLst>
          </p:nvPr>
        </p:nvGraphicFramePr>
        <p:xfrm>
          <a:off x="266701" y="1710266"/>
          <a:ext cx="2730497" cy="2595880"/>
        </p:xfrm>
        <a:graphic>
          <a:graphicData uri="http://schemas.openxmlformats.org/drawingml/2006/table">
            <a:tbl>
              <a:tblPr firstRow="1" bandRow="1">
                <a:tableStyleId>{69012ECD-51FC-41F1-AA8D-1B2483CD663E}</a:tableStyleId>
              </a:tblPr>
              <a:tblGrid>
                <a:gridCol w="390071"/>
                <a:gridCol w="390071"/>
                <a:gridCol w="390071"/>
                <a:gridCol w="390071"/>
                <a:gridCol w="390071"/>
                <a:gridCol w="390071"/>
                <a:gridCol w="390071"/>
              </a:tblGrid>
              <a:tr h="37084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g</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5</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g</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3</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d</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b</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dirty="0" smtClean="0"/>
                        <a:t>a</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smtClean="0"/>
                        <a:t>1</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8" name="TextBox 7"/>
          <p:cNvSpPr txBox="1"/>
          <p:nvPr/>
        </p:nvSpPr>
        <p:spPr>
          <a:xfrm>
            <a:off x="266701" y="4648200"/>
            <a:ext cx="5918199" cy="2031325"/>
          </a:xfrm>
          <a:prstGeom prst="rect">
            <a:avLst/>
          </a:prstGeom>
          <a:noFill/>
        </p:spPr>
        <p:txBody>
          <a:bodyPr wrap="square" rtlCol="0">
            <a:spAutoFit/>
          </a:bodyPr>
          <a:lstStyle/>
          <a:p>
            <a:r>
              <a:rPr lang="en-US" dirty="0" smtClean="0"/>
              <a:t>When </a:t>
            </a:r>
            <a:r>
              <a:rPr lang="en-US" dirty="0" err="1" smtClean="0"/>
              <a:t>len</a:t>
            </a:r>
            <a:r>
              <a:rPr lang="en-US" dirty="0" smtClean="0"/>
              <a:t>=1  a is palindrome  </a:t>
            </a:r>
            <a:r>
              <a:rPr lang="mr-IN" dirty="0" smtClean="0"/>
              <a:t>…</a:t>
            </a:r>
            <a:r>
              <a:rPr lang="en-US" dirty="0" smtClean="0"/>
              <a:t>. </a:t>
            </a:r>
            <a:r>
              <a:rPr lang="en-US" dirty="0" err="1" smtClean="0"/>
              <a:t>Dp</a:t>
            </a:r>
            <a:r>
              <a:rPr lang="en-US" dirty="0" smtClean="0"/>
              <a:t>[</a:t>
            </a:r>
            <a:r>
              <a:rPr lang="en-US" dirty="0" err="1" smtClean="0"/>
              <a:t>i</a:t>
            </a:r>
            <a:r>
              <a:rPr lang="en-US" dirty="0" smtClean="0"/>
              <a:t>][</a:t>
            </a:r>
            <a:r>
              <a:rPr lang="en-US" dirty="0" err="1" smtClean="0"/>
              <a:t>i</a:t>
            </a:r>
            <a:r>
              <a:rPr lang="en-US" dirty="0" smtClean="0"/>
              <a:t>]=</a:t>
            </a:r>
            <a:r>
              <a:rPr lang="en-US" dirty="0"/>
              <a:t>1</a:t>
            </a:r>
            <a:endParaRPr lang="en-US" dirty="0" smtClean="0"/>
          </a:p>
          <a:p>
            <a:r>
              <a:rPr lang="en-US" dirty="0" smtClean="0"/>
              <a:t>When </a:t>
            </a:r>
            <a:r>
              <a:rPr lang="en-US" dirty="0" err="1" smtClean="0"/>
              <a:t>len</a:t>
            </a:r>
            <a:r>
              <a:rPr lang="en-US" dirty="0" smtClean="0"/>
              <a:t>=2 [ag] since s[</a:t>
            </a:r>
            <a:r>
              <a:rPr lang="en-US" dirty="0"/>
              <a:t>0</a:t>
            </a:r>
            <a:r>
              <a:rPr lang="en-US" dirty="0" smtClean="0"/>
              <a:t>]!=s[1] </a:t>
            </a:r>
            <a:r>
              <a:rPr lang="en-US" dirty="0" err="1" smtClean="0"/>
              <a:t>dp</a:t>
            </a:r>
            <a:r>
              <a:rPr lang="en-US" dirty="0" smtClean="0"/>
              <a:t>[0][1]=1</a:t>
            </a:r>
            <a:r>
              <a:rPr lang="en-US" dirty="0"/>
              <a:t> </a:t>
            </a:r>
            <a:r>
              <a:rPr lang="en-US" dirty="0" smtClean="0"/>
              <a:t>...</a:t>
            </a:r>
          </a:p>
          <a:p>
            <a:r>
              <a:rPr lang="en-US" dirty="0" smtClean="0"/>
              <a:t>When </a:t>
            </a:r>
            <a:r>
              <a:rPr lang="en-US" dirty="0" err="1" smtClean="0"/>
              <a:t>len</a:t>
            </a:r>
            <a:r>
              <a:rPr lang="en-US" dirty="0" smtClean="0"/>
              <a:t>=3 [</a:t>
            </a:r>
            <a:r>
              <a:rPr lang="en-US" dirty="0" err="1" smtClean="0"/>
              <a:t>agb</a:t>
            </a:r>
            <a:r>
              <a:rPr lang="en-US" dirty="0" smtClean="0"/>
              <a:t>] </a:t>
            </a:r>
            <a:r>
              <a:rPr lang="en-US" dirty="0"/>
              <a:t>since s[0]!=</a:t>
            </a:r>
            <a:r>
              <a:rPr lang="en-US" dirty="0" smtClean="0"/>
              <a:t>s[2] </a:t>
            </a:r>
            <a:r>
              <a:rPr lang="en-US" dirty="0" err="1"/>
              <a:t>dp</a:t>
            </a:r>
            <a:r>
              <a:rPr lang="en-US" dirty="0"/>
              <a:t>[0</a:t>
            </a:r>
            <a:r>
              <a:rPr lang="en-US" dirty="0" smtClean="0"/>
              <a:t>][2]=1</a:t>
            </a:r>
          </a:p>
          <a:p>
            <a:r>
              <a:rPr lang="en-US" dirty="0"/>
              <a:t> </a:t>
            </a:r>
            <a:r>
              <a:rPr lang="en-US" dirty="0" smtClean="0"/>
              <a:t>         </a:t>
            </a:r>
            <a:r>
              <a:rPr lang="mr-IN" dirty="0" smtClean="0"/>
              <a:t>…</a:t>
            </a:r>
            <a:r>
              <a:rPr lang="en-US" dirty="0" smtClean="0"/>
              <a:t>          [</a:t>
            </a:r>
            <a:r>
              <a:rPr lang="en-US" dirty="0" err="1" smtClean="0"/>
              <a:t>bdb</a:t>
            </a:r>
            <a:r>
              <a:rPr lang="en-US" dirty="0" smtClean="0"/>
              <a:t>] s[2]=s[4] </a:t>
            </a:r>
            <a:r>
              <a:rPr lang="en-US" dirty="0" err="1" smtClean="0"/>
              <a:t>dp</a:t>
            </a:r>
            <a:r>
              <a:rPr lang="en-US" dirty="0" smtClean="0"/>
              <a:t>[2][4]=</a:t>
            </a:r>
            <a:r>
              <a:rPr lang="en-US" dirty="0" err="1" smtClean="0"/>
              <a:t>dp</a:t>
            </a:r>
            <a:r>
              <a:rPr lang="en-US" dirty="0" smtClean="0"/>
              <a:t>[3][3]+2</a:t>
            </a:r>
          </a:p>
          <a:p>
            <a:r>
              <a:rPr lang="en-US" dirty="0" smtClean="0"/>
              <a:t>When </a:t>
            </a:r>
            <a:r>
              <a:rPr lang="en-US" dirty="0" err="1" smtClean="0"/>
              <a:t>len</a:t>
            </a:r>
            <a:r>
              <a:rPr lang="en-US" dirty="0" smtClean="0"/>
              <a:t>=4 [</a:t>
            </a:r>
            <a:r>
              <a:rPr lang="en-US" dirty="0" err="1" smtClean="0"/>
              <a:t>agbd</a:t>
            </a:r>
            <a:r>
              <a:rPr lang="en-US" dirty="0" smtClean="0"/>
              <a:t>] </a:t>
            </a:r>
            <a:r>
              <a:rPr lang="en-US" dirty="0"/>
              <a:t>since s[0]!=</a:t>
            </a:r>
            <a:r>
              <a:rPr lang="en-US" dirty="0" smtClean="0"/>
              <a:t>s[3] </a:t>
            </a:r>
            <a:r>
              <a:rPr lang="en-US" dirty="0" err="1"/>
              <a:t>dp</a:t>
            </a:r>
            <a:r>
              <a:rPr lang="en-US" dirty="0"/>
              <a:t>[0</a:t>
            </a:r>
            <a:r>
              <a:rPr lang="en-US" dirty="0" smtClean="0"/>
              <a:t>][3]=1</a:t>
            </a:r>
          </a:p>
          <a:p>
            <a:r>
              <a:rPr lang="en-US" dirty="0"/>
              <a:t> </a:t>
            </a:r>
            <a:r>
              <a:rPr lang="en-US" dirty="0" smtClean="0"/>
              <a:t>   </a:t>
            </a:r>
            <a:r>
              <a:rPr lang="mr-IN" dirty="0" smtClean="0"/>
              <a:t>…</a:t>
            </a:r>
            <a:r>
              <a:rPr lang="en-US" dirty="0" smtClean="0"/>
              <a:t>.               [</a:t>
            </a:r>
            <a:r>
              <a:rPr lang="en-US" dirty="0" err="1" smtClean="0"/>
              <a:t>bdba</a:t>
            </a:r>
            <a:r>
              <a:rPr lang="en-US" dirty="0" smtClean="0"/>
              <a:t>] </a:t>
            </a:r>
            <a:r>
              <a:rPr lang="en-US" dirty="0" err="1" smtClean="0"/>
              <a:t>dp</a:t>
            </a:r>
            <a:r>
              <a:rPr lang="en-US" dirty="0" smtClean="0"/>
              <a:t>[2][5] = </a:t>
            </a:r>
            <a:r>
              <a:rPr lang="en-US" dirty="0" err="1" smtClean="0"/>
              <a:t>dp</a:t>
            </a:r>
            <a:r>
              <a:rPr lang="en-US" dirty="0" smtClean="0"/>
              <a:t>[2][4]=3</a:t>
            </a:r>
            <a:endParaRPr lang="en-US" dirty="0"/>
          </a:p>
          <a:p>
            <a:endParaRPr lang="en-US" dirty="0" smtClean="0"/>
          </a:p>
        </p:txBody>
      </p:sp>
      <p:sp>
        <p:nvSpPr>
          <p:cNvPr id="9" name="TextBox 8"/>
          <p:cNvSpPr txBox="1"/>
          <p:nvPr/>
        </p:nvSpPr>
        <p:spPr>
          <a:xfrm>
            <a:off x="3058224" y="1599608"/>
            <a:ext cx="3718517" cy="2031325"/>
          </a:xfrm>
          <a:prstGeom prst="rect">
            <a:avLst/>
          </a:prstGeom>
          <a:noFill/>
        </p:spPr>
        <p:txBody>
          <a:bodyPr wrap="square" rtlCol="0">
            <a:spAutoFit/>
          </a:bodyPr>
          <a:lstStyle/>
          <a:p>
            <a:r>
              <a:rPr lang="en-US" dirty="0" err="1" smtClean="0"/>
              <a:t>Fomula</a:t>
            </a:r>
            <a:r>
              <a:rPr lang="en-US" dirty="0" smtClean="0"/>
              <a:t>:</a:t>
            </a:r>
          </a:p>
          <a:p>
            <a:r>
              <a:rPr lang="en-US" b="1" dirty="0" smtClean="0">
                <a:solidFill>
                  <a:srgbClr val="7030A0"/>
                </a:solidFill>
              </a:rPr>
              <a:t>  If(s[</a:t>
            </a:r>
            <a:r>
              <a:rPr lang="en-US" b="1" dirty="0" err="1" smtClean="0">
                <a:solidFill>
                  <a:srgbClr val="7030A0"/>
                </a:solidFill>
              </a:rPr>
              <a:t>i</a:t>
            </a:r>
            <a:r>
              <a:rPr lang="en-US" b="1" dirty="0" smtClean="0">
                <a:solidFill>
                  <a:srgbClr val="7030A0"/>
                </a:solidFill>
              </a:rPr>
              <a:t>]=s[j])</a:t>
            </a:r>
          </a:p>
          <a:p>
            <a:r>
              <a:rPr lang="en-US" b="1" dirty="0" smtClean="0">
                <a:solidFill>
                  <a:srgbClr val="7030A0"/>
                </a:solidFill>
              </a:rPr>
              <a:t>    </a:t>
            </a:r>
            <a:r>
              <a:rPr lang="en-US" b="1" dirty="0" err="1" smtClean="0">
                <a:solidFill>
                  <a:srgbClr val="7030A0"/>
                </a:solidFill>
              </a:rPr>
              <a:t>dp</a:t>
            </a:r>
            <a:r>
              <a:rPr lang="en-US" b="1" dirty="0" smtClean="0">
                <a:solidFill>
                  <a:srgbClr val="7030A0"/>
                </a:solidFill>
              </a:rPr>
              <a:t>[</a:t>
            </a:r>
            <a:r>
              <a:rPr lang="en-US" b="1" dirty="0" err="1" smtClean="0">
                <a:solidFill>
                  <a:srgbClr val="7030A0"/>
                </a:solidFill>
              </a:rPr>
              <a:t>i</a:t>
            </a:r>
            <a:r>
              <a:rPr lang="en-US" b="1" dirty="0">
                <a:solidFill>
                  <a:srgbClr val="7030A0"/>
                </a:solidFill>
              </a:rPr>
              <a:t>][</a:t>
            </a:r>
            <a:r>
              <a:rPr lang="en-US" b="1" dirty="0" smtClean="0">
                <a:solidFill>
                  <a:srgbClr val="7030A0"/>
                </a:solidFill>
              </a:rPr>
              <a:t>j] = </a:t>
            </a:r>
            <a:r>
              <a:rPr lang="en-US" b="1" dirty="0" err="1" smtClean="0">
                <a:solidFill>
                  <a:srgbClr val="7030A0"/>
                </a:solidFill>
              </a:rPr>
              <a:t>dp</a:t>
            </a:r>
            <a:r>
              <a:rPr lang="en-US" b="1" dirty="0" smtClean="0">
                <a:solidFill>
                  <a:srgbClr val="7030A0"/>
                </a:solidFill>
              </a:rPr>
              <a:t>[i+1][j-1] + 2</a:t>
            </a:r>
            <a:endParaRPr lang="en-US" b="1" dirty="0">
              <a:solidFill>
                <a:srgbClr val="7030A0"/>
              </a:solidFill>
            </a:endParaRPr>
          </a:p>
          <a:p>
            <a:r>
              <a:rPr lang="en-US" b="1" dirty="0" smtClean="0">
                <a:solidFill>
                  <a:srgbClr val="7030A0"/>
                </a:solidFill>
              </a:rPr>
              <a:t> Else </a:t>
            </a:r>
          </a:p>
          <a:p>
            <a:r>
              <a:rPr lang="en-US" b="1" dirty="0" smtClean="0">
                <a:solidFill>
                  <a:srgbClr val="7030A0"/>
                </a:solidFill>
              </a:rPr>
              <a:t>   </a:t>
            </a:r>
            <a:r>
              <a:rPr lang="en-US" b="1" dirty="0" err="1" smtClean="0">
                <a:solidFill>
                  <a:srgbClr val="7030A0"/>
                </a:solidFill>
              </a:rPr>
              <a:t>dp</a:t>
            </a:r>
            <a:r>
              <a:rPr lang="en-US" b="1" dirty="0" smtClean="0">
                <a:solidFill>
                  <a:srgbClr val="7030A0"/>
                </a:solidFill>
              </a:rPr>
              <a:t>[</a:t>
            </a:r>
            <a:r>
              <a:rPr lang="en-US" b="1" dirty="0" err="1" smtClean="0">
                <a:solidFill>
                  <a:srgbClr val="7030A0"/>
                </a:solidFill>
              </a:rPr>
              <a:t>i</a:t>
            </a:r>
            <a:r>
              <a:rPr lang="en-US" b="1" dirty="0">
                <a:solidFill>
                  <a:srgbClr val="7030A0"/>
                </a:solidFill>
              </a:rPr>
              <a:t>][j] = </a:t>
            </a:r>
            <a:endParaRPr lang="en-US" b="1" dirty="0" smtClean="0">
              <a:solidFill>
                <a:srgbClr val="7030A0"/>
              </a:solidFill>
            </a:endParaRPr>
          </a:p>
          <a:p>
            <a:r>
              <a:rPr lang="en-US" b="1" dirty="0">
                <a:solidFill>
                  <a:srgbClr val="7030A0"/>
                </a:solidFill>
              </a:rPr>
              <a:t> </a:t>
            </a:r>
            <a:r>
              <a:rPr lang="en-US" b="1" dirty="0" smtClean="0">
                <a:solidFill>
                  <a:srgbClr val="7030A0"/>
                </a:solidFill>
              </a:rPr>
              <a:t>    max(</a:t>
            </a:r>
            <a:r>
              <a:rPr lang="en-US" b="1" dirty="0" err="1" smtClean="0">
                <a:solidFill>
                  <a:srgbClr val="7030A0"/>
                </a:solidFill>
              </a:rPr>
              <a:t>dp</a:t>
            </a:r>
            <a:r>
              <a:rPr lang="en-US" b="1" dirty="0" smtClean="0">
                <a:solidFill>
                  <a:srgbClr val="7030A0"/>
                </a:solidFill>
              </a:rPr>
              <a:t>[i+1][j], </a:t>
            </a:r>
            <a:r>
              <a:rPr lang="en-US" b="1" dirty="0" err="1" smtClean="0">
                <a:solidFill>
                  <a:srgbClr val="7030A0"/>
                </a:solidFill>
              </a:rPr>
              <a:t>dp</a:t>
            </a:r>
            <a:r>
              <a:rPr lang="en-US" b="1" dirty="0" smtClean="0">
                <a:solidFill>
                  <a:srgbClr val="7030A0"/>
                </a:solidFill>
              </a:rPr>
              <a:t>[</a:t>
            </a:r>
            <a:r>
              <a:rPr lang="en-US" b="1" dirty="0" err="1" smtClean="0">
                <a:solidFill>
                  <a:srgbClr val="7030A0"/>
                </a:solidFill>
              </a:rPr>
              <a:t>i</a:t>
            </a:r>
            <a:r>
              <a:rPr lang="en-US" b="1" dirty="0" smtClean="0">
                <a:solidFill>
                  <a:srgbClr val="7030A0"/>
                </a:solidFill>
              </a:rPr>
              <a:t>][j-1])</a:t>
            </a:r>
            <a:endParaRPr lang="en-US" b="1" dirty="0">
              <a:solidFill>
                <a:srgbClr val="7030A0"/>
              </a:solidFill>
            </a:endParaRPr>
          </a:p>
          <a:p>
            <a:endParaRPr lang="en-US" dirty="0" smtClean="0"/>
          </a:p>
        </p:txBody>
      </p:sp>
      <p:sp>
        <p:nvSpPr>
          <p:cNvPr id="10" name="Rectangle 9"/>
          <p:cNvSpPr/>
          <p:nvPr/>
        </p:nvSpPr>
        <p:spPr>
          <a:xfrm>
            <a:off x="5867400" y="553946"/>
            <a:ext cx="6096000" cy="523220"/>
          </a:xfrm>
          <a:prstGeom prst="rect">
            <a:avLst/>
          </a:prstGeom>
        </p:spPr>
        <p:txBody>
          <a:bodyPr>
            <a:spAutoFit/>
          </a:bodyPr>
          <a:lstStyle/>
          <a:p>
            <a:r>
              <a:rPr lang="en-US" sz="1400" dirty="0"/>
              <a:t>Given a string S, find the number of different non-empty palindromic subsequences in S, and return that number modulo 10^9 + 7.</a:t>
            </a:r>
          </a:p>
        </p:txBody>
      </p:sp>
      <p:sp>
        <p:nvSpPr>
          <p:cNvPr id="11" name="Rectangle 10"/>
          <p:cNvSpPr/>
          <p:nvPr/>
        </p:nvSpPr>
        <p:spPr>
          <a:xfrm>
            <a:off x="5867400" y="1026012"/>
            <a:ext cx="6223000" cy="738664"/>
          </a:xfrm>
          <a:prstGeom prst="rect">
            <a:avLst/>
          </a:prstGeom>
        </p:spPr>
        <p:txBody>
          <a:bodyPr wrap="square">
            <a:spAutoFit/>
          </a:bodyPr>
          <a:lstStyle/>
          <a:p>
            <a:r>
              <a:rPr lang="en-US" sz="1400" dirty="0"/>
              <a:t>Example 1:Input: S = </a:t>
            </a:r>
            <a:r>
              <a:rPr lang="en-US" sz="1400" dirty="0" smtClean="0"/>
              <a:t>'</a:t>
            </a:r>
            <a:r>
              <a:rPr lang="en-US" sz="1400" dirty="0" err="1" smtClean="0"/>
              <a:t>bccb</a:t>
            </a:r>
            <a:r>
              <a:rPr lang="en-US" sz="1400" dirty="0" smtClean="0"/>
              <a:t>’  Output</a:t>
            </a:r>
            <a:r>
              <a:rPr lang="en-US" sz="1400" dirty="0"/>
              <a:t>: </a:t>
            </a:r>
            <a:r>
              <a:rPr lang="en-US" sz="1400" dirty="0" smtClean="0"/>
              <a:t>6</a:t>
            </a:r>
          </a:p>
          <a:p>
            <a:r>
              <a:rPr lang="en-US" sz="1400" dirty="0" smtClean="0"/>
              <a:t>Explanation</a:t>
            </a:r>
            <a:r>
              <a:rPr lang="en-US" sz="1400" dirty="0"/>
              <a:t>: The 6 different non-empty palindromic subsequences are 'b', 'c', 'bb', 'cc', '</a:t>
            </a:r>
            <a:r>
              <a:rPr lang="en-US" sz="1400" dirty="0" err="1"/>
              <a:t>bcb</a:t>
            </a:r>
            <a:r>
              <a:rPr lang="en-US" sz="1400" dirty="0"/>
              <a:t>', '</a:t>
            </a:r>
            <a:r>
              <a:rPr lang="en-US" sz="1400" dirty="0" err="1"/>
              <a:t>bccb</a:t>
            </a:r>
            <a:r>
              <a:rPr lang="en-US" sz="1400" dirty="0" smtClean="0"/>
              <a:t>'. Note </a:t>
            </a:r>
            <a:r>
              <a:rPr lang="en-US" sz="1400" dirty="0"/>
              <a:t>that '</a:t>
            </a:r>
            <a:r>
              <a:rPr lang="en-US" sz="1400" dirty="0" err="1"/>
              <a:t>bcb</a:t>
            </a:r>
            <a:r>
              <a:rPr lang="en-US" sz="1400" dirty="0"/>
              <a:t>' is counted only once, even though it occurs twice.</a:t>
            </a:r>
          </a:p>
        </p:txBody>
      </p:sp>
      <p:sp>
        <p:nvSpPr>
          <p:cNvPr id="13" name="Rectangle 12"/>
          <p:cNvSpPr/>
          <p:nvPr/>
        </p:nvSpPr>
        <p:spPr>
          <a:xfrm>
            <a:off x="5867400" y="1761420"/>
            <a:ext cx="6413500" cy="2862322"/>
          </a:xfrm>
          <a:prstGeom prst="rect">
            <a:avLst/>
          </a:prstGeom>
        </p:spPr>
        <p:txBody>
          <a:bodyPr wrap="square">
            <a:spAutoFit/>
          </a:bodyPr>
          <a:lstStyle/>
          <a:p>
            <a:r>
              <a:rPr lang="en-US" sz="1500" dirty="0">
                <a:latin typeface="Calibri" charset="0"/>
                <a:ea typeface="DengXian" charset="-122"/>
                <a:cs typeface="Times New Roman" charset="0"/>
              </a:rPr>
              <a:t>There are 3 cases need to consider</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abba</a:t>
            </a:r>
            <a:r>
              <a:rPr lang="en-US" sz="1500" dirty="0">
                <a:latin typeface="Calibri" charset="0"/>
                <a:ea typeface="DengXian" charset="-122"/>
                <a:cs typeface="Times New Roman" charset="0"/>
              </a:rPr>
              <a:t>   if there is no a in bb, =&gt;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[i+1][j-1]*2 + 2  [a, aa] is for +2</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ababa</a:t>
            </a:r>
            <a:r>
              <a:rPr lang="en-US" sz="1500" dirty="0">
                <a:latin typeface="Calibri" charset="0"/>
                <a:ea typeface="DengXian" charset="-122"/>
                <a:cs typeface="Times New Roman" charset="0"/>
              </a:rPr>
              <a:t>  if there is only one a in </a:t>
            </a:r>
            <a:r>
              <a:rPr lang="en-US" sz="1500" dirty="0" err="1">
                <a:latin typeface="Calibri" charset="0"/>
                <a:ea typeface="DengXian" charset="-122"/>
                <a:cs typeface="Times New Roman" charset="0"/>
              </a:rPr>
              <a:t>bab</a:t>
            </a:r>
            <a:r>
              <a:rPr lang="en-US" sz="1500" dirty="0">
                <a:latin typeface="Calibri" charset="0"/>
                <a:ea typeface="DengXian" charset="-122"/>
                <a:cs typeface="Times New Roman" charset="0"/>
              </a:rPr>
              <a:t> =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[i+1][j-1]*2 + 1 </a:t>
            </a: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since </a:t>
            </a:r>
            <a:r>
              <a:rPr lang="en-US" sz="1500" dirty="0">
                <a:latin typeface="Calibri" charset="0"/>
                <a:ea typeface="DengXian" charset="-122"/>
                <a:cs typeface="Times New Roman" charset="0"/>
              </a:rPr>
              <a:t>there is a duplicate [a]</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aabaa</a:t>
            </a:r>
            <a:r>
              <a:rPr lang="en-US" sz="1500" dirty="0">
                <a:latin typeface="Calibri" charset="0"/>
                <a:ea typeface="DengXian" charset="-122"/>
                <a:cs typeface="Times New Roman" charset="0"/>
              </a:rPr>
              <a:t>  if there is more than 1 a in aba =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[i+1][j-1]*2 -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[left+1][right-1]  </a:t>
            </a:r>
          </a:p>
          <a:p>
            <a:r>
              <a:rPr lang="en-US" sz="1500" dirty="0">
                <a:latin typeface="Calibri" charset="0"/>
                <a:ea typeface="DengXian" charset="-122"/>
                <a:cs typeface="Times New Roman" charset="0"/>
              </a:rPr>
              <a:t>        left point to the first a from left and right point to the first a from right</a:t>
            </a:r>
          </a:p>
          <a:p>
            <a:r>
              <a:rPr lang="en-US" sz="1500" dirty="0">
                <a:latin typeface="Calibri" charset="0"/>
                <a:ea typeface="DengXian" charset="-122"/>
                <a:cs typeface="Times New Roman" charset="0"/>
              </a:rPr>
              <a:t>        since aba includes[a, b, aa, aba]+[</a:t>
            </a:r>
            <a:r>
              <a:rPr lang="en-US" sz="1500" dirty="0" err="1">
                <a:latin typeface="Calibri" charset="0"/>
                <a:ea typeface="DengXian" charset="-122"/>
                <a:cs typeface="Times New Roman" charset="0"/>
              </a:rPr>
              <a:t>aaa,aba,aaaa</a:t>
            </a:r>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aabaa</a:t>
            </a:r>
            <a:r>
              <a:rPr lang="en-US" sz="1500" dirty="0">
                <a:latin typeface="Calibri" charset="0"/>
                <a:ea typeface="DengXian" charset="-122"/>
                <a:cs typeface="Times New Roman" charset="0"/>
              </a:rPr>
              <a:t>] =&gt;[aba] </a:t>
            </a:r>
            <a:r>
              <a:rPr lang="en-US" sz="1500" dirty="0" smtClean="0">
                <a:latin typeface="Calibri" charset="0"/>
                <a:ea typeface="DengXian" charset="-122"/>
                <a:cs typeface="Times New Roman" charset="0"/>
              </a:rPr>
              <a:t>         duplicate </a:t>
            </a:r>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[left+1][right-1]</a:t>
            </a:r>
          </a:p>
          <a:p>
            <a:r>
              <a:rPr lang="en-US" sz="1500" dirty="0">
                <a:latin typeface="Calibri" charset="0"/>
                <a:ea typeface="DengXian" charset="-122"/>
                <a:cs typeface="Times New Roman" charset="0"/>
              </a:rPr>
              <a:t> We use left and right to denote above case: </a:t>
            </a:r>
          </a:p>
          <a:p>
            <a:r>
              <a:rPr lang="en-US" sz="1500" dirty="0">
                <a:latin typeface="Calibri" charset="0"/>
                <a:ea typeface="DengXian" charset="-122"/>
                <a:cs typeface="Times New Roman" charset="0"/>
              </a:rPr>
              <a:t> if left &gt; right, it is case 1</a:t>
            </a:r>
          </a:p>
          <a:p>
            <a:r>
              <a:rPr lang="en-US" sz="1500" dirty="0">
                <a:latin typeface="Calibri" charset="0"/>
                <a:ea typeface="DengXian" charset="-122"/>
                <a:cs typeface="Times New Roman" charset="0"/>
              </a:rPr>
              <a:t> if left = right, it is case 2</a:t>
            </a:r>
          </a:p>
          <a:p>
            <a:r>
              <a:rPr lang="en-US" sz="1500" dirty="0">
                <a:latin typeface="Calibri" charset="0"/>
                <a:ea typeface="DengXian" charset="-122"/>
                <a:cs typeface="Times New Roman" charset="0"/>
              </a:rPr>
              <a:t> if left &lt; right, it is case 3</a:t>
            </a:r>
            <a:endParaRPr lang="en-US" sz="1500" dirty="0">
              <a:effectLst/>
              <a:latin typeface="Calibri" charset="0"/>
              <a:ea typeface="DengXian" charset="-122"/>
              <a:cs typeface="Times New Roman" charset="0"/>
            </a:endParaRPr>
          </a:p>
        </p:txBody>
      </p:sp>
      <p:sp>
        <p:nvSpPr>
          <p:cNvPr id="14" name="TextBox 13"/>
          <p:cNvSpPr txBox="1"/>
          <p:nvPr/>
        </p:nvSpPr>
        <p:spPr>
          <a:xfrm>
            <a:off x="6634359" y="4522142"/>
            <a:ext cx="6413500" cy="2677656"/>
          </a:xfrm>
          <a:prstGeom prst="rect">
            <a:avLst/>
          </a:prstGeom>
          <a:noFill/>
        </p:spPr>
        <p:txBody>
          <a:bodyPr wrap="square" rtlCol="0">
            <a:spAutoFit/>
          </a:bodyPr>
          <a:lstStyle/>
          <a:p>
            <a:r>
              <a:rPr lang="en-US" sz="1500" b="1" dirty="0">
                <a:solidFill>
                  <a:srgbClr val="7030A0"/>
                </a:solidFill>
              </a:rPr>
              <a:t>if(S[</a:t>
            </a:r>
            <a:r>
              <a:rPr lang="en-US" sz="1500" b="1" dirty="0" err="1">
                <a:solidFill>
                  <a:srgbClr val="7030A0"/>
                </a:solidFill>
              </a:rPr>
              <a:t>i</a:t>
            </a:r>
            <a:r>
              <a:rPr lang="en-US" sz="1500" b="1" dirty="0">
                <a:solidFill>
                  <a:srgbClr val="7030A0"/>
                </a:solidFill>
              </a:rPr>
              <a:t>] !== S[j]) </a:t>
            </a:r>
            <a:r>
              <a:rPr lang="en-US" sz="1500" b="1" dirty="0" smtClean="0">
                <a:solidFill>
                  <a:srgbClr val="7030A0"/>
                </a:solidFill>
              </a:rPr>
              <a:t>         </a:t>
            </a:r>
            <a:r>
              <a:rPr lang="en-US" sz="1500" b="1" dirty="0" err="1" smtClean="0">
                <a:solidFill>
                  <a:srgbClr val="7030A0"/>
                </a:solidFill>
              </a:rPr>
              <a:t>dp</a:t>
            </a:r>
            <a:r>
              <a:rPr lang="en-US" sz="1500" b="1" dirty="0" smtClean="0">
                <a:solidFill>
                  <a:srgbClr val="7030A0"/>
                </a:solidFill>
              </a:rPr>
              <a:t>[</a:t>
            </a:r>
            <a:r>
              <a:rPr lang="en-US" sz="1500" b="1" dirty="0" err="1" smtClean="0">
                <a:solidFill>
                  <a:srgbClr val="7030A0"/>
                </a:solidFill>
              </a:rPr>
              <a:t>i</a:t>
            </a:r>
            <a:r>
              <a:rPr lang="en-US" sz="1500" b="1" dirty="0">
                <a:solidFill>
                  <a:srgbClr val="7030A0"/>
                </a:solidFill>
              </a:rPr>
              <a:t>][j] =  </a:t>
            </a:r>
            <a:r>
              <a:rPr lang="en-US" sz="1500" b="1" dirty="0" err="1">
                <a:solidFill>
                  <a:srgbClr val="7030A0"/>
                </a:solidFill>
              </a:rPr>
              <a:t>dp</a:t>
            </a:r>
            <a:r>
              <a:rPr lang="en-US" sz="1500" b="1" dirty="0">
                <a:solidFill>
                  <a:srgbClr val="7030A0"/>
                </a:solidFill>
              </a:rPr>
              <a:t>[i+1][j] + </a:t>
            </a:r>
            <a:r>
              <a:rPr lang="en-US" sz="1500" b="1" dirty="0" err="1">
                <a:solidFill>
                  <a:srgbClr val="7030A0"/>
                </a:solidFill>
              </a:rPr>
              <a:t>dp</a:t>
            </a:r>
            <a:r>
              <a:rPr lang="en-US" sz="1500" b="1" dirty="0">
                <a:solidFill>
                  <a:srgbClr val="7030A0"/>
                </a:solidFill>
              </a:rPr>
              <a:t>[</a:t>
            </a:r>
            <a:r>
              <a:rPr lang="en-US" sz="1500" b="1" dirty="0" err="1">
                <a:solidFill>
                  <a:srgbClr val="7030A0"/>
                </a:solidFill>
              </a:rPr>
              <a:t>i</a:t>
            </a:r>
            <a:r>
              <a:rPr lang="en-US" sz="1500" b="1" dirty="0">
                <a:solidFill>
                  <a:srgbClr val="7030A0"/>
                </a:solidFill>
              </a:rPr>
              <a:t>][j-1] - </a:t>
            </a:r>
            <a:r>
              <a:rPr lang="en-US" sz="1500" b="1" dirty="0" err="1">
                <a:solidFill>
                  <a:srgbClr val="7030A0"/>
                </a:solidFill>
              </a:rPr>
              <a:t>dp</a:t>
            </a:r>
            <a:r>
              <a:rPr lang="en-US" sz="1500" b="1" dirty="0">
                <a:solidFill>
                  <a:srgbClr val="7030A0"/>
                </a:solidFill>
              </a:rPr>
              <a:t>[i+1][j-1];</a:t>
            </a:r>
          </a:p>
          <a:p>
            <a:r>
              <a:rPr lang="en-US" sz="1500" b="1" dirty="0">
                <a:solidFill>
                  <a:srgbClr val="7030A0"/>
                </a:solidFill>
              </a:rPr>
              <a:t>else </a:t>
            </a:r>
            <a:r>
              <a:rPr lang="en-US" sz="1500" b="1" dirty="0" smtClean="0">
                <a:solidFill>
                  <a:srgbClr val="7030A0"/>
                </a:solidFill>
              </a:rPr>
              <a:t>  </a:t>
            </a:r>
            <a:r>
              <a:rPr lang="en-US" sz="1500" b="1" dirty="0" err="1" smtClean="0">
                <a:solidFill>
                  <a:srgbClr val="7030A0"/>
                </a:solidFill>
              </a:rPr>
              <a:t>var</a:t>
            </a:r>
            <a:r>
              <a:rPr lang="en-US" sz="1500" b="1" dirty="0" smtClean="0">
                <a:solidFill>
                  <a:srgbClr val="7030A0"/>
                </a:solidFill>
              </a:rPr>
              <a:t> </a:t>
            </a:r>
            <a:r>
              <a:rPr lang="en-US" sz="1500" b="1" dirty="0">
                <a:solidFill>
                  <a:srgbClr val="7030A0"/>
                </a:solidFill>
              </a:rPr>
              <a:t>L = i+1, R= j-1;</a:t>
            </a:r>
          </a:p>
          <a:p>
            <a:r>
              <a:rPr lang="en-US" sz="1500" b="1" dirty="0">
                <a:solidFill>
                  <a:srgbClr val="7030A0"/>
                </a:solidFill>
              </a:rPr>
              <a:t>          while(L &lt;= R &amp;&amp; S[j] !== S[L]) L++;</a:t>
            </a:r>
          </a:p>
          <a:p>
            <a:r>
              <a:rPr lang="en-US" sz="1500" b="1" dirty="0">
                <a:solidFill>
                  <a:srgbClr val="7030A0"/>
                </a:solidFill>
              </a:rPr>
              <a:t>          while(L &lt;= R &amp;&amp; S[j] !== S[R]) R--;</a:t>
            </a:r>
          </a:p>
          <a:p>
            <a:r>
              <a:rPr lang="en-US" sz="1500" b="1" dirty="0">
                <a:solidFill>
                  <a:srgbClr val="7030A0"/>
                </a:solidFill>
              </a:rPr>
              <a:t>          if(L===R)    // case 2, there is only one S[</a:t>
            </a:r>
            <a:r>
              <a:rPr lang="en-US" sz="1500" b="1" dirty="0" err="1">
                <a:solidFill>
                  <a:srgbClr val="7030A0"/>
                </a:solidFill>
              </a:rPr>
              <a:t>i</a:t>
            </a:r>
            <a:r>
              <a:rPr lang="en-US" sz="1500" b="1" dirty="0">
                <a:solidFill>
                  <a:srgbClr val="7030A0"/>
                </a:solidFill>
              </a:rPr>
              <a:t>] </a:t>
            </a:r>
            <a:r>
              <a:rPr lang="en-US" sz="1500" b="1" dirty="0" smtClean="0">
                <a:solidFill>
                  <a:srgbClr val="7030A0"/>
                </a:solidFill>
              </a:rPr>
              <a:t>inside</a:t>
            </a:r>
          </a:p>
          <a:p>
            <a:r>
              <a:rPr lang="en-US" sz="1500" b="1" dirty="0">
                <a:solidFill>
                  <a:srgbClr val="7030A0"/>
                </a:solidFill>
              </a:rPr>
              <a:t> </a:t>
            </a:r>
            <a:r>
              <a:rPr lang="en-US" sz="1500" b="1" dirty="0" smtClean="0">
                <a:solidFill>
                  <a:srgbClr val="7030A0"/>
                </a:solidFill>
              </a:rPr>
              <a:t>               </a:t>
            </a:r>
            <a:r>
              <a:rPr lang="en-US" sz="1500" b="1" dirty="0" err="1" smtClean="0">
                <a:solidFill>
                  <a:srgbClr val="7030A0"/>
                </a:solidFill>
              </a:rPr>
              <a:t>dp</a:t>
            </a:r>
            <a:r>
              <a:rPr lang="en-US" sz="1500" b="1" dirty="0" smtClean="0">
                <a:solidFill>
                  <a:srgbClr val="7030A0"/>
                </a:solidFill>
              </a:rPr>
              <a:t>[</a:t>
            </a:r>
            <a:r>
              <a:rPr lang="en-US" sz="1500" b="1" dirty="0" err="1" smtClean="0">
                <a:solidFill>
                  <a:srgbClr val="7030A0"/>
                </a:solidFill>
              </a:rPr>
              <a:t>i</a:t>
            </a:r>
            <a:r>
              <a:rPr lang="en-US" sz="1500" b="1" dirty="0">
                <a:solidFill>
                  <a:srgbClr val="7030A0"/>
                </a:solidFill>
              </a:rPr>
              <a:t>][j] =  2* </a:t>
            </a:r>
            <a:r>
              <a:rPr lang="en-US" sz="1500" b="1" dirty="0" err="1">
                <a:solidFill>
                  <a:srgbClr val="7030A0"/>
                </a:solidFill>
              </a:rPr>
              <a:t>dp</a:t>
            </a:r>
            <a:r>
              <a:rPr lang="en-US" sz="1500" b="1" dirty="0">
                <a:solidFill>
                  <a:srgbClr val="7030A0"/>
                </a:solidFill>
              </a:rPr>
              <a:t>[i+1][j-1] +1;</a:t>
            </a:r>
          </a:p>
          <a:p>
            <a:r>
              <a:rPr lang="en-US" sz="1500" b="1" dirty="0">
                <a:solidFill>
                  <a:srgbClr val="7030A0"/>
                </a:solidFill>
              </a:rPr>
              <a:t>         else if(L &gt; R) </a:t>
            </a:r>
            <a:r>
              <a:rPr lang="en-US" sz="1500" b="1" dirty="0" smtClean="0">
                <a:solidFill>
                  <a:srgbClr val="7030A0"/>
                </a:solidFill>
              </a:rPr>
              <a:t> </a:t>
            </a:r>
            <a:r>
              <a:rPr lang="en-US" sz="1500" b="1" dirty="0">
                <a:solidFill>
                  <a:srgbClr val="7030A0"/>
                </a:solidFill>
              </a:rPr>
              <a:t>// case 1  there is no S[</a:t>
            </a:r>
            <a:r>
              <a:rPr lang="en-US" sz="1500" b="1" dirty="0" err="1">
                <a:solidFill>
                  <a:srgbClr val="7030A0"/>
                </a:solidFill>
              </a:rPr>
              <a:t>i</a:t>
            </a:r>
            <a:r>
              <a:rPr lang="en-US" sz="1500" b="1" dirty="0">
                <a:solidFill>
                  <a:srgbClr val="7030A0"/>
                </a:solidFill>
              </a:rPr>
              <a:t>] inside</a:t>
            </a:r>
          </a:p>
          <a:p>
            <a:r>
              <a:rPr lang="en-US" sz="1500" b="1" dirty="0">
                <a:solidFill>
                  <a:srgbClr val="7030A0"/>
                </a:solidFill>
              </a:rPr>
              <a:t>                </a:t>
            </a:r>
            <a:r>
              <a:rPr lang="en-US" sz="1500" b="1" dirty="0" err="1">
                <a:solidFill>
                  <a:srgbClr val="7030A0"/>
                </a:solidFill>
              </a:rPr>
              <a:t>dp</a:t>
            </a:r>
            <a:r>
              <a:rPr lang="en-US" sz="1500" b="1" dirty="0">
                <a:solidFill>
                  <a:srgbClr val="7030A0"/>
                </a:solidFill>
              </a:rPr>
              <a:t>[</a:t>
            </a:r>
            <a:r>
              <a:rPr lang="en-US" sz="1500" b="1" dirty="0" err="1">
                <a:solidFill>
                  <a:srgbClr val="7030A0"/>
                </a:solidFill>
              </a:rPr>
              <a:t>i</a:t>
            </a:r>
            <a:r>
              <a:rPr lang="en-US" sz="1500" b="1" dirty="0">
                <a:solidFill>
                  <a:srgbClr val="7030A0"/>
                </a:solidFill>
              </a:rPr>
              <a:t>][j] =  2* </a:t>
            </a:r>
            <a:r>
              <a:rPr lang="en-US" sz="1500" b="1" dirty="0" err="1">
                <a:solidFill>
                  <a:srgbClr val="7030A0"/>
                </a:solidFill>
              </a:rPr>
              <a:t>dp</a:t>
            </a:r>
            <a:r>
              <a:rPr lang="en-US" sz="1500" b="1" dirty="0">
                <a:solidFill>
                  <a:srgbClr val="7030A0"/>
                </a:solidFill>
              </a:rPr>
              <a:t>[i+1][j-1] +2;</a:t>
            </a:r>
          </a:p>
          <a:p>
            <a:r>
              <a:rPr lang="en-US" sz="1500" b="1" dirty="0">
                <a:solidFill>
                  <a:srgbClr val="7030A0"/>
                </a:solidFill>
              </a:rPr>
              <a:t>         else            // case 3 there is more than one S[</a:t>
            </a:r>
            <a:r>
              <a:rPr lang="en-US" sz="1500" b="1" dirty="0" err="1">
                <a:solidFill>
                  <a:srgbClr val="7030A0"/>
                </a:solidFill>
              </a:rPr>
              <a:t>i</a:t>
            </a:r>
            <a:r>
              <a:rPr lang="en-US" sz="1500" b="1" dirty="0">
                <a:solidFill>
                  <a:srgbClr val="7030A0"/>
                </a:solidFill>
              </a:rPr>
              <a:t>] inside</a:t>
            </a:r>
          </a:p>
          <a:p>
            <a:r>
              <a:rPr lang="en-US" sz="1500" b="1" dirty="0">
                <a:solidFill>
                  <a:srgbClr val="7030A0"/>
                </a:solidFill>
              </a:rPr>
              <a:t>                </a:t>
            </a:r>
            <a:r>
              <a:rPr lang="en-US" sz="1500" b="1" dirty="0" err="1">
                <a:solidFill>
                  <a:srgbClr val="7030A0"/>
                </a:solidFill>
              </a:rPr>
              <a:t>dp</a:t>
            </a:r>
            <a:r>
              <a:rPr lang="en-US" sz="1500" b="1" dirty="0">
                <a:solidFill>
                  <a:srgbClr val="7030A0"/>
                </a:solidFill>
              </a:rPr>
              <a:t>[</a:t>
            </a:r>
            <a:r>
              <a:rPr lang="en-US" sz="1500" b="1" dirty="0" err="1">
                <a:solidFill>
                  <a:srgbClr val="7030A0"/>
                </a:solidFill>
              </a:rPr>
              <a:t>i</a:t>
            </a:r>
            <a:r>
              <a:rPr lang="en-US" sz="1500" b="1" dirty="0">
                <a:solidFill>
                  <a:srgbClr val="7030A0"/>
                </a:solidFill>
              </a:rPr>
              <a:t>][j] =  2* </a:t>
            </a:r>
            <a:r>
              <a:rPr lang="en-US" sz="1500" b="1" dirty="0" err="1">
                <a:solidFill>
                  <a:srgbClr val="7030A0"/>
                </a:solidFill>
              </a:rPr>
              <a:t>dp</a:t>
            </a:r>
            <a:r>
              <a:rPr lang="en-US" sz="1500" b="1" dirty="0">
                <a:solidFill>
                  <a:srgbClr val="7030A0"/>
                </a:solidFill>
              </a:rPr>
              <a:t>[i+1][j-1] - </a:t>
            </a:r>
            <a:r>
              <a:rPr lang="en-US" sz="1500" b="1" dirty="0" err="1">
                <a:solidFill>
                  <a:srgbClr val="7030A0"/>
                </a:solidFill>
              </a:rPr>
              <a:t>dp</a:t>
            </a:r>
            <a:r>
              <a:rPr lang="en-US" sz="1500" b="1" dirty="0">
                <a:solidFill>
                  <a:srgbClr val="7030A0"/>
                </a:solidFill>
              </a:rPr>
              <a:t>[L+1][R-1];</a:t>
            </a:r>
          </a:p>
          <a:p>
            <a:r>
              <a:rPr lang="en-US" dirty="0"/>
              <a:t>                </a:t>
            </a:r>
          </a:p>
        </p:txBody>
      </p:sp>
    </p:spTree>
    <p:extLst>
      <p:ext uri="{BB962C8B-B14F-4D97-AF65-F5344CB8AC3E}">
        <p14:creationId xmlns:p14="http://schemas.microsoft.com/office/powerpoint/2010/main" val="1837918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718369" cy="471783"/>
          </a:xfrm>
        </p:spPr>
        <p:txBody>
          <a:bodyPr>
            <a:noAutofit/>
          </a:bodyPr>
          <a:lstStyle/>
          <a:p>
            <a:r>
              <a:rPr lang="en-US" sz="2800" dirty="0"/>
              <a:t>Two string comparison</a:t>
            </a:r>
          </a:p>
        </p:txBody>
      </p:sp>
      <p:sp>
        <p:nvSpPr>
          <p:cNvPr id="4" name="Rectangle 3"/>
          <p:cNvSpPr/>
          <p:nvPr/>
        </p:nvSpPr>
        <p:spPr>
          <a:xfrm>
            <a:off x="0" y="460429"/>
            <a:ext cx="6174960" cy="784830"/>
          </a:xfrm>
          <a:prstGeom prst="rect">
            <a:avLst/>
          </a:prstGeom>
        </p:spPr>
        <p:txBody>
          <a:bodyPr wrap="none">
            <a:spAutoFit/>
          </a:bodyPr>
          <a:lstStyle/>
          <a:p>
            <a:r>
              <a:rPr lang="en-US" sz="1500" dirty="0"/>
              <a:t>Interleaving </a:t>
            </a:r>
            <a:r>
              <a:rPr lang="en-US" sz="1500" dirty="0" smtClean="0"/>
              <a:t>String</a:t>
            </a:r>
          </a:p>
          <a:p>
            <a:r>
              <a:rPr lang="en-US" sz="1500" dirty="0"/>
              <a:t>Given s1, s2, s3, find whether s3 is formed by the interleaving of s1 and s2</a:t>
            </a:r>
            <a:r>
              <a:rPr lang="en-US" sz="1500" dirty="0" smtClean="0"/>
              <a:t>.</a:t>
            </a:r>
          </a:p>
          <a:p>
            <a:r>
              <a:rPr lang="en-US" sz="1500" dirty="0" smtClean="0"/>
              <a:t>Example </a:t>
            </a:r>
            <a:r>
              <a:rPr lang="en-US" sz="1500" dirty="0"/>
              <a:t>1:Input: s1 = "</a:t>
            </a:r>
            <a:r>
              <a:rPr lang="en-US" sz="1500" dirty="0" err="1"/>
              <a:t>aabcc</a:t>
            </a:r>
            <a:r>
              <a:rPr lang="en-US" sz="1500" dirty="0"/>
              <a:t>", s2 = "</a:t>
            </a:r>
            <a:r>
              <a:rPr lang="en-US" sz="1500" dirty="0" err="1"/>
              <a:t>dbbca</a:t>
            </a:r>
            <a:r>
              <a:rPr lang="en-US" sz="1500" dirty="0"/>
              <a:t>", s3 = "</a:t>
            </a:r>
            <a:r>
              <a:rPr lang="en-US" sz="1500" dirty="0" err="1" smtClean="0"/>
              <a:t>aadbbcbcac</a:t>
            </a:r>
            <a:r>
              <a:rPr lang="en-US" sz="1500" dirty="0" smtClean="0"/>
              <a:t>”  Output</a:t>
            </a:r>
            <a:r>
              <a:rPr lang="en-US" sz="1500" dirty="0"/>
              <a:t>: true</a:t>
            </a:r>
          </a:p>
        </p:txBody>
      </p:sp>
      <p:graphicFrame>
        <p:nvGraphicFramePr>
          <p:cNvPr id="5" name="Table 4"/>
          <p:cNvGraphicFramePr>
            <a:graphicFrameLocks noGrp="1"/>
          </p:cNvGraphicFramePr>
          <p:nvPr>
            <p:extLst>
              <p:ext uri="{D42A27DB-BD31-4B8C-83A1-F6EECF244321}">
                <p14:modId xmlns:p14="http://schemas.microsoft.com/office/powerpoint/2010/main" val="1807242229"/>
              </p:ext>
            </p:extLst>
          </p:nvPr>
        </p:nvGraphicFramePr>
        <p:xfrm>
          <a:off x="100445" y="1245259"/>
          <a:ext cx="5421581" cy="2479040"/>
        </p:xfrm>
        <a:graphic>
          <a:graphicData uri="http://schemas.openxmlformats.org/drawingml/2006/table">
            <a:tbl>
              <a:tblPr firstRow="1" bandRow="1">
                <a:tableStyleId>{69012ECD-51FC-41F1-AA8D-1B2483CD663E}</a:tableStyleId>
              </a:tblPr>
              <a:tblGrid>
                <a:gridCol w="612074"/>
                <a:gridCol w="843148"/>
                <a:gridCol w="1330037"/>
                <a:gridCol w="1341911"/>
                <a:gridCol w="1294411"/>
              </a:tblGrid>
              <a:tr h="370840">
                <a:tc>
                  <a:txBody>
                    <a:bodyPr/>
                    <a:lstStyle/>
                    <a:p>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s2[0]</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s2[1]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s2[2]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sz="1600" dirty="0" smtClean="0"/>
                        <a:t>‘’</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S2[0] vs</a:t>
                      </a:r>
                      <a:r>
                        <a:rPr lang="en-US" sz="1600" baseline="0" dirty="0" smtClean="0"/>
                        <a:t> S3[0]</a:t>
                      </a:r>
                      <a:endParaRPr lang="en-US" sz="1600"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S2[1] vs</a:t>
                      </a:r>
                      <a:r>
                        <a:rPr lang="en-US" sz="1600" baseline="0" dirty="0" smtClean="0"/>
                        <a:t> S3[1]</a:t>
                      </a:r>
                      <a:endParaRPr lang="en-US" sz="1600"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S2[2] vs</a:t>
                      </a:r>
                      <a:r>
                        <a:rPr lang="en-US" sz="1600" baseline="0" dirty="0" smtClean="0"/>
                        <a:t> S3[2]</a:t>
                      </a:r>
                      <a:endParaRPr lang="en-US" sz="1600"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S1[0]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S1[0] vs</a:t>
                      </a:r>
                      <a:r>
                        <a:rPr lang="en-US" sz="1600" baseline="0" dirty="0" smtClean="0"/>
                        <a:t> S3[0]</a:t>
                      </a:r>
                      <a:endParaRPr lang="en-US" sz="1600"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S3[1] vs s2[0]</a:t>
                      </a:r>
                    </a:p>
                    <a:p>
                      <a:r>
                        <a:rPr lang="en-US" sz="1600" dirty="0" smtClean="0"/>
                        <a:t>S3[1] vs s1[0]</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S3[2] vs s2[1]</a:t>
                      </a:r>
                    </a:p>
                    <a:p>
                      <a:r>
                        <a:rPr lang="en-US" sz="1600" dirty="0" smtClean="0"/>
                        <a:t>S3[2] vs s1[0]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S3[3] vs s2[2]</a:t>
                      </a:r>
                    </a:p>
                    <a:p>
                      <a:r>
                        <a:rPr lang="en-US" sz="1600" dirty="0" smtClean="0"/>
                        <a:t>S3[3] vs s1[0]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S1[1]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S1[1] vs</a:t>
                      </a:r>
                      <a:r>
                        <a:rPr lang="en-US" sz="1600" baseline="0" dirty="0" smtClean="0"/>
                        <a:t> S3[1]</a:t>
                      </a:r>
                      <a:endParaRPr lang="en-US" sz="1600"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S3[2] vs s2[0]</a:t>
                      </a:r>
                    </a:p>
                    <a:p>
                      <a:r>
                        <a:rPr lang="en-US" sz="1600" dirty="0" smtClean="0"/>
                        <a:t>S3[2] vs s1[1]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S3[3] vs s2[1]</a:t>
                      </a:r>
                    </a:p>
                    <a:p>
                      <a:r>
                        <a:rPr lang="en-US" sz="1600" dirty="0" smtClean="0"/>
                        <a:t>S3[3] vs s1[1]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S3[4] vs s2[2]</a:t>
                      </a:r>
                    </a:p>
                    <a:p>
                      <a:r>
                        <a:rPr lang="en-US" sz="1600" dirty="0" smtClean="0"/>
                        <a:t>S3[4] vs s1[1]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S1[2]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S1[2] vs</a:t>
                      </a:r>
                      <a:r>
                        <a:rPr lang="en-US" sz="1600" baseline="0" dirty="0" smtClean="0"/>
                        <a:t> S3[2]</a:t>
                      </a:r>
                      <a:endParaRPr lang="en-US" sz="1600"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S3[3] vs s2[0]</a:t>
                      </a:r>
                    </a:p>
                    <a:p>
                      <a:r>
                        <a:rPr lang="en-US" sz="1600" dirty="0" smtClean="0"/>
                        <a:t>S3[3] vs s1[2]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S3[4] vs s2[1]</a:t>
                      </a:r>
                    </a:p>
                    <a:p>
                      <a:r>
                        <a:rPr lang="en-US" sz="1600" dirty="0" smtClean="0"/>
                        <a:t>S3[4] vs s1[2]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S3[5] vs s2[2]</a:t>
                      </a:r>
                    </a:p>
                    <a:p>
                      <a:r>
                        <a:rPr lang="en-US" sz="1600" dirty="0" smtClean="0"/>
                        <a:t>S3[5] vs s1[2]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6" name="TextBox 5"/>
          <p:cNvSpPr txBox="1"/>
          <p:nvPr/>
        </p:nvSpPr>
        <p:spPr>
          <a:xfrm>
            <a:off x="0" y="3835730"/>
            <a:ext cx="6792686" cy="2492990"/>
          </a:xfrm>
          <a:prstGeom prst="rect">
            <a:avLst/>
          </a:prstGeom>
          <a:noFill/>
        </p:spPr>
        <p:txBody>
          <a:bodyPr wrap="square" rtlCol="0">
            <a:spAutoFit/>
          </a:bodyPr>
          <a:lstStyle/>
          <a:p>
            <a:r>
              <a:rPr lang="en-US" sz="1600" dirty="0" smtClean="0"/>
              <a:t>Compare s3[</a:t>
            </a:r>
            <a:r>
              <a:rPr lang="en-US" sz="1600" dirty="0" err="1" smtClean="0"/>
              <a:t>i+j</a:t>
            </a:r>
            <a:r>
              <a:rPr lang="en-US" sz="1600" dirty="0" smtClean="0"/>
              <a:t>] with s2[j] and s1[</a:t>
            </a:r>
            <a:r>
              <a:rPr lang="en-US" sz="1600" dirty="0" err="1" smtClean="0"/>
              <a:t>i</a:t>
            </a:r>
            <a:r>
              <a:rPr lang="en-US" sz="1600" dirty="0" smtClean="0"/>
              <a:t>]</a:t>
            </a:r>
          </a:p>
          <a:p>
            <a:r>
              <a:rPr lang="en-US" sz="1600" dirty="0" smtClean="0"/>
              <a:t>If s3[</a:t>
            </a:r>
            <a:r>
              <a:rPr lang="en-US" sz="1600" dirty="0" err="1" smtClean="0"/>
              <a:t>i+j</a:t>
            </a:r>
            <a:r>
              <a:rPr lang="en-US" sz="1600" dirty="0" smtClean="0"/>
              <a:t>] = s2[j] then we need to check left to see s3[</a:t>
            </a:r>
            <a:r>
              <a:rPr lang="en-US" sz="1600" dirty="0" err="1" smtClean="0"/>
              <a:t>i</a:t>
            </a:r>
            <a:r>
              <a:rPr lang="en-US" sz="1600" dirty="0" smtClean="0"/>
              <a:t>] equals to s1[</a:t>
            </a:r>
            <a:r>
              <a:rPr lang="en-US" sz="1600" dirty="0" err="1" smtClean="0"/>
              <a:t>i</a:t>
            </a:r>
            <a:r>
              <a:rPr lang="en-US" sz="1600" dirty="0" smtClean="0"/>
              <a:t>] or not which is </a:t>
            </a:r>
            <a:r>
              <a:rPr lang="en-US" sz="1600" dirty="0" err="1" smtClean="0"/>
              <a:t>dp</a:t>
            </a:r>
            <a:r>
              <a:rPr lang="en-US" sz="1600" dirty="0" smtClean="0"/>
              <a:t>[</a:t>
            </a:r>
            <a:r>
              <a:rPr lang="en-US" sz="1600" dirty="0" err="1" smtClean="0"/>
              <a:t>i</a:t>
            </a:r>
            <a:r>
              <a:rPr lang="en-US" sz="1600" dirty="0" smtClean="0"/>
              <a:t>][j-1]</a:t>
            </a:r>
          </a:p>
          <a:p>
            <a:r>
              <a:rPr lang="en-US" b="1" dirty="0" smtClean="0">
                <a:solidFill>
                  <a:srgbClr val="7030A0"/>
                </a:solidFill>
              </a:rPr>
              <a:t>If(s3[</a:t>
            </a:r>
            <a:r>
              <a:rPr lang="en-US" b="1" dirty="0" err="1" smtClean="0">
                <a:solidFill>
                  <a:srgbClr val="7030A0"/>
                </a:solidFill>
              </a:rPr>
              <a:t>i+j</a:t>
            </a:r>
            <a:r>
              <a:rPr lang="en-US" b="1" dirty="0" smtClean="0">
                <a:solidFill>
                  <a:srgbClr val="7030A0"/>
                </a:solidFill>
              </a:rPr>
              <a:t>] </a:t>
            </a:r>
            <a:r>
              <a:rPr lang="en-US" b="1" dirty="0">
                <a:solidFill>
                  <a:srgbClr val="7030A0"/>
                </a:solidFill>
              </a:rPr>
              <a:t>= s2[j</a:t>
            </a:r>
            <a:r>
              <a:rPr lang="en-US" b="1" dirty="0" smtClean="0">
                <a:solidFill>
                  <a:srgbClr val="7030A0"/>
                </a:solidFill>
              </a:rPr>
              <a:t>])  </a:t>
            </a:r>
            <a:r>
              <a:rPr lang="en-US" b="1" dirty="0" err="1" smtClean="0">
                <a:solidFill>
                  <a:srgbClr val="7030A0"/>
                </a:solidFill>
              </a:rPr>
              <a:t>dp</a:t>
            </a:r>
            <a:r>
              <a:rPr lang="en-US" b="1" dirty="0" smtClean="0">
                <a:solidFill>
                  <a:srgbClr val="7030A0"/>
                </a:solidFill>
              </a:rPr>
              <a:t>[</a:t>
            </a:r>
            <a:r>
              <a:rPr lang="en-US" b="1" dirty="0" err="1" smtClean="0">
                <a:solidFill>
                  <a:srgbClr val="7030A0"/>
                </a:solidFill>
              </a:rPr>
              <a:t>i</a:t>
            </a:r>
            <a:r>
              <a:rPr lang="en-US" b="1" dirty="0" smtClean="0">
                <a:solidFill>
                  <a:srgbClr val="7030A0"/>
                </a:solidFill>
              </a:rPr>
              <a:t>][j] = </a:t>
            </a:r>
            <a:r>
              <a:rPr lang="en-US" b="1" dirty="0" err="1">
                <a:solidFill>
                  <a:srgbClr val="7030A0"/>
                </a:solidFill>
              </a:rPr>
              <a:t>dp</a:t>
            </a:r>
            <a:r>
              <a:rPr lang="en-US" b="1" dirty="0">
                <a:solidFill>
                  <a:srgbClr val="7030A0"/>
                </a:solidFill>
              </a:rPr>
              <a:t>[</a:t>
            </a:r>
            <a:r>
              <a:rPr lang="en-US" b="1" dirty="0" err="1">
                <a:solidFill>
                  <a:srgbClr val="7030A0"/>
                </a:solidFill>
              </a:rPr>
              <a:t>i</a:t>
            </a:r>
            <a:r>
              <a:rPr lang="en-US" b="1" dirty="0">
                <a:solidFill>
                  <a:srgbClr val="7030A0"/>
                </a:solidFill>
              </a:rPr>
              <a:t>][j-1]</a:t>
            </a:r>
          </a:p>
          <a:p>
            <a:r>
              <a:rPr lang="en-US" b="1" dirty="0" smtClean="0">
                <a:solidFill>
                  <a:srgbClr val="7030A0"/>
                </a:solidFill>
              </a:rPr>
              <a:t>If(s3[</a:t>
            </a:r>
            <a:r>
              <a:rPr lang="en-US" b="1" dirty="0" err="1" smtClean="0">
                <a:solidFill>
                  <a:srgbClr val="7030A0"/>
                </a:solidFill>
              </a:rPr>
              <a:t>i+j</a:t>
            </a:r>
            <a:r>
              <a:rPr lang="en-US" b="1" dirty="0" smtClean="0">
                <a:solidFill>
                  <a:srgbClr val="7030A0"/>
                </a:solidFill>
              </a:rPr>
              <a:t>] </a:t>
            </a:r>
            <a:r>
              <a:rPr lang="en-US" b="1" dirty="0">
                <a:solidFill>
                  <a:srgbClr val="7030A0"/>
                </a:solidFill>
              </a:rPr>
              <a:t>= </a:t>
            </a:r>
            <a:r>
              <a:rPr lang="en-US" b="1" dirty="0" smtClean="0">
                <a:solidFill>
                  <a:srgbClr val="7030A0"/>
                </a:solidFill>
              </a:rPr>
              <a:t>s1[</a:t>
            </a:r>
            <a:r>
              <a:rPr lang="en-US" b="1" dirty="0" err="1" smtClean="0">
                <a:solidFill>
                  <a:srgbClr val="7030A0"/>
                </a:solidFill>
              </a:rPr>
              <a:t>i</a:t>
            </a:r>
            <a:r>
              <a:rPr lang="en-US" b="1" dirty="0" smtClean="0">
                <a:solidFill>
                  <a:srgbClr val="7030A0"/>
                </a:solidFill>
              </a:rPr>
              <a:t>])  </a:t>
            </a:r>
            <a:r>
              <a:rPr lang="en-US" b="1" dirty="0" err="1">
                <a:solidFill>
                  <a:srgbClr val="7030A0"/>
                </a:solidFill>
              </a:rPr>
              <a:t>dp</a:t>
            </a:r>
            <a:r>
              <a:rPr lang="en-US" b="1" dirty="0">
                <a:solidFill>
                  <a:srgbClr val="7030A0"/>
                </a:solidFill>
              </a:rPr>
              <a:t>[</a:t>
            </a:r>
            <a:r>
              <a:rPr lang="en-US" b="1" dirty="0" err="1">
                <a:solidFill>
                  <a:srgbClr val="7030A0"/>
                </a:solidFill>
              </a:rPr>
              <a:t>i</a:t>
            </a:r>
            <a:r>
              <a:rPr lang="en-US" b="1" dirty="0">
                <a:solidFill>
                  <a:srgbClr val="7030A0"/>
                </a:solidFill>
              </a:rPr>
              <a:t>][j] = </a:t>
            </a:r>
            <a:r>
              <a:rPr lang="en-US" b="1" dirty="0" err="1" smtClean="0">
                <a:solidFill>
                  <a:srgbClr val="7030A0"/>
                </a:solidFill>
              </a:rPr>
              <a:t>dp</a:t>
            </a:r>
            <a:r>
              <a:rPr lang="en-US" b="1" dirty="0" smtClean="0">
                <a:solidFill>
                  <a:srgbClr val="7030A0"/>
                </a:solidFill>
              </a:rPr>
              <a:t>[i-1][j]</a:t>
            </a:r>
          </a:p>
          <a:p>
            <a:r>
              <a:rPr lang="en-US" b="1" dirty="0" smtClean="0">
                <a:solidFill>
                  <a:srgbClr val="7030A0"/>
                </a:solidFill>
              </a:rPr>
              <a:t>Otherwise false</a:t>
            </a:r>
          </a:p>
          <a:p>
            <a:endParaRPr lang="en-US" b="1" dirty="0">
              <a:solidFill>
                <a:srgbClr val="7030A0"/>
              </a:solidFill>
            </a:endParaRPr>
          </a:p>
          <a:p>
            <a:r>
              <a:rPr lang="en-US" dirty="0" err="1" smtClean="0">
                <a:solidFill>
                  <a:srgbClr val="7030A0"/>
                </a:solidFill>
              </a:rPr>
              <a:t>Init</a:t>
            </a:r>
            <a:r>
              <a:rPr lang="en-US" dirty="0" smtClean="0">
                <a:solidFill>
                  <a:srgbClr val="7030A0"/>
                </a:solidFill>
              </a:rPr>
              <a:t>: first row is compare s2 with s3, first col is compare s1 with s3</a:t>
            </a:r>
            <a:endParaRPr lang="en-US" dirty="0">
              <a:solidFill>
                <a:srgbClr val="7030A0"/>
              </a:solidFill>
            </a:endParaRPr>
          </a:p>
          <a:p>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2069705259"/>
              </p:ext>
            </p:extLst>
          </p:nvPr>
        </p:nvGraphicFramePr>
        <p:xfrm>
          <a:off x="6649044" y="1464150"/>
          <a:ext cx="4640580" cy="1854200"/>
        </p:xfrm>
        <a:graphic>
          <a:graphicData uri="http://schemas.openxmlformats.org/drawingml/2006/table">
            <a:tbl>
              <a:tblPr firstRow="1" bandRow="1">
                <a:tableStyleId>{69012ECD-51FC-41F1-AA8D-1B2483CD663E}</a:tableStyleId>
              </a:tblPr>
              <a:tblGrid>
                <a:gridCol w="542801"/>
                <a:gridCol w="724395"/>
                <a:gridCol w="1163781"/>
                <a:gridCol w="973777"/>
                <a:gridCol w="1235826"/>
              </a:tblGrid>
              <a:tr h="370840">
                <a:tc>
                  <a:txBody>
                    <a:bodyPr/>
                    <a:lstStyle/>
                    <a:p>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a</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sz="1600" dirty="0" smtClean="0"/>
                        <a:t>‘’</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T</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a=a</a:t>
                      </a:r>
                      <a:r>
                        <a:rPr lang="en-US" sz="1600" baseline="0" dirty="0" smtClean="0"/>
                        <a:t>  T</a:t>
                      </a:r>
                      <a:endParaRPr lang="en-US" sz="1600"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a!=x  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X!=y  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a=a  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a=both T</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x=top</a:t>
                      </a:r>
                      <a:r>
                        <a:rPr lang="en-US" sz="1600" baseline="0" dirty="0" smtClean="0"/>
                        <a:t>  T</a:t>
                      </a:r>
                      <a:endParaRPr lang="en-US" sz="1600"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a=left  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a=a  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x!=both</a:t>
                      </a:r>
                      <a:r>
                        <a:rPr lang="en-US" sz="1600" baseline="0" dirty="0" smtClean="0"/>
                        <a:t> F</a:t>
                      </a:r>
                      <a:endParaRPr lang="en-US" sz="1600"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a=left 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b!=both 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smtClean="0"/>
                        <a:t>x!=b</a:t>
                      </a:r>
                      <a:r>
                        <a:rPr lang="en-US" sz="1600" baseline="0" dirty="0" smtClean="0"/>
                        <a:t> F</a:t>
                      </a:r>
                      <a:endParaRPr lang="en-US" sz="1600"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a=top  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 b=left 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smtClean="0"/>
                        <a:t>y=top 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8" name="TextBox 7"/>
          <p:cNvSpPr txBox="1"/>
          <p:nvPr/>
        </p:nvSpPr>
        <p:spPr>
          <a:xfrm>
            <a:off x="6649044" y="953537"/>
            <a:ext cx="4845132" cy="369332"/>
          </a:xfrm>
          <a:prstGeom prst="rect">
            <a:avLst/>
          </a:prstGeom>
          <a:noFill/>
        </p:spPr>
        <p:txBody>
          <a:bodyPr wrap="square" rtlCol="0">
            <a:spAutoFit/>
          </a:bodyPr>
          <a:lstStyle/>
          <a:p>
            <a:r>
              <a:rPr lang="en-US" dirty="0" err="1" smtClean="0"/>
              <a:t>e.g</a:t>
            </a:r>
            <a:r>
              <a:rPr lang="en-US" dirty="0" smtClean="0"/>
              <a:t>: s1= </a:t>
            </a:r>
            <a:r>
              <a:rPr lang="en-US" dirty="0" err="1" smtClean="0"/>
              <a:t>axy</a:t>
            </a:r>
            <a:r>
              <a:rPr lang="en-US" dirty="0" smtClean="0"/>
              <a:t>  s2=</a:t>
            </a:r>
            <a:r>
              <a:rPr lang="en-US" dirty="0" err="1" smtClean="0"/>
              <a:t>aab</a:t>
            </a:r>
            <a:r>
              <a:rPr lang="en-US" dirty="0" smtClean="0"/>
              <a:t>  s3=</a:t>
            </a:r>
            <a:r>
              <a:rPr lang="en-US" dirty="0" err="1" smtClean="0"/>
              <a:t>aaxaby</a:t>
            </a:r>
            <a:endParaRPr lang="en-US" dirty="0"/>
          </a:p>
        </p:txBody>
      </p:sp>
      <p:sp>
        <p:nvSpPr>
          <p:cNvPr id="9" name="TextBox 8"/>
          <p:cNvSpPr txBox="1"/>
          <p:nvPr/>
        </p:nvSpPr>
        <p:spPr>
          <a:xfrm>
            <a:off x="6649044" y="3374065"/>
            <a:ext cx="5019798" cy="923330"/>
          </a:xfrm>
          <a:prstGeom prst="rect">
            <a:avLst/>
          </a:prstGeom>
          <a:noFill/>
        </p:spPr>
        <p:txBody>
          <a:bodyPr wrap="square" rtlCol="0">
            <a:spAutoFit/>
          </a:bodyPr>
          <a:lstStyle/>
          <a:p>
            <a:r>
              <a:rPr lang="en-US" dirty="0" smtClean="0"/>
              <a:t>We also need to check special cases such as:</a:t>
            </a:r>
          </a:p>
          <a:p>
            <a:r>
              <a:rPr lang="en-US" dirty="0" smtClean="0"/>
              <a:t>If s1.len+s2.len &lt; s3.len false</a:t>
            </a:r>
          </a:p>
          <a:p>
            <a:r>
              <a:rPr lang="en-US" dirty="0" smtClean="0"/>
              <a:t>If s3 has char that not exist in s1,s2 false</a:t>
            </a:r>
            <a:endParaRPr lang="en-US" dirty="0"/>
          </a:p>
        </p:txBody>
      </p:sp>
    </p:spTree>
    <p:extLst>
      <p:ext uri="{BB962C8B-B14F-4D97-AF65-F5344CB8AC3E}">
        <p14:creationId xmlns:p14="http://schemas.microsoft.com/office/powerpoint/2010/main" val="17081531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83" y="117152"/>
            <a:ext cx="10718369" cy="471783"/>
          </a:xfrm>
        </p:spPr>
        <p:txBody>
          <a:bodyPr>
            <a:noAutofit/>
          </a:bodyPr>
          <a:lstStyle/>
          <a:p>
            <a:r>
              <a:rPr lang="en-US" sz="2800" dirty="0"/>
              <a:t>Find square/rectangle</a:t>
            </a:r>
          </a:p>
        </p:txBody>
      </p:sp>
      <p:sp>
        <p:nvSpPr>
          <p:cNvPr id="5" name="Rectangle 4"/>
          <p:cNvSpPr/>
          <p:nvPr/>
        </p:nvSpPr>
        <p:spPr>
          <a:xfrm>
            <a:off x="154982" y="588935"/>
            <a:ext cx="5153288" cy="4770537"/>
          </a:xfrm>
          <a:prstGeom prst="rect">
            <a:avLst/>
          </a:prstGeom>
        </p:spPr>
        <p:txBody>
          <a:bodyPr wrap="square">
            <a:spAutoFit/>
          </a:bodyPr>
          <a:lstStyle/>
          <a:p>
            <a:r>
              <a:rPr lang="en-US" sz="1600" dirty="0">
                <a:latin typeface="Calibri" charset="0"/>
                <a:ea typeface="DengXian" charset="-122"/>
                <a:cs typeface="Times New Roman" charset="0"/>
              </a:rPr>
              <a:t>Given a 2D binary matrix filled with 0's and 1's, find the largest square containing only 1's and return its area.</a:t>
            </a:r>
          </a:p>
          <a:p>
            <a:r>
              <a:rPr lang="en-US" sz="1600" dirty="0">
                <a:latin typeface="Calibri" charset="0"/>
                <a:ea typeface="DengXian" charset="-122"/>
                <a:cs typeface="Times New Roman" charset="0"/>
              </a:rPr>
              <a:t>For example, given the following matrix:</a:t>
            </a:r>
          </a:p>
          <a:p>
            <a:r>
              <a:rPr lang="en-US" sz="1600" dirty="0">
                <a:latin typeface="Calibri" charset="0"/>
                <a:ea typeface="DengXian" charset="-122"/>
                <a:cs typeface="Times New Roman" charset="0"/>
              </a:rPr>
              <a:t>1 0 1 0 0</a:t>
            </a:r>
          </a:p>
          <a:p>
            <a:r>
              <a:rPr lang="en-US" sz="1600" dirty="0">
                <a:latin typeface="Calibri" charset="0"/>
                <a:ea typeface="DengXian" charset="-122"/>
                <a:cs typeface="Times New Roman" charset="0"/>
              </a:rPr>
              <a:t>1 0 1 1 1</a:t>
            </a:r>
          </a:p>
          <a:p>
            <a:r>
              <a:rPr lang="en-US" sz="1600" dirty="0">
                <a:latin typeface="Calibri" charset="0"/>
                <a:ea typeface="DengXian" charset="-122"/>
                <a:cs typeface="Times New Roman" charset="0"/>
              </a:rPr>
              <a:t>1 1 1 1 1</a:t>
            </a:r>
          </a:p>
          <a:p>
            <a:r>
              <a:rPr lang="en-US" sz="1600" dirty="0">
                <a:latin typeface="Calibri" charset="0"/>
                <a:ea typeface="DengXian" charset="-122"/>
                <a:cs typeface="Times New Roman" charset="0"/>
              </a:rPr>
              <a:t>1 0 0 1 0</a:t>
            </a:r>
          </a:p>
          <a:p>
            <a:r>
              <a:rPr lang="en-US" sz="1600" dirty="0">
                <a:latin typeface="Calibri" charset="0"/>
                <a:ea typeface="DengXian" charset="-122"/>
                <a:cs typeface="Times New Roman" charset="0"/>
              </a:rPr>
              <a:t>Return 4.</a:t>
            </a:r>
          </a:p>
          <a:p>
            <a:r>
              <a:rPr lang="en-US" sz="1600" dirty="0">
                <a:latin typeface="Calibri" charset="0"/>
                <a:ea typeface="DengXian" charset="-122"/>
                <a:cs typeface="Times New Roman" charset="0"/>
              </a:rPr>
              <a:t> </a:t>
            </a:r>
            <a:r>
              <a:rPr lang="en-US" sz="1600" dirty="0" smtClean="0">
                <a:latin typeface="Calibri" charset="0"/>
                <a:ea typeface="DengXian" charset="-122"/>
                <a:cs typeface="Times New Roman" charset="0"/>
              </a:rPr>
              <a:t>use above example, we can use </a:t>
            </a:r>
            <a:r>
              <a:rPr lang="en-US" sz="1600" dirty="0" err="1" smtClean="0">
                <a:latin typeface="Calibri" charset="0"/>
                <a:ea typeface="DengXian" charset="-122"/>
                <a:cs typeface="Times New Roman" charset="0"/>
              </a:rPr>
              <a:t>fomula</a:t>
            </a:r>
            <a:r>
              <a:rPr lang="en-US" sz="1600" dirty="0" smtClean="0">
                <a:latin typeface="Calibri" charset="0"/>
                <a:ea typeface="DengXian" charset="-122"/>
                <a:cs typeface="Times New Roman" charset="0"/>
              </a:rPr>
              <a:t> to compute:</a:t>
            </a:r>
          </a:p>
          <a:p>
            <a:r>
              <a:rPr lang="en-US" sz="1600" b="1" dirty="0" smtClean="0">
                <a:solidFill>
                  <a:srgbClr val="7030A0"/>
                </a:solidFill>
                <a:latin typeface="Calibri" charset="0"/>
                <a:ea typeface="DengXian" charset="-122"/>
                <a:cs typeface="Times New Roman" charset="0"/>
              </a:rPr>
              <a:t>If ( matrix[</a:t>
            </a:r>
            <a:r>
              <a:rPr lang="en-US" sz="1600" b="1" dirty="0" err="1" smtClean="0">
                <a:solidFill>
                  <a:srgbClr val="7030A0"/>
                </a:solidFill>
                <a:latin typeface="Calibri" charset="0"/>
                <a:ea typeface="DengXian" charset="-122"/>
                <a:cs typeface="Times New Roman" charset="0"/>
              </a:rPr>
              <a:t>i</a:t>
            </a:r>
            <a:r>
              <a:rPr lang="en-US" sz="1600" b="1" dirty="0" smtClean="0">
                <a:solidFill>
                  <a:srgbClr val="7030A0"/>
                </a:solidFill>
                <a:latin typeface="Calibri" charset="0"/>
                <a:ea typeface="DengXian" charset="-122"/>
                <a:cs typeface="Times New Roman" charset="0"/>
              </a:rPr>
              <a:t>][j] = 0)  </a:t>
            </a:r>
            <a:r>
              <a:rPr lang="en-US" sz="1600" b="1" dirty="0" err="1" smtClean="0">
                <a:solidFill>
                  <a:srgbClr val="7030A0"/>
                </a:solidFill>
                <a:latin typeface="Calibri" charset="0"/>
                <a:ea typeface="DengXian" charset="-122"/>
                <a:cs typeface="Times New Roman" charset="0"/>
              </a:rPr>
              <a:t>dp</a:t>
            </a:r>
            <a:r>
              <a:rPr lang="en-US" sz="1600" b="1" dirty="0" smtClean="0">
                <a:solidFill>
                  <a:srgbClr val="7030A0"/>
                </a:solidFill>
                <a:latin typeface="Calibri" charset="0"/>
                <a:ea typeface="DengXian" charset="-122"/>
                <a:cs typeface="Times New Roman" charset="0"/>
              </a:rPr>
              <a:t>[</a:t>
            </a:r>
            <a:r>
              <a:rPr lang="en-US" sz="1600" b="1" dirty="0" err="1" smtClean="0">
                <a:solidFill>
                  <a:srgbClr val="7030A0"/>
                </a:solidFill>
                <a:latin typeface="Calibri" charset="0"/>
                <a:ea typeface="DengXian" charset="-122"/>
                <a:cs typeface="Times New Roman" charset="0"/>
              </a:rPr>
              <a:t>i</a:t>
            </a:r>
            <a:r>
              <a:rPr lang="en-US" sz="1600" b="1" dirty="0" smtClean="0">
                <a:solidFill>
                  <a:srgbClr val="7030A0"/>
                </a:solidFill>
                <a:latin typeface="Calibri" charset="0"/>
                <a:ea typeface="DengXian" charset="-122"/>
                <a:cs typeface="Times New Roman" charset="0"/>
              </a:rPr>
              <a:t>][j] = 0</a:t>
            </a:r>
          </a:p>
          <a:p>
            <a:r>
              <a:rPr lang="en-US" sz="1600" b="1" dirty="0" smtClean="0">
                <a:solidFill>
                  <a:srgbClr val="7030A0"/>
                </a:solidFill>
                <a:latin typeface="Calibri" charset="0"/>
                <a:ea typeface="DengXian" charset="-122"/>
                <a:cs typeface="Times New Roman" charset="0"/>
              </a:rPr>
              <a:t>Else </a:t>
            </a:r>
          </a:p>
          <a:p>
            <a:r>
              <a:rPr lang="en-US" sz="1600" b="1" dirty="0" err="1" smtClean="0">
                <a:solidFill>
                  <a:srgbClr val="7030A0"/>
                </a:solidFill>
                <a:latin typeface="Calibri" charset="0"/>
                <a:ea typeface="DengXian" charset="-122"/>
                <a:cs typeface="Times New Roman" charset="0"/>
              </a:rPr>
              <a:t>dp</a:t>
            </a:r>
            <a:r>
              <a:rPr lang="en-US" sz="1600" b="1" dirty="0" smtClean="0">
                <a:solidFill>
                  <a:srgbClr val="7030A0"/>
                </a:solidFill>
                <a:latin typeface="Calibri" charset="0"/>
                <a:ea typeface="DengXian" charset="-122"/>
                <a:cs typeface="Times New Roman" charset="0"/>
              </a:rPr>
              <a:t>[</a:t>
            </a:r>
            <a:r>
              <a:rPr lang="en-US" sz="1600" b="1" dirty="0" err="1" smtClean="0">
                <a:solidFill>
                  <a:srgbClr val="7030A0"/>
                </a:solidFill>
                <a:latin typeface="Calibri" charset="0"/>
                <a:ea typeface="DengXian" charset="-122"/>
                <a:cs typeface="Times New Roman" charset="0"/>
              </a:rPr>
              <a:t>i</a:t>
            </a:r>
            <a:r>
              <a:rPr lang="en-US" sz="1600" b="1" dirty="0" smtClean="0">
                <a:solidFill>
                  <a:srgbClr val="7030A0"/>
                </a:solidFill>
                <a:latin typeface="Calibri" charset="0"/>
                <a:ea typeface="DengXian" charset="-122"/>
                <a:cs typeface="Times New Roman" charset="0"/>
              </a:rPr>
              <a:t>][j] = </a:t>
            </a:r>
            <a:r>
              <a:rPr lang="en-US" sz="1600" b="1" dirty="0">
                <a:solidFill>
                  <a:srgbClr val="7030A0"/>
                </a:solidFill>
                <a:latin typeface="Calibri" charset="0"/>
                <a:ea typeface="DengXian" charset="-122"/>
                <a:cs typeface="Times New Roman" charset="0"/>
              </a:rPr>
              <a:t>matrix[</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][j] </a:t>
            </a:r>
            <a:r>
              <a:rPr lang="en-US" sz="1600" b="1" dirty="0" smtClean="0">
                <a:solidFill>
                  <a:srgbClr val="7030A0"/>
                </a:solidFill>
                <a:latin typeface="Calibri" charset="0"/>
                <a:ea typeface="DengXian" charset="-122"/>
                <a:cs typeface="Times New Roman" charset="0"/>
              </a:rPr>
              <a:t> + min(</a:t>
            </a:r>
            <a:r>
              <a:rPr lang="en-US" sz="1600" b="1" dirty="0" err="1" smtClean="0">
                <a:solidFill>
                  <a:srgbClr val="7030A0"/>
                </a:solidFill>
                <a:latin typeface="Calibri" charset="0"/>
                <a:ea typeface="DengXian" charset="-122"/>
                <a:cs typeface="Times New Roman" charset="0"/>
              </a:rPr>
              <a:t>dp</a:t>
            </a:r>
            <a:r>
              <a:rPr lang="en-US" sz="1600" b="1" dirty="0" smtClean="0">
                <a:solidFill>
                  <a:srgbClr val="7030A0"/>
                </a:solidFill>
                <a:latin typeface="Calibri" charset="0"/>
                <a:ea typeface="DengXian" charset="-122"/>
                <a:cs typeface="Times New Roman" charset="0"/>
              </a:rPr>
              <a:t>[i-1][</a:t>
            </a:r>
            <a:r>
              <a:rPr lang="en-US" sz="1600" b="1" dirty="0">
                <a:solidFill>
                  <a:srgbClr val="7030A0"/>
                </a:solidFill>
                <a:latin typeface="Calibri" charset="0"/>
                <a:ea typeface="DengXian" charset="-122"/>
                <a:cs typeface="Times New Roman" charset="0"/>
              </a:rPr>
              <a:t>j</a:t>
            </a:r>
            <a:r>
              <a:rPr lang="en-US" sz="1600" b="1" dirty="0" smtClean="0">
                <a:solidFill>
                  <a:srgbClr val="7030A0"/>
                </a:solidFill>
                <a:latin typeface="Calibri" charset="0"/>
                <a:ea typeface="DengXian" charset="-122"/>
                <a:cs typeface="Times New Roman" charset="0"/>
              </a:rPr>
              <a:t>], </a:t>
            </a:r>
            <a:r>
              <a:rPr lang="en-US" sz="1600" b="1" dirty="0" err="1">
                <a:solidFill>
                  <a:srgbClr val="7030A0"/>
                </a:solidFill>
                <a:latin typeface="Calibri" charset="0"/>
                <a:ea typeface="DengXian" charset="-122"/>
                <a:cs typeface="Times New Roman" charset="0"/>
              </a:rPr>
              <a:t>dp</a:t>
            </a:r>
            <a:r>
              <a:rPr lang="en-US" sz="1600" b="1" dirty="0">
                <a:solidFill>
                  <a:srgbClr val="7030A0"/>
                </a:solidFill>
                <a:latin typeface="Calibri" charset="0"/>
                <a:ea typeface="DengXian" charset="-122"/>
                <a:cs typeface="Times New Roman" charset="0"/>
              </a:rPr>
              <a:t>[</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a:t>
            </a:r>
            <a:r>
              <a:rPr lang="en-US" sz="1600" b="1" dirty="0" smtClean="0">
                <a:solidFill>
                  <a:srgbClr val="7030A0"/>
                </a:solidFill>
                <a:latin typeface="Calibri" charset="0"/>
                <a:ea typeface="DengXian" charset="-122"/>
                <a:cs typeface="Times New Roman" charset="0"/>
              </a:rPr>
              <a:t>j-1], </a:t>
            </a:r>
            <a:r>
              <a:rPr lang="en-US" sz="1600" b="1" dirty="0" err="1" smtClean="0">
                <a:solidFill>
                  <a:srgbClr val="7030A0"/>
                </a:solidFill>
                <a:latin typeface="Calibri" charset="0"/>
                <a:ea typeface="DengXian" charset="-122"/>
                <a:cs typeface="Times New Roman" charset="0"/>
              </a:rPr>
              <a:t>dp</a:t>
            </a:r>
            <a:r>
              <a:rPr lang="en-US" sz="1600" b="1" dirty="0" smtClean="0">
                <a:solidFill>
                  <a:srgbClr val="7030A0"/>
                </a:solidFill>
                <a:latin typeface="Calibri" charset="0"/>
                <a:ea typeface="DengXian" charset="-122"/>
                <a:cs typeface="Times New Roman" charset="0"/>
              </a:rPr>
              <a:t>[i-1][j-1] )</a:t>
            </a:r>
          </a:p>
          <a:p>
            <a:endParaRPr lang="en-US" sz="1600" dirty="0">
              <a:latin typeface="Calibri" charset="0"/>
              <a:ea typeface="DengXian" charset="-122"/>
              <a:cs typeface="Times New Roman" charset="0"/>
            </a:endParaRPr>
          </a:p>
          <a:p>
            <a:r>
              <a:rPr lang="en-US" sz="1600" dirty="0">
                <a:latin typeface="Calibri" charset="0"/>
                <a:ea typeface="DengXian" charset="-122"/>
                <a:cs typeface="Times New Roman" charset="0"/>
              </a:rPr>
              <a:t>1 0 1 0 0</a:t>
            </a:r>
          </a:p>
          <a:p>
            <a:r>
              <a:rPr lang="en-US" sz="1600" dirty="0">
                <a:latin typeface="Calibri" charset="0"/>
                <a:ea typeface="DengXian" charset="-122"/>
                <a:cs typeface="Times New Roman" charset="0"/>
              </a:rPr>
              <a:t>1 0 1 1 1</a:t>
            </a:r>
          </a:p>
          <a:p>
            <a:r>
              <a:rPr lang="en-US" sz="1600" dirty="0">
                <a:latin typeface="Calibri" charset="0"/>
                <a:ea typeface="DengXian" charset="-122"/>
                <a:cs typeface="Times New Roman" charset="0"/>
              </a:rPr>
              <a:t>1 1 1 2 2</a:t>
            </a:r>
          </a:p>
          <a:p>
            <a:r>
              <a:rPr lang="en-US" sz="1600" dirty="0">
                <a:latin typeface="Calibri" charset="0"/>
                <a:ea typeface="DengXian" charset="-122"/>
                <a:cs typeface="Times New Roman" charset="0"/>
              </a:rPr>
              <a:t>1 0 0 1 </a:t>
            </a:r>
            <a:r>
              <a:rPr lang="en-US" sz="1600" dirty="0" smtClean="0">
                <a:latin typeface="Calibri" charset="0"/>
                <a:ea typeface="DengXian" charset="-122"/>
                <a:cs typeface="Times New Roman" charset="0"/>
              </a:rPr>
              <a:t>0</a:t>
            </a:r>
          </a:p>
          <a:p>
            <a:r>
              <a:rPr lang="en-US" sz="1600" dirty="0">
                <a:latin typeface="Calibri" charset="0"/>
                <a:ea typeface="DengXian" charset="-122"/>
                <a:cs typeface="Times New Roman" charset="0"/>
              </a:rPr>
              <a:t>m</a:t>
            </a:r>
            <a:r>
              <a:rPr lang="en-US" sz="1600" dirty="0" smtClean="0">
                <a:effectLst/>
                <a:latin typeface="Calibri" charset="0"/>
                <a:ea typeface="DengXian" charset="-122"/>
                <a:cs typeface="Times New Roman" charset="0"/>
              </a:rPr>
              <a:t>ax is 2, result is max*max;</a:t>
            </a:r>
            <a:endParaRPr lang="en-US" sz="1600" dirty="0">
              <a:effectLst/>
              <a:latin typeface="Calibri" charset="0"/>
              <a:ea typeface="DengXian" charset="-122"/>
              <a:cs typeface="Times New Roman" charset="0"/>
            </a:endParaRPr>
          </a:p>
        </p:txBody>
      </p:sp>
      <p:sp>
        <p:nvSpPr>
          <p:cNvPr id="6" name="Rectangle 5"/>
          <p:cNvSpPr/>
          <p:nvPr/>
        </p:nvSpPr>
        <p:spPr>
          <a:xfrm>
            <a:off x="5308270" y="117152"/>
            <a:ext cx="6792686" cy="2800767"/>
          </a:xfrm>
          <a:prstGeom prst="rect">
            <a:avLst/>
          </a:prstGeom>
        </p:spPr>
        <p:txBody>
          <a:bodyPr wrap="square">
            <a:spAutoFit/>
          </a:bodyPr>
          <a:lstStyle/>
          <a:p>
            <a:r>
              <a:rPr lang="en-US" sz="1600" dirty="0" smtClean="0">
                <a:latin typeface="Calibri" charset="0"/>
                <a:ea typeface="DengXian" charset="-122"/>
                <a:cs typeface="Times New Roman" charset="0"/>
              </a:rPr>
              <a:t>Given a matrix, find a sub square that all sides as X, what’s inside doesn’t matter</a:t>
            </a:r>
          </a:p>
          <a:p>
            <a:r>
              <a:rPr lang="en-US" sz="1600" dirty="0" smtClean="0">
                <a:effectLst/>
                <a:latin typeface="Calibri" charset="0"/>
                <a:ea typeface="DengXian" charset="-122"/>
                <a:cs typeface="Times New Roman" charset="0"/>
              </a:rPr>
              <a:t>Find such sub-square with largest area</a:t>
            </a:r>
          </a:p>
          <a:p>
            <a:r>
              <a:rPr lang="en-US" sz="1600" dirty="0" err="1" smtClean="0">
                <a:solidFill>
                  <a:srgbClr val="7030A0"/>
                </a:solidFill>
                <a:latin typeface="Calibri" charset="0"/>
                <a:ea typeface="DengXian" charset="-122"/>
                <a:cs typeface="Times New Roman" charset="0"/>
              </a:rPr>
              <a:t>dp</a:t>
            </a:r>
            <a:r>
              <a:rPr lang="en-US" sz="1600" dirty="0" smtClean="0">
                <a:solidFill>
                  <a:srgbClr val="7030A0"/>
                </a:solidFill>
                <a:latin typeface="Calibri" charset="0"/>
                <a:ea typeface="DengXian" charset="-122"/>
                <a:cs typeface="Times New Roman" charset="0"/>
              </a:rPr>
              <a:t>[</a:t>
            </a:r>
            <a:r>
              <a:rPr lang="en-US" sz="1600" dirty="0" err="1" smtClean="0">
                <a:solidFill>
                  <a:srgbClr val="7030A0"/>
                </a:solidFill>
                <a:latin typeface="Calibri" charset="0"/>
                <a:ea typeface="DengXian" charset="-122"/>
                <a:cs typeface="Times New Roman" charset="0"/>
              </a:rPr>
              <a:t>i</a:t>
            </a:r>
            <a:r>
              <a:rPr lang="en-US" sz="1600" dirty="0" smtClean="0">
                <a:solidFill>
                  <a:srgbClr val="7030A0"/>
                </a:solidFill>
                <a:latin typeface="Calibri" charset="0"/>
                <a:ea typeface="DengXian" charset="-122"/>
                <a:cs typeface="Times New Roman" charset="0"/>
              </a:rPr>
              <a:t>][j] = (v1, v2)  v1 denote how many X on top, v2 denote how many X on left</a:t>
            </a:r>
          </a:p>
          <a:p>
            <a:r>
              <a:rPr lang="en-US" sz="1600" dirty="0" smtClean="0">
                <a:solidFill>
                  <a:srgbClr val="7030A0"/>
                </a:solidFill>
                <a:latin typeface="Calibri" charset="0"/>
                <a:ea typeface="DengXian" charset="-122"/>
                <a:cs typeface="Times New Roman" charset="0"/>
              </a:rPr>
              <a:t>If(matrix[</a:t>
            </a:r>
            <a:r>
              <a:rPr lang="en-US" sz="1600" dirty="0" err="1" smtClean="0">
                <a:solidFill>
                  <a:srgbClr val="7030A0"/>
                </a:solidFill>
                <a:latin typeface="Calibri" charset="0"/>
                <a:ea typeface="DengXian" charset="-122"/>
                <a:cs typeface="Times New Roman" charset="0"/>
              </a:rPr>
              <a:t>i</a:t>
            </a:r>
            <a:r>
              <a:rPr lang="en-US" sz="1600" dirty="0" smtClean="0">
                <a:solidFill>
                  <a:srgbClr val="7030A0"/>
                </a:solidFill>
                <a:latin typeface="Calibri" charset="0"/>
                <a:ea typeface="DengXian" charset="-122"/>
                <a:cs typeface="Times New Roman" charset="0"/>
              </a:rPr>
              <a:t>][j]=O)  </a:t>
            </a:r>
            <a:r>
              <a:rPr lang="en-US" sz="1600" dirty="0" err="1" smtClean="0">
                <a:solidFill>
                  <a:srgbClr val="7030A0"/>
                </a:solidFill>
                <a:latin typeface="Calibri" charset="0"/>
                <a:ea typeface="DengXian" charset="-122"/>
                <a:cs typeface="Times New Roman" charset="0"/>
              </a:rPr>
              <a:t>dp</a:t>
            </a:r>
            <a:r>
              <a:rPr lang="en-US" sz="1600" dirty="0" smtClean="0">
                <a:solidFill>
                  <a:srgbClr val="7030A0"/>
                </a:solidFill>
                <a:latin typeface="Calibri" charset="0"/>
                <a:ea typeface="DengXian" charset="-122"/>
                <a:cs typeface="Times New Roman" charset="0"/>
              </a:rPr>
              <a:t>[</a:t>
            </a:r>
            <a:r>
              <a:rPr lang="en-US" sz="1600" dirty="0" err="1" smtClean="0">
                <a:solidFill>
                  <a:srgbClr val="7030A0"/>
                </a:solidFill>
                <a:latin typeface="Calibri" charset="0"/>
                <a:ea typeface="DengXian" charset="-122"/>
                <a:cs typeface="Times New Roman" charset="0"/>
              </a:rPr>
              <a:t>i</a:t>
            </a:r>
            <a:r>
              <a:rPr lang="en-US" sz="1600" dirty="0" smtClean="0">
                <a:solidFill>
                  <a:srgbClr val="7030A0"/>
                </a:solidFill>
                <a:latin typeface="Calibri" charset="0"/>
                <a:ea typeface="DengXian" charset="-122"/>
                <a:cs typeface="Times New Roman" charset="0"/>
              </a:rPr>
              <a:t>][j] = [0,0]</a:t>
            </a:r>
          </a:p>
          <a:p>
            <a:r>
              <a:rPr lang="en-US" sz="1600" dirty="0" smtClean="0">
                <a:solidFill>
                  <a:srgbClr val="7030A0"/>
                </a:solidFill>
                <a:effectLst/>
                <a:latin typeface="Calibri" charset="0"/>
                <a:ea typeface="DengXian" charset="-122"/>
                <a:cs typeface="Times New Roman" charset="0"/>
              </a:rPr>
              <a:t>Else </a:t>
            </a:r>
            <a:r>
              <a:rPr lang="en-US" sz="1600" dirty="0" err="1">
                <a:solidFill>
                  <a:srgbClr val="7030A0"/>
                </a:solidFill>
                <a:latin typeface="Calibri" charset="0"/>
                <a:ea typeface="DengXian" charset="-122"/>
                <a:cs typeface="Times New Roman" charset="0"/>
              </a:rPr>
              <a:t>dp</a:t>
            </a:r>
            <a:r>
              <a:rPr lang="en-US" sz="1600" dirty="0">
                <a:solidFill>
                  <a:srgbClr val="7030A0"/>
                </a:solidFill>
                <a:latin typeface="Calibri" charset="0"/>
                <a:ea typeface="DengXian" charset="-122"/>
                <a:cs typeface="Times New Roman" charset="0"/>
              </a:rPr>
              <a:t>[</a:t>
            </a:r>
            <a:r>
              <a:rPr lang="en-US" sz="1600" dirty="0" err="1">
                <a:solidFill>
                  <a:srgbClr val="7030A0"/>
                </a:solidFill>
                <a:latin typeface="Calibri" charset="0"/>
                <a:ea typeface="DengXian" charset="-122"/>
                <a:cs typeface="Times New Roman" charset="0"/>
              </a:rPr>
              <a:t>i</a:t>
            </a:r>
            <a:r>
              <a:rPr lang="en-US" sz="1600" dirty="0">
                <a:solidFill>
                  <a:srgbClr val="7030A0"/>
                </a:solidFill>
                <a:latin typeface="Calibri" charset="0"/>
                <a:ea typeface="DengXian" charset="-122"/>
                <a:cs typeface="Times New Roman" charset="0"/>
              </a:rPr>
              <a:t>][j</a:t>
            </a:r>
            <a:r>
              <a:rPr lang="en-US" sz="1600" dirty="0" smtClean="0">
                <a:solidFill>
                  <a:srgbClr val="7030A0"/>
                </a:solidFill>
                <a:latin typeface="Calibri" charset="0"/>
                <a:ea typeface="DengXian" charset="-122"/>
                <a:cs typeface="Times New Roman" charset="0"/>
              </a:rPr>
              <a:t>] = [</a:t>
            </a:r>
            <a:r>
              <a:rPr lang="en-US" sz="1600" dirty="0" err="1" smtClean="0">
                <a:solidFill>
                  <a:srgbClr val="7030A0"/>
                </a:solidFill>
                <a:latin typeface="Calibri" charset="0"/>
                <a:ea typeface="DengXian" charset="-122"/>
                <a:cs typeface="Times New Roman" charset="0"/>
              </a:rPr>
              <a:t>dp</a:t>
            </a:r>
            <a:r>
              <a:rPr lang="en-US" sz="1600" dirty="0" smtClean="0">
                <a:solidFill>
                  <a:srgbClr val="7030A0"/>
                </a:solidFill>
                <a:latin typeface="Calibri" charset="0"/>
                <a:ea typeface="DengXian" charset="-122"/>
                <a:cs typeface="Times New Roman" charset="0"/>
              </a:rPr>
              <a:t>[i-1][</a:t>
            </a:r>
            <a:r>
              <a:rPr lang="en-US" sz="1600" dirty="0">
                <a:solidFill>
                  <a:srgbClr val="7030A0"/>
                </a:solidFill>
                <a:latin typeface="Calibri" charset="0"/>
                <a:ea typeface="DengXian" charset="-122"/>
                <a:cs typeface="Times New Roman" charset="0"/>
              </a:rPr>
              <a:t>j</a:t>
            </a:r>
            <a:r>
              <a:rPr lang="en-US" sz="1600" dirty="0" smtClean="0">
                <a:solidFill>
                  <a:srgbClr val="7030A0"/>
                </a:solidFill>
                <a:latin typeface="Calibri" charset="0"/>
                <a:ea typeface="DengXian" charset="-122"/>
                <a:cs typeface="Times New Roman" charset="0"/>
              </a:rPr>
              <a:t>][0] +1, </a:t>
            </a:r>
            <a:r>
              <a:rPr lang="en-US" sz="1600" dirty="0" err="1" smtClean="0">
                <a:solidFill>
                  <a:srgbClr val="7030A0"/>
                </a:solidFill>
                <a:latin typeface="Calibri" charset="0"/>
                <a:ea typeface="DengXian" charset="-122"/>
                <a:cs typeface="Times New Roman" charset="0"/>
              </a:rPr>
              <a:t>dp</a:t>
            </a:r>
            <a:r>
              <a:rPr lang="en-US" sz="1600" dirty="0" smtClean="0">
                <a:solidFill>
                  <a:srgbClr val="7030A0"/>
                </a:solidFill>
                <a:latin typeface="Calibri" charset="0"/>
                <a:ea typeface="DengXian" charset="-122"/>
                <a:cs typeface="Times New Roman" charset="0"/>
              </a:rPr>
              <a:t>[</a:t>
            </a:r>
            <a:r>
              <a:rPr lang="en-US" sz="1600" dirty="0" err="1" smtClean="0">
                <a:solidFill>
                  <a:srgbClr val="7030A0"/>
                </a:solidFill>
                <a:latin typeface="Calibri" charset="0"/>
                <a:ea typeface="DengXian" charset="-122"/>
                <a:cs typeface="Times New Roman" charset="0"/>
              </a:rPr>
              <a:t>i</a:t>
            </a:r>
            <a:r>
              <a:rPr lang="en-US" sz="1600" dirty="0" smtClean="0">
                <a:solidFill>
                  <a:srgbClr val="7030A0"/>
                </a:solidFill>
                <a:latin typeface="Calibri" charset="0"/>
                <a:ea typeface="DengXian" charset="-122"/>
                <a:cs typeface="Times New Roman" charset="0"/>
              </a:rPr>
              <a:t>][j-1][1] </a:t>
            </a:r>
            <a:r>
              <a:rPr lang="en-US" sz="1600" dirty="0">
                <a:solidFill>
                  <a:srgbClr val="7030A0"/>
                </a:solidFill>
                <a:latin typeface="Calibri" charset="0"/>
                <a:ea typeface="DengXian" charset="-122"/>
                <a:cs typeface="Times New Roman" charset="0"/>
              </a:rPr>
              <a:t>+</a:t>
            </a:r>
            <a:r>
              <a:rPr lang="en-US" sz="1600" dirty="0" smtClean="0">
                <a:solidFill>
                  <a:srgbClr val="7030A0"/>
                </a:solidFill>
                <a:latin typeface="Calibri" charset="0"/>
                <a:ea typeface="DengXian" charset="-122"/>
                <a:cs typeface="Times New Roman" charset="0"/>
              </a:rPr>
              <a:t>1)    </a:t>
            </a:r>
          </a:p>
          <a:p>
            <a:r>
              <a:rPr lang="en-US" sz="1600" dirty="0" err="1" smtClean="0">
                <a:solidFill>
                  <a:srgbClr val="7030A0"/>
                </a:solidFill>
                <a:effectLst/>
                <a:latin typeface="Calibri" charset="0"/>
                <a:ea typeface="DengXian" charset="-122"/>
                <a:cs typeface="Times New Roman" charset="0"/>
              </a:rPr>
              <a:t>e.g</a:t>
            </a:r>
            <a:r>
              <a:rPr lang="en-US" sz="1600" dirty="0" smtClean="0">
                <a:solidFill>
                  <a:srgbClr val="7030A0"/>
                </a:solidFill>
                <a:effectLst/>
                <a:latin typeface="Calibri" charset="0"/>
                <a:ea typeface="DengXian" charset="-122"/>
                <a:cs typeface="Times New Roman" charset="0"/>
              </a:rPr>
              <a:t>: </a:t>
            </a:r>
          </a:p>
          <a:p>
            <a:r>
              <a:rPr lang="en-US" sz="1600" dirty="0">
                <a:solidFill>
                  <a:srgbClr val="7030A0"/>
                </a:solidFill>
                <a:latin typeface="Calibri" charset="0"/>
                <a:ea typeface="DengXian" charset="-122"/>
                <a:cs typeface="Times New Roman" charset="0"/>
              </a:rPr>
              <a:t> </a:t>
            </a:r>
            <a:r>
              <a:rPr lang="en-US" sz="1600" dirty="0" smtClean="0">
                <a:solidFill>
                  <a:srgbClr val="7030A0"/>
                </a:solidFill>
                <a:latin typeface="Calibri" charset="0"/>
                <a:ea typeface="DengXian" charset="-122"/>
                <a:cs typeface="Times New Roman" charset="0"/>
              </a:rPr>
              <a:t>O  O  O  O X</a:t>
            </a:r>
          </a:p>
          <a:p>
            <a:r>
              <a:rPr lang="en-US" sz="1600" dirty="0" smtClean="0">
                <a:solidFill>
                  <a:srgbClr val="7030A0"/>
                </a:solidFill>
                <a:effectLst/>
                <a:latin typeface="Calibri" charset="0"/>
                <a:ea typeface="DengXian" charset="-122"/>
                <a:cs typeface="Times New Roman" charset="0"/>
              </a:rPr>
              <a:t> X  O  X   X  X</a:t>
            </a:r>
          </a:p>
          <a:p>
            <a:r>
              <a:rPr lang="en-US" sz="1600" dirty="0">
                <a:solidFill>
                  <a:srgbClr val="7030A0"/>
                </a:solidFill>
                <a:latin typeface="Calibri" charset="0"/>
                <a:ea typeface="DengXian" charset="-122"/>
                <a:cs typeface="Times New Roman" charset="0"/>
              </a:rPr>
              <a:t> </a:t>
            </a:r>
            <a:r>
              <a:rPr lang="en-US" sz="1600" dirty="0" smtClean="0">
                <a:solidFill>
                  <a:srgbClr val="7030A0"/>
                </a:solidFill>
                <a:latin typeface="Calibri" charset="0"/>
                <a:ea typeface="DengXian" charset="-122"/>
                <a:cs typeface="Times New Roman" charset="0"/>
              </a:rPr>
              <a:t>X  O  X   O  X</a:t>
            </a:r>
          </a:p>
          <a:p>
            <a:r>
              <a:rPr lang="en-US" sz="1600" dirty="0">
                <a:solidFill>
                  <a:srgbClr val="7030A0"/>
                </a:solidFill>
                <a:latin typeface="Calibri" charset="0"/>
                <a:ea typeface="DengXian" charset="-122"/>
                <a:cs typeface="Times New Roman" charset="0"/>
              </a:rPr>
              <a:t> </a:t>
            </a:r>
            <a:r>
              <a:rPr lang="en-US" sz="1600" dirty="0" smtClean="0">
                <a:solidFill>
                  <a:srgbClr val="7030A0"/>
                </a:solidFill>
                <a:latin typeface="Calibri" charset="0"/>
                <a:ea typeface="DengXian" charset="-122"/>
                <a:cs typeface="Times New Roman" charset="0"/>
              </a:rPr>
              <a:t>X   X  X   X  X </a:t>
            </a:r>
          </a:p>
          <a:p>
            <a:r>
              <a:rPr lang="en-US" sz="1600" dirty="0" smtClean="0">
                <a:solidFill>
                  <a:srgbClr val="7030A0"/>
                </a:solidFill>
                <a:effectLst/>
                <a:latin typeface="Calibri" charset="0"/>
                <a:ea typeface="DengXian" charset="-122"/>
                <a:cs typeface="Times New Roman" charset="0"/>
              </a:rPr>
              <a:t> O  O  X   X  X</a:t>
            </a:r>
            <a:endParaRPr lang="en-US" sz="1600" dirty="0">
              <a:solidFill>
                <a:srgbClr val="7030A0"/>
              </a:solidFill>
              <a:effectLst/>
              <a:latin typeface="Calibri" charset="0"/>
              <a:ea typeface="DengXian" charset="-122"/>
              <a:cs typeface="Times New Roman" charset="0"/>
            </a:endParaRPr>
          </a:p>
        </p:txBody>
      </p:sp>
      <p:cxnSp>
        <p:nvCxnSpPr>
          <p:cNvPr id="8" name="Straight Arrow Connector 7"/>
          <p:cNvCxnSpPr/>
          <p:nvPr/>
        </p:nvCxnSpPr>
        <p:spPr>
          <a:xfrm>
            <a:off x="6650182" y="2137558"/>
            <a:ext cx="80752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9" name="Table 8"/>
          <p:cNvGraphicFramePr>
            <a:graphicFrameLocks noGrp="1"/>
          </p:cNvGraphicFramePr>
          <p:nvPr>
            <p:extLst>
              <p:ext uri="{D42A27DB-BD31-4B8C-83A1-F6EECF244321}">
                <p14:modId xmlns:p14="http://schemas.microsoft.com/office/powerpoint/2010/main" val="617983730"/>
              </p:ext>
            </p:extLst>
          </p:nvPr>
        </p:nvGraphicFramePr>
        <p:xfrm>
          <a:off x="7594270" y="1517535"/>
          <a:ext cx="2185060" cy="1602831"/>
        </p:xfrm>
        <a:graphic>
          <a:graphicData uri="http://schemas.openxmlformats.org/drawingml/2006/table">
            <a:tbl>
              <a:tblPr firstRow="1" bandRow="1">
                <a:tableStyleId>{2D5ABB26-0587-4C30-8999-92F81FD0307C}</a:tableStyleId>
              </a:tblPr>
              <a:tblGrid>
                <a:gridCol w="437012"/>
                <a:gridCol w="437012"/>
                <a:gridCol w="437012"/>
                <a:gridCol w="437012"/>
                <a:gridCol w="437012"/>
              </a:tblGrid>
              <a:tr h="383631">
                <a:tc>
                  <a:txBody>
                    <a:bodyPr/>
                    <a:lstStyle/>
                    <a:p>
                      <a:r>
                        <a:rPr lang="en-US" sz="1400" dirty="0" smtClean="0"/>
                        <a:t>0,0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1,1</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373">
                <a:tc>
                  <a:txBody>
                    <a:bodyPr/>
                    <a:lstStyle/>
                    <a:p>
                      <a:r>
                        <a:rPr lang="en-US" sz="1400" dirty="0" smtClean="0"/>
                        <a:t>1,1</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1,1</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1,2</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2,3</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373">
                <a:tc>
                  <a:txBody>
                    <a:bodyPr/>
                    <a:lstStyle/>
                    <a:p>
                      <a:r>
                        <a:rPr lang="en-US" sz="1400" dirty="0" smtClean="0"/>
                        <a:t>2,1</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2,1</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3,1</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373">
                <a:tc>
                  <a:txBody>
                    <a:bodyPr/>
                    <a:lstStyle/>
                    <a:p>
                      <a:r>
                        <a:rPr lang="en-US" sz="1400" dirty="0" smtClean="0"/>
                        <a:t>3,1</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1,2</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3,3</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1,4</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4,5</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3373">
                <a:tc>
                  <a:txBody>
                    <a:bodyPr/>
                    <a:lstStyle/>
                    <a:p>
                      <a:r>
                        <a:rPr lang="en-US" sz="1400" dirty="0" smtClean="0"/>
                        <a:t>0,0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4,1</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2,2</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5,3</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10" name="TextBox 9"/>
          <p:cNvSpPr txBox="1"/>
          <p:nvPr/>
        </p:nvSpPr>
        <p:spPr>
          <a:xfrm>
            <a:off x="5308270" y="3120366"/>
            <a:ext cx="6626432" cy="3847207"/>
          </a:xfrm>
          <a:prstGeom prst="rect">
            <a:avLst/>
          </a:prstGeom>
          <a:noFill/>
        </p:spPr>
        <p:txBody>
          <a:bodyPr wrap="square" rtlCol="0">
            <a:spAutoFit/>
          </a:bodyPr>
          <a:lstStyle/>
          <a:p>
            <a:r>
              <a:rPr lang="en-US" sz="1600" dirty="0" smtClean="0"/>
              <a:t>Based on above </a:t>
            </a:r>
            <a:r>
              <a:rPr lang="en-US" sz="1600" dirty="0" err="1" smtClean="0"/>
              <a:t>dp</a:t>
            </a:r>
            <a:r>
              <a:rPr lang="en-US" sz="1600" dirty="0" smtClean="0"/>
              <a:t>, check each item not equal to 0,0 from bottom to up:</a:t>
            </a:r>
          </a:p>
          <a:p>
            <a:r>
              <a:rPr lang="en-US" sz="1600" dirty="0" err="1" smtClean="0"/>
              <a:t>Dp</a:t>
            </a:r>
            <a:r>
              <a:rPr lang="en-US" sz="1600" dirty="0" smtClean="0"/>
              <a:t>[4][4] = [5,3]  min=3 </a:t>
            </a:r>
          </a:p>
          <a:p>
            <a:r>
              <a:rPr lang="en-US" sz="1600" dirty="0" err="1" smtClean="0"/>
              <a:t>len</a:t>
            </a:r>
            <a:r>
              <a:rPr lang="en-US" sz="1600" dirty="0" smtClean="0"/>
              <a:t>=3  check </a:t>
            </a:r>
            <a:r>
              <a:rPr lang="en-US" sz="1600" dirty="0" err="1" smtClean="0"/>
              <a:t>dp</a:t>
            </a:r>
            <a:r>
              <a:rPr lang="en-US" sz="1600" dirty="0" smtClean="0"/>
              <a:t>[4][4-(3-1)][0]=1&lt;3 </a:t>
            </a:r>
            <a:r>
              <a:rPr lang="en-US" sz="1600" dirty="0"/>
              <a:t>check </a:t>
            </a:r>
            <a:r>
              <a:rPr lang="en-US" sz="1600" dirty="0" err="1" smtClean="0"/>
              <a:t>dp</a:t>
            </a:r>
            <a:r>
              <a:rPr lang="en-US" sz="1600" dirty="0" smtClean="0"/>
              <a:t>[4-</a:t>
            </a:r>
            <a:r>
              <a:rPr lang="en-US" sz="1600" dirty="0"/>
              <a:t>(3-1</a:t>
            </a:r>
            <a:r>
              <a:rPr lang="en-US" sz="1600" dirty="0" smtClean="0"/>
              <a:t>)][4][1]=1&lt;3  not satisfied</a:t>
            </a:r>
          </a:p>
          <a:p>
            <a:r>
              <a:rPr lang="en-US" sz="1600" dirty="0" err="1" smtClean="0"/>
              <a:t>len</a:t>
            </a:r>
            <a:r>
              <a:rPr lang="en-US" sz="1600" dirty="0" smtClean="0"/>
              <a:t>=2  </a:t>
            </a:r>
            <a:r>
              <a:rPr lang="en-US" sz="1600" dirty="0"/>
              <a:t>check </a:t>
            </a:r>
            <a:r>
              <a:rPr lang="en-US" sz="1600" dirty="0" err="1"/>
              <a:t>dp</a:t>
            </a:r>
            <a:r>
              <a:rPr lang="en-US" sz="1600" dirty="0"/>
              <a:t>[4][4-</a:t>
            </a:r>
            <a:r>
              <a:rPr lang="en-US" sz="1600" dirty="0" smtClean="0"/>
              <a:t>(2-1</a:t>
            </a:r>
            <a:r>
              <a:rPr lang="en-US" sz="1600" dirty="0"/>
              <a:t>)][0</a:t>
            </a:r>
            <a:r>
              <a:rPr lang="en-US" sz="1600" dirty="0" smtClean="0"/>
              <a:t>]=2 </a:t>
            </a:r>
            <a:r>
              <a:rPr lang="en-US" sz="1600" dirty="0"/>
              <a:t>check </a:t>
            </a:r>
            <a:r>
              <a:rPr lang="en-US" sz="1600" dirty="0" err="1"/>
              <a:t>dp</a:t>
            </a:r>
            <a:r>
              <a:rPr lang="en-US" sz="1600" dirty="0"/>
              <a:t>[4-</a:t>
            </a:r>
            <a:r>
              <a:rPr lang="en-US" sz="1600" dirty="0" smtClean="0"/>
              <a:t>(2-1</a:t>
            </a:r>
            <a:r>
              <a:rPr lang="en-US" sz="1600" dirty="0"/>
              <a:t>)][4][1</a:t>
            </a:r>
            <a:r>
              <a:rPr lang="en-US" sz="1600" dirty="0" smtClean="0"/>
              <a:t>]=5&gt;2  </a:t>
            </a:r>
            <a:r>
              <a:rPr lang="en-US" sz="1600" dirty="0" err="1" smtClean="0"/>
              <a:t>maxLen</a:t>
            </a:r>
            <a:r>
              <a:rPr lang="en-US" sz="1600" dirty="0" smtClean="0"/>
              <a:t> = 2</a:t>
            </a:r>
          </a:p>
          <a:p>
            <a:r>
              <a:rPr lang="en-US" sz="1600" dirty="0" smtClean="0"/>
              <a:t>Len=1 </a:t>
            </a:r>
            <a:r>
              <a:rPr lang="mr-IN" sz="1600" dirty="0" smtClean="0"/>
              <a:t>…</a:t>
            </a:r>
            <a:r>
              <a:rPr lang="en-US" sz="1600" dirty="0" smtClean="0"/>
              <a:t>.</a:t>
            </a:r>
          </a:p>
          <a:p>
            <a:endParaRPr lang="en-US" sz="1600" dirty="0"/>
          </a:p>
          <a:p>
            <a:r>
              <a:rPr lang="en-US" sz="1600" dirty="0" smtClean="0"/>
              <a:t>For each tuple not equal to 0,0:</a:t>
            </a:r>
          </a:p>
          <a:p>
            <a:r>
              <a:rPr lang="en-US" sz="1600" dirty="0" smtClean="0">
                <a:solidFill>
                  <a:srgbClr val="7030A0"/>
                </a:solidFill>
              </a:rPr>
              <a:t>Len = min( </a:t>
            </a:r>
            <a:r>
              <a:rPr lang="en-US" sz="1600" dirty="0" err="1" smtClean="0">
                <a:solidFill>
                  <a:srgbClr val="7030A0"/>
                </a:solidFill>
              </a:rPr>
              <a:t>dp</a:t>
            </a:r>
            <a:r>
              <a:rPr lang="en-US" sz="1600" dirty="0" smtClean="0">
                <a:solidFill>
                  <a:srgbClr val="7030A0"/>
                </a:solidFill>
              </a:rPr>
              <a:t>[</a:t>
            </a:r>
            <a:r>
              <a:rPr lang="en-US" sz="1600" dirty="0" err="1" smtClean="0">
                <a:solidFill>
                  <a:srgbClr val="7030A0"/>
                </a:solidFill>
              </a:rPr>
              <a:t>i</a:t>
            </a:r>
            <a:r>
              <a:rPr lang="en-US" sz="1600" dirty="0" smtClean="0">
                <a:solidFill>
                  <a:srgbClr val="7030A0"/>
                </a:solidFill>
              </a:rPr>
              <a:t>][j][0] , </a:t>
            </a:r>
            <a:r>
              <a:rPr lang="en-US" sz="1600" dirty="0" err="1">
                <a:solidFill>
                  <a:srgbClr val="7030A0"/>
                </a:solidFill>
              </a:rPr>
              <a:t>dp</a:t>
            </a:r>
            <a:r>
              <a:rPr lang="en-US" sz="1600" dirty="0">
                <a:solidFill>
                  <a:srgbClr val="7030A0"/>
                </a:solidFill>
              </a:rPr>
              <a:t>[</a:t>
            </a:r>
            <a:r>
              <a:rPr lang="en-US" sz="1600" dirty="0" err="1">
                <a:solidFill>
                  <a:srgbClr val="7030A0"/>
                </a:solidFill>
              </a:rPr>
              <a:t>i</a:t>
            </a:r>
            <a:r>
              <a:rPr lang="en-US" sz="1600" dirty="0">
                <a:solidFill>
                  <a:srgbClr val="7030A0"/>
                </a:solidFill>
              </a:rPr>
              <a:t>][j</a:t>
            </a:r>
            <a:r>
              <a:rPr lang="en-US" sz="1600" dirty="0" smtClean="0">
                <a:solidFill>
                  <a:srgbClr val="7030A0"/>
                </a:solidFill>
              </a:rPr>
              <a:t>][1] )</a:t>
            </a:r>
          </a:p>
          <a:p>
            <a:r>
              <a:rPr lang="en-US" sz="1600" dirty="0" smtClean="0">
                <a:solidFill>
                  <a:srgbClr val="7030A0"/>
                </a:solidFill>
              </a:rPr>
              <a:t>While(</a:t>
            </a:r>
            <a:r>
              <a:rPr lang="en-US" sz="1600" dirty="0" err="1" smtClean="0">
                <a:solidFill>
                  <a:srgbClr val="7030A0"/>
                </a:solidFill>
              </a:rPr>
              <a:t>len</a:t>
            </a:r>
            <a:r>
              <a:rPr lang="en-US" sz="1600" dirty="0" smtClean="0">
                <a:solidFill>
                  <a:srgbClr val="7030A0"/>
                </a:solidFill>
              </a:rPr>
              <a:t> &gt; 0)</a:t>
            </a:r>
          </a:p>
          <a:p>
            <a:r>
              <a:rPr lang="en-US" sz="1600" dirty="0">
                <a:solidFill>
                  <a:srgbClr val="7030A0"/>
                </a:solidFill>
              </a:rPr>
              <a:t> </a:t>
            </a:r>
            <a:r>
              <a:rPr lang="en-US" sz="1600" dirty="0" smtClean="0">
                <a:solidFill>
                  <a:srgbClr val="7030A0"/>
                </a:solidFill>
              </a:rPr>
              <a:t>       if(</a:t>
            </a:r>
            <a:r>
              <a:rPr lang="en-US" sz="1600" dirty="0" err="1" smtClean="0">
                <a:solidFill>
                  <a:srgbClr val="7030A0"/>
                </a:solidFill>
              </a:rPr>
              <a:t>len</a:t>
            </a:r>
            <a:r>
              <a:rPr lang="en-US" sz="1600" dirty="0" smtClean="0">
                <a:solidFill>
                  <a:srgbClr val="7030A0"/>
                </a:solidFill>
              </a:rPr>
              <a:t> &lt; </a:t>
            </a:r>
            <a:r>
              <a:rPr lang="en-US" sz="1600" dirty="0" err="1" smtClean="0">
                <a:solidFill>
                  <a:srgbClr val="7030A0"/>
                </a:solidFill>
              </a:rPr>
              <a:t>maxLen</a:t>
            </a:r>
            <a:r>
              <a:rPr lang="en-US" sz="1600" dirty="0" smtClean="0">
                <a:solidFill>
                  <a:srgbClr val="7030A0"/>
                </a:solidFill>
              </a:rPr>
              <a:t>) continue;</a:t>
            </a:r>
          </a:p>
          <a:p>
            <a:r>
              <a:rPr lang="en-US" sz="1600" dirty="0">
                <a:solidFill>
                  <a:srgbClr val="7030A0"/>
                </a:solidFill>
              </a:rPr>
              <a:t>  </a:t>
            </a:r>
            <a:r>
              <a:rPr lang="en-US" sz="1600" dirty="0" smtClean="0">
                <a:solidFill>
                  <a:srgbClr val="7030A0"/>
                </a:solidFill>
              </a:rPr>
              <a:t>      if(</a:t>
            </a:r>
            <a:r>
              <a:rPr lang="en-US" sz="1600" dirty="0" err="1" smtClean="0">
                <a:solidFill>
                  <a:srgbClr val="7030A0"/>
                </a:solidFill>
              </a:rPr>
              <a:t>dp</a:t>
            </a:r>
            <a:r>
              <a:rPr lang="en-US" sz="1600" dirty="0" smtClean="0">
                <a:solidFill>
                  <a:srgbClr val="7030A0"/>
                </a:solidFill>
              </a:rPr>
              <a:t>[</a:t>
            </a:r>
            <a:r>
              <a:rPr lang="en-US" sz="1600" dirty="0" err="1" smtClean="0">
                <a:solidFill>
                  <a:srgbClr val="7030A0"/>
                </a:solidFill>
              </a:rPr>
              <a:t>i</a:t>
            </a:r>
            <a:r>
              <a:rPr lang="en-US" sz="1600" dirty="0" smtClean="0">
                <a:solidFill>
                  <a:srgbClr val="7030A0"/>
                </a:solidFill>
              </a:rPr>
              <a:t>][j-(len-1</a:t>
            </a:r>
            <a:r>
              <a:rPr lang="en-US" sz="1600" dirty="0">
                <a:solidFill>
                  <a:srgbClr val="7030A0"/>
                </a:solidFill>
              </a:rPr>
              <a:t>)][0</a:t>
            </a:r>
            <a:r>
              <a:rPr lang="en-US" sz="1600" dirty="0" smtClean="0">
                <a:solidFill>
                  <a:srgbClr val="7030A0"/>
                </a:solidFill>
              </a:rPr>
              <a:t>]&gt;=</a:t>
            </a:r>
            <a:r>
              <a:rPr lang="en-US" sz="1600" dirty="0" err="1" smtClean="0">
                <a:solidFill>
                  <a:srgbClr val="7030A0"/>
                </a:solidFill>
              </a:rPr>
              <a:t>len</a:t>
            </a:r>
            <a:r>
              <a:rPr lang="en-US" sz="1600" dirty="0" smtClean="0">
                <a:solidFill>
                  <a:srgbClr val="7030A0"/>
                </a:solidFill>
              </a:rPr>
              <a:t> &amp;&amp; </a:t>
            </a:r>
            <a:r>
              <a:rPr lang="en-US" sz="1600" dirty="0" err="1" smtClean="0">
                <a:solidFill>
                  <a:srgbClr val="7030A0"/>
                </a:solidFill>
              </a:rPr>
              <a:t>dp</a:t>
            </a:r>
            <a:r>
              <a:rPr lang="en-US" sz="1600" dirty="0" smtClean="0">
                <a:solidFill>
                  <a:srgbClr val="7030A0"/>
                </a:solidFill>
              </a:rPr>
              <a:t>[</a:t>
            </a:r>
            <a:r>
              <a:rPr lang="en-US" sz="1600" dirty="0" err="1" smtClean="0">
                <a:solidFill>
                  <a:srgbClr val="7030A0"/>
                </a:solidFill>
              </a:rPr>
              <a:t>i</a:t>
            </a:r>
            <a:r>
              <a:rPr lang="en-US" sz="1600" dirty="0" smtClean="0">
                <a:solidFill>
                  <a:srgbClr val="7030A0"/>
                </a:solidFill>
              </a:rPr>
              <a:t>-(len-1)][j][</a:t>
            </a:r>
            <a:r>
              <a:rPr lang="en-US" sz="1600" dirty="0">
                <a:solidFill>
                  <a:srgbClr val="7030A0"/>
                </a:solidFill>
              </a:rPr>
              <a:t>1</a:t>
            </a:r>
            <a:r>
              <a:rPr lang="en-US" sz="1600" dirty="0" smtClean="0">
                <a:solidFill>
                  <a:srgbClr val="7030A0"/>
                </a:solidFill>
              </a:rPr>
              <a:t>]&gt;=</a:t>
            </a:r>
            <a:r>
              <a:rPr lang="en-US" sz="1600" dirty="0" err="1" smtClean="0">
                <a:solidFill>
                  <a:srgbClr val="7030A0"/>
                </a:solidFill>
              </a:rPr>
              <a:t>len</a:t>
            </a:r>
            <a:r>
              <a:rPr lang="en-US" sz="1600" dirty="0" smtClean="0">
                <a:solidFill>
                  <a:srgbClr val="7030A0"/>
                </a:solidFill>
              </a:rPr>
              <a:t>)</a:t>
            </a:r>
          </a:p>
          <a:p>
            <a:r>
              <a:rPr lang="en-US" sz="1600" dirty="0">
                <a:solidFill>
                  <a:srgbClr val="7030A0"/>
                </a:solidFill>
              </a:rPr>
              <a:t> </a:t>
            </a:r>
            <a:r>
              <a:rPr lang="en-US" sz="1600" dirty="0" smtClean="0">
                <a:solidFill>
                  <a:srgbClr val="7030A0"/>
                </a:solidFill>
              </a:rPr>
              <a:t>             update </a:t>
            </a:r>
            <a:r>
              <a:rPr lang="en-US" sz="1600" dirty="0" err="1" smtClean="0">
                <a:solidFill>
                  <a:srgbClr val="7030A0"/>
                </a:solidFill>
              </a:rPr>
              <a:t>maxLen</a:t>
            </a:r>
            <a:r>
              <a:rPr lang="en-US" sz="1600" dirty="0" smtClean="0">
                <a:solidFill>
                  <a:srgbClr val="7030A0"/>
                </a:solidFill>
              </a:rPr>
              <a:t>;</a:t>
            </a:r>
            <a:endParaRPr lang="en-US" sz="1600" dirty="0">
              <a:solidFill>
                <a:srgbClr val="7030A0"/>
              </a:solidFill>
            </a:endParaRPr>
          </a:p>
          <a:p>
            <a:r>
              <a:rPr lang="en-US" sz="1600" dirty="0" smtClean="0">
                <a:solidFill>
                  <a:srgbClr val="7030A0"/>
                </a:solidFill>
              </a:rPr>
              <a:t>         Len--</a:t>
            </a:r>
            <a:endParaRPr lang="en-US" sz="1600" dirty="0">
              <a:solidFill>
                <a:srgbClr val="7030A0"/>
              </a:solidFill>
            </a:endParaRPr>
          </a:p>
          <a:p>
            <a:endParaRPr lang="en-US" dirty="0" smtClean="0"/>
          </a:p>
          <a:p>
            <a:endParaRPr lang="en-US" dirty="0"/>
          </a:p>
        </p:txBody>
      </p:sp>
    </p:spTree>
    <p:extLst>
      <p:ext uri="{BB962C8B-B14F-4D97-AF65-F5344CB8AC3E}">
        <p14:creationId xmlns:p14="http://schemas.microsoft.com/office/powerpoint/2010/main" val="9587593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83" y="117152"/>
            <a:ext cx="10718369" cy="471783"/>
          </a:xfrm>
        </p:spPr>
        <p:txBody>
          <a:bodyPr>
            <a:noAutofit/>
          </a:bodyPr>
          <a:lstStyle/>
          <a:p>
            <a:r>
              <a:rPr lang="en-US" sz="2800" dirty="0"/>
              <a:t>Find square/rectangle</a:t>
            </a:r>
          </a:p>
        </p:txBody>
      </p:sp>
      <p:sp>
        <p:nvSpPr>
          <p:cNvPr id="3" name="TextBox 2"/>
          <p:cNvSpPr txBox="1"/>
          <p:nvPr/>
        </p:nvSpPr>
        <p:spPr>
          <a:xfrm>
            <a:off x="154983" y="588935"/>
            <a:ext cx="5711427" cy="3046988"/>
          </a:xfrm>
          <a:prstGeom prst="rect">
            <a:avLst/>
          </a:prstGeom>
          <a:noFill/>
        </p:spPr>
        <p:txBody>
          <a:bodyPr wrap="square" rtlCol="0">
            <a:spAutoFit/>
          </a:bodyPr>
          <a:lstStyle/>
          <a:p>
            <a:r>
              <a:rPr lang="en-US" sz="1600" dirty="0" smtClean="0"/>
              <a:t>Given a matrix, find the sub rectangle in the matrix which has the maximum sum.</a:t>
            </a:r>
          </a:p>
          <a:p>
            <a:r>
              <a:rPr lang="en-US" sz="1600" dirty="0" smtClean="0"/>
              <a:t>Using </a:t>
            </a:r>
            <a:r>
              <a:rPr lang="en-US" sz="1600" dirty="0" err="1" smtClean="0"/>
              <a:t>Kadane’s</a:t>
            </a:r>
            <a:r>
              <a:rPr lang="en-US" sz="1600" dirty="0" smtClean="0"/>
              <a:t> algorithm which is the find the max sum in a array by dp</a:t>
            </a:r>
            <a:r>
              <a:rPr lang="en-US" sz="1600" dirty="0"/>
              <a:t>1</a:t>
            </a:r>
            <a:r>
              <a:rPr lang="en-US" sz="1600" dirty="0" smtClean="0"/>
              <a:t> = (dp0 + </a:t>
            </a:r>
            <a:r>
              <a:rPr lang="en-US" sz="1600" dirty="0" err="1" smtClean="0"/>
              <a:t>nums</a:t>
            </a:r>
            <a:r>
              <a:rPr lang="en-US" sz="1600" dirty="0" smtClean="0"/>
              <a:t>[</a:t>
            </a:r>
            <a:r>
              <a:rPr lang="en-US" sz="1600" dirty="0" err="1" smtClean="0"/>
              <a:t>i</a:t>
            </a:r>
            <a:r>
              <a:rPr lang="en-US" sz="1600" dirty="0" smtClean="0"/>
              <a:t>], </a:t>
            </a:r>
            <a:r>
              <a:rPr lang="en-US" sz="1600" dirty="0" err="1" smtClean="0"/>
              <a:t>nums</a:t>
            </a:r>
            <a:r>
              <a:rPr lang="en-US" sz="1600" dirty="0" smtClean="0"/>
              <a:t>[</a:t>
            </a:r>
            <a:r>
              <a:rPr lang="en-US" sz="1600" dirty="0" err="1" smtClean="0"/>
              <a:t>i</a:t>
            </a:r>
            <a:r>
              <a:rPr lang="en-US" sz="1600" dirty="0" smtClean="0"/>
              <a:t>]) </a:t>
            </a:r>
          </a:p>
          <a:p>
            <a:endParaRPr lang="en-US" sz="1600" dirty="0" smtClean="0"/>
          </a:p>
          <a:p>
            <a:r>
              <a:rPr lang="en-US" sz="1600" dirty="0" smtClean="0"/>
              <a:t>      0    1      2      3     </a:t>
            </a:r>
          </a:p>
          <a:p>
            <a:r>
              <a:rPr lang="en-US" sz="1600" dirty="0" smtClean="0"/>
              <a:t>0</a:t>
            </a:r>
          </a:p>
          <a:p>
            <a:r>
              <a:rPr lang="en-US" sz="1600" dirty="0" smtClean="0"/>
              <a:t>1</a:t>
            </a:r>
          </a:p>
          <a:p>
            <a:r>
              <a:rPr lang="en-US" sz="1600" dirty="0" smtClean="0"/>
              <a:t>2</a:t>
            </a:r>
          </a:p>
          <a:p>
            <a:r>
              <a:rPr lang="en-US" sz="1600" dirty="0" smtClean="0"/>
              <a:t>3</a:t>
            </a:r>
          </a:p>
          <a:p>
            <a:endParaRPr lang="en-US" dirty="0"/>
          </a:p>
          <a:p>
            <a:r>
              <a:rPr lang="en-US" sz="1400" dirty="0" smtClean="0"/>
              <a:t>L=0, R=0                         L=0 R=1                                                   L=0 R=3</a:t>
            </a:r>
            <a:endParaRPr lang="en-US" dirty="0" smtClean="0"/>
          </a:p>
        </p:txBody>
      </p:sp>
      <p:graphicFrame>
        <p:nvGraphicFramePr>
          <p:cNvPr id="4" name="Table 3"/>
          <p:cNvGraphicFramePr>
            <a:graphicFrameLocks noGrp="1"/>
          </p:cNvGraphicFramePr>
          <p:nvPr>
            <p:extLst>
              <p:ext uri="{D42A27DB-BD31-4B8C-83A1-F6EECF244321}">
                <p14:modId xmlns:p14="http://schemas.microsoft.com/office/powerpoint/2010/main" val="1735096181"/>
              </p:ext>
            </p:extLst>
          </p:nvPr>
        </p:nvGraphicFramePr>
        <p:xfrm>
          <a:off x="477366" y="2114810"/>
          <a:ext cx="1366979" cy="1163816"/>
        </p:xfrm>
        <a:graphic>
          <a:graphicData uri="http://schemas.openxmlformats.org/drawingml/2006/table">
            <a:tbl>
              <a:tblPr firstRow="1" bandRow="1">
                <a:tableStyleId>{5940675A-B579-460E-94D1-54222C63F5DA}</a:tableStyleId>
              </a:tblPr>
              <a:tblGrid>
                <a:gridCol w="341745"/>
                <a:gridCol w="327055"/>
                <a:gridCol w="315528"/>
                <a:gridCol w="382651"/>
              </a:tblGrid>
              <a:tr h="317363">
                <a:tc>
                  <a:txBody>
                    <a:bodyPr/>
                    <a:lstStyle/>
                    <a:p>
                      <a:r>
                        <a:rPr lang="en-US" sz="1200" dirty="0" smtClean="0"/>
                        <a:t>2</a:t>
                      </a:r>
                      <a:endParaRPr lang="en-US" sz="1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smtClean="0"/>
                        <a:t>1</a:t>
                      </a:r>
                      <a:endParaRPr lang="en-US" sz="1200" dirty="0"/>
                    </a:p>
                  </a:txBody>
                  <a:tcPr>
                    <a:lnL w="12700" cap="flat" cmpd="sng" algn="ctr">
                      <a:solidFill>
                        <a:schemeClr val="tx1"/>
                      </a:solidFill>
                      <a:prstDash val="solid"/>
                      <a:round/>
                      <a:headEnd type="none" w="med" len="med"/>
                      <a:tailEnd type="none" w="med" len="med"/>
                    </a:lnL>
                  </a:tcPr>
                </a:tc>
                <a:tc>
                  <a:txBody>
                    <a:bodyPr/>
                    <a:lstStyle/>
                    <a:p>
                      <a:r>
                        <a:rPr lang="en-US" sz="1200" dirty="0" smtClean="0"/>
                        <a:t>-3</a:t>
                      </a:r>
                      <a:endParaRPr lang="en-US" sz="1200" dirty="0"/>
                    </a:p>
                  </a:txBody>
                  <a:tcPr/>
                </a:tc>
                <a:tc>
                  <a:txBody>
                    <a:bodyPr/>
                    <a:lstStyle/>
                    <a:p>
                      <a:r>
                        <a:rPr lang="en-US" sz="1200" dirty="0" smtClean="0"/>
                        <a:t>-4</a:t>
                      </a:r>
                      <a:endParaRPr lang="en-US" sz="1200" dirty="0"/>
                    </a:p>
                  </a:txBody>
                  <a:tcPr/>
                </a:tc>
              </a:tr>
              <a:tr h="282151">
                <a:tc>
                  <a:txBody>
                    <a:bodyPr/>
                    <a:lstStyle/>
                    <a:p>
                      <a:r>
                        <a:rPr lang="en-US" sz="1200" dirty="0" smtClean="0"/>
                        <a:t>0</a:t>
                      </a:r>
                      <a:endParaRPr lang="en-US" sz="1200" dirty="0"/>
                    </a:p>
                  </a:txBody>
                  <a:tcPr>
                    <a:lnT w="12700" cap="flat" cmpd="sng" algn="ctr">
                      <a:solidFill>
                        <a:schemeClr val="tx1"/>
                      </a:solidFill>
                      <a:prstDash val="solid"/>
                      <a:round/>
                      <a:headEnd type="none" w="med" len="med"/>
                      <a:tailEnd type="none" w="med" len="med"/>
                    </a:lnT>
                  </a:tcPr>
                </a:tc>
                <a:tc>
                  <a:txBody>
                    <a:bodyPr/>
                    <a:lstStyle/>
                    <a:p>
                      <a:r>
                        <a:rPr lang="en-US" sz="1200" dirty="0" smtClean="0"/>
                        <a:t>6</a:t>
                      </a:r>
                      <a:endParaRPr lang="en-US" sz="1200" dirty="0"/>
                    </a:p>
                  </a:txBody>
                  <a:tcPr/>
                </a:tc>
                <a:tc>
                  <a:txBody>
                    <a:bodyPr/>
                    <a:lstStyle/>
                    <a:p>
                      <a:r>
                        <a:rPr lang="en-US" sz="1200" dirty="0" smtClean="0"/>
                        <a:t>3</a:t>
                      </a:r>
                      <a:endParaRPr lang="en-US" sz="1200" dirty="0"/>
                    </a:p>
                  </a:txBody>
                  <a:tcPr/>
                </a:tc>
                <a:tc>
                  <a:txBody>
                    <a:bodyPr/>
                    <a:lstStyle/>
                    <a:p>
                      <a:r>
                        <a:rPr lang="en-US" sz="1200" dirty="0" smtClean="0"/>
                        <a:t>4</a:t>
                      </a:r>
                      <a:endParaRPr lang="en-US" sz="1200" dirty="0"/>
                    </a:p>
                  </a:txBody>
                  <a:tcPr/>
                </a:tc>
              </a:tr>
              <a:tr h="282151">
                <a:tc>
                  <a:txBody>
                    <a:bodyPr/>
                    <a:lstStyle/>
                    <a:p>
                      <a:r>
                        <a:rPr lang="en-US" sz="1200" dirty="0" smtClean="0"/>
                        <a:t>2</a:t>
                      </a:r>
                      <a:endParaRPr lang="en-US" sz="1200" dirty="0"/>
                    </a:p>
                  </a:txBody>
                  <a:tcPr/>
                </a:tc>
                <a:tc>
                  <a:txBody>
                    <a:bodyPr/>
                    <a:lstStyle/>
                    <a:p>
                      <a:r>
                        <a:rPr lang="en-US" sz="1200" dirty="0" smtClean="0"/>
                        <a:t>-2</a:t>
                      </a:r>
                      <a:endParaRPr lang="en-US" sz="1200" dirty="0"/>
                    </a:p>
                  </a:txBody>
                  <a:tcPr/>
                </a:tc>
                <a:tc>
                  <a:txBody>
                    <a:bodyPr/>
                    <a:lstStyle/>
                    <a:p>
                      <a:r>
                        <a:rPr lang="en-US" sz="1200" dirty="0" smtClean="0"/>
                        <a:t>-1</a:t>
                      </a:r>
                      <a:endParaRPr lang="en-US" sz="1200" dirty="0"/>
                    </a:p>
                  </a:txBody>
                  <a:tcPr/>
                </a:tc>
                <a:tc>
                  <a:txBody>
                    <a:bodyPr/>
                    <a:lstStyle/>
                    <a:p>
                      <a:r>
                        <a:rPr lang="en-US" sz="1200" dirty="0" smtClean="0"/>
                        <a:t>4</a:t>
                      </a:r>
                      <a:endParaRPr lang="en-US" sz="1200" dirty="0"/>
                    </a:p>
                  </a:txBody>
                  <a:tcPr/>
                </a:tc>
              </a:tr>
              <a:tr h="282151">
                <a:tc>
                  <a:txBody>
                    <a:bodyPr/>
                    <a:lstStyle/>
                    <a:p>
                      <a:r>
                        <a:rPr lang="en-US" sz="1200" dirty="0" smtClean="0"/>
                        <a:t>-3</a:t>
                      </a:r>
                      <a:endParaRPr lang="en-US" sz="1200" dirty="0"/>
                    </a:p>
                  </a:txBody>
                  <a:tcPr/>
                </a:tc>
                <a:tc>
                  <a:txBody>
                    <a:bodyPr/>
                    <a:lstStyle/>
                    <a:p>
                      <a:r>
                        <a:rPr lang="en-US" sz="1200" dirty="0" smtClean="0"/>
                        <a:t>3</a:t>
                      </a:r>
                      <a:endParaRPr lang="en-US" sz="1200" dirty="0"/>
                    </a:p>
                  </a:txBody>
                  <a:tcPr/>
                </a:tc>
                <a:tc>
                  <a:txBody>
                    <a:bodyPr/>
                    <a:lstStyle/>
                    <a:p>
                      <a:r>
                        <a:rPr lang="en-US" sz="1200" dirty="0" smtClean="0"/>
                        <a:t>1</a:t>
                      </a:r>
                      <a:endParaRPr lang="en-US" sz="1200" dirty="0"/>
                    </a:p>
                  </a:txBody>
                  <a:tcPr/>
                </a:tc>
                <a:tc>
                  <a:txBody>
                    <a:bodyPr/>
                    <a:lstStyle/>
                    <a:p>
                      <a:r>
                        <a:rPr lang="en-US" sz="1200" dirty="0" smtClean="0"/>
                        <a:t>0</a:t>
                      </a:r>
                      <a:endParaRPr lang="en-US" sz="1200" dirty="0"/>
                    </a:p>
                  </a:txBody>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385427896"/>
              </p:ext>
            </p:extLst>
          </p:nvPr>
        </p:nvGraphicFramePr>
        <p:xfrm>
          <a:off x="287144" y="3597415"/>
          <a:ext cx="330374" cy="1219200"/>
        </p:xfrm>
        <a:graphic>
          <a:graphicData uri="http://schemas.openxmlformats.org/drawingml/2006/table">
            <a:tbl>
              <a:tblPr firstRow="1" bandRow="1">
                <a:tableStyleId>{2D5ABB26-0587-4C30-8999-92F81FD0307C}</a:tableStyleId>
              </a:tblPr>
              <a:tblGrid>
                <a:gridCol w="330374"/>
              </a:tblGrid>
              <a:tr h="264428">
                <a:tc>
                  <a:txBody>
                    <a:bodyPr/>
                    <a:lstStyle/>
                    <a:p>
                      <a:r>
                        <a:rPr lang="en-US" sz="1400" dirty="0" smtClean="0"/>
                        <a:t>2</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4428">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4428">
                <a:tc>
                  <a:txBody>
                    <a:bodyPr/>
                    <a:lstStyle/>
                    <a:p>
                      <a:r>
                        <a:rPr lang="en-US" sz="1400" dirty="0" smtClean="0"/>
                        <a:t>2</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4428">
                <a:tc>
                  <a:txBody>
                    <a:bodyPr/>
                    <a:lstStyle/>
                    <a:p>
                      <a:r>
                        <a:rPr lang="en-US" sz="1400" dirty="0" smtClean="0"/>
                        <a:t>-3</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6" name="TextBox 5"/>
          <p:cNvSpPr txBox="1"/>
          <p:nvPr/>
        </p:nvSpPr>
        <p:spPr>
          <a:xfrm>
            <a:off x="749679" y="3514517"/>
            <a:ext cx="1805049" cy="1384995"/>
          </a:xfrm>
          <a:prstGeom prst="rect">
            <a:avLst/>
          </a:prstGeom>
          <a:noFill/>
        </p:spPr>
        <p:txBody>
          <a:bodyPr wrap="square" rtlCol="0">
            <a:spAutoFit/>
          </a:bodyPr>
          <a:lstStyle/>
          <a:p>
            <a:r>
              <a:rPr lang="en-US" sz="1400" dirty="0" err="1" smtClean="0"/>
              <a:t>curSum</a:t>
            </a:r>
            <a:r>
              <a:rPr lang="en-US" sz="1400" dirty="0" smtClean="0"/>
              <a:t>=4</a:t>
            </a:r>
          </a:p>
          <a:p>
            <a:r>
              <a:rPr lang="en-US" sz="1400" dirty="0" err="1" smtClean="0"/>
              <a:t>maxSum</a:t>
            </a:r>
            <a:r>
              <a:rPr lang="en-US" sz="1400" dirty="0" smtClean="0"/>
              <a:t>=4</a:t>
            </a:r>
          </a:p>
          <a:p>
            <a:r>
              <a:rPr lang="en-US" sz="1400" dirty="0" err="1" smtClean="0"/>
              <a:t>maxLeft</a:t>
            </a:r>
            <a:r>
              <a:rPr lang="en-US" sz="1400" dirty="0" smtClean="0"/>
              <a:t>=0</a:t>
            </a:r>
          </a:p>
          <a:p>
            <a:r>
              <a:rPr lang="en-US" sz="1400" dirty="0" err="1" smtClean="0"/>
              <a:t>maxRight</a:t>
            </a:r>
            <a:r>
              <a:rPr lang="en-US" sz="1400" dirty="0" smtClean="0"/>
              <a:t>=0</a:t>
            </a:r>
          </a:p>
          <a:p>
            <a:r>
              <a:rPr lang="en-US" sz="1400" dirty="0" err="1" smtClean="0"/>
              <a:t>maxUp</a:t>
            </a:r>
            <a:r>
              <a:rPr lang="en-US" sz="1400" dirty="0" smtClean="0"/>
              <a:t>=0</a:t>
            </a:r>
          </a:p>
          <a:p>
            <a:r>
              <a:rPr lang="en-US" sz="1400" dirty="0" err="1" smtClean="0"/>
              <a:t>maxDown</a:t>
            </a:r>
            <a:r>
              <a:rPr lang="en-US" sz="1400" dirty="0" smtClean="0"/>
              <a:t>=2</a:t>
            </a:r>
            <a:endParaRPr lang="en-US" sz="1400" dirty="0"/>
          </a:p>
        </p:txBody>
      </p:sp>
      <p:graphicFrame>
        <p:nvGraphicFramePr>
          <p:cNvPr id="7" name="Table 6"/>
          <p:cNvGraphicFramePr>
            <a:graphicFrameLocks noGrp="1"/>
          </p:cNvGraphicFramePr>
          <p:nvPr>
            <p:extLst>
              <p:ext uri="{D42A27DB-BD31-4B8C-83A1-F6EECF244321}">
                <p14:modId xmlns:p14="http://schemas.microsoft.com/office/powerpoint/2010/main" val="412362533"/>
              </p:ext>
            </p:extLst>
          </p:nvPr>
        </p:nvGraphicFramePr>
        <p:xfrm>
          <a:off x="1844345" y="3607139"/>
          <a:ext cx="330374" cy="1219200"/>
        </p:xfrm>
        <a:graphic>
          <a:graphicData uri="http://schemas.openxmlformats.org/drawingml/2006/table">
            <a:tbl>
              <a:tblPr firstRow="1" bandRow="1">
                <a:tableStyleId>{2D5ABB26-0587-4C30-8999-92F81FD0307C}</a:tableStyleId>
              </a:tblPr>
              <a:tblGrid>
                <a:gridCol w="330374"/>
              </a:tblGrid>
              <a:tr h="264428">
                <a:tc>
                  <a:txBody>
                    <a:bodyPr/>
                    <a:lstStyle/>
                    <a:p>
                      <a:r>
                        <a:rPr lang="en-US" sz="1400" dirty="0" smtClean="0"/>
                        <a:t>3</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4428">
                <a:tc>
                  <a:txBody>
                    <a:bodyPr/>
                    <a:lstStyle/>
                    <a:p>
                      <a:r>
                        <a:rPr lang="en-US" sz="1400" dirty="0" smtClean="0"/>
                        <a:t>6</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4428">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4428">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8" name="TextBox 7"/>
          <p:cNvSpPr txBox="1"/>
          <p:nvPr/>
        </p:nvSpPr>
        <p:spPr>
          <a:xfrm>
            <a:off x="2246900" y="3500719"/>
            <a:ext cx="1220696" cy="1384995"/>
          </a:xfrm>
          <a:prstGeom prst="rect">
            <a:avLst/>
          </a:prstGeom>
          <a:noFill/>
        </p:spPr>
        <p:txBody>
          <a:bodyPr wrap="square" rtlCol="0">
            <a:spAutoFit/>
          </a:bodyPr>
          <a:lstStyle/>
          <a:p>
            <a:r>
              <a:rPr lang="en-US" sz="1400" dirty="0" err="1" smtClean="0"/>
              <a:t>curSum</a:t>
            </a:r>
            <a:r>
              <a:rPr lang="en-US" sz="1400" dirty="0" smtClean="0"/>
              <a:t>=9</a:t>
            </a:r>
          </a:p>
          <a:p>
            <a:r>
              <a:rPr lang="en-US" sz="1400" dirty="0" err="1" smtClean="0"/>
              <a:t>maxSum</a:t>
            </a:r>
            <a:r>
              <a:rPr lang="en-US" sz="1400" dirty="0" smtClean="0"/>
              <a:t>=9</a:t>
            </a:r>
          </a:p>
          <a:p>
            <a:r>
              <a:rPr lang="en-US" sz="1400" dirty="0" err="1" smtClean="0"/>
              <a:t>maxLeft</a:t>
            </a:r>
            <a:r>
              <a:rPr lang="en-US" sz="1400" dirty="0" smtClean="0"/>
              <a:t>=0</a:t>
            </a:r>
          </a:p>
          <a:p>
            <a:r>
              <a:rPr lang="en-US" sz="1400" dirty="0" err="1" smtClean="0"/>
              <a:t>maxRight</a:t>
            </a:r>
            <a:r>
              <a:rPr lang="en-US" sz="1400" dirty="0" smtClean="0"/>
              <a:t>=1</a:t>
            </a:r>
          </a:p>
          <a:p>
            <a:r>
              <a:rPr lang="en-US" sz="1400" dirty="0" err="1" smtClean="0"/>
              <a:t>maxUp</a:t>
            </a:r>
            <a:r>
              <a:rPr lang="en-US" sz="1400" dirty="0" smtClean="0"/>
              <a:t>=0</a:t>
            </a:r>
          </a:p>
          <a:p>
            <a:r>
              <a:rPr lang="en-US" sz="1400" dirty="0" err="1" smtClean="0"/>
              <a:t>maxDown</a:t>
            </a:r>
            <a:r>
              <a:rPr lang="en-US" sz="1400" dirty="0" smtClean="0"/>
              <a:t>=1</a:t>
            </a:r>
            <a:endParaRPr lang="en-US" sz="1400" dirty="0"/>
          </a:p>
        </p:txBody>
      </p:sp>
      <p:graphicFrame>
        <p:nvGraphicFramePr>
          <p:cNvPr id="9" name="Table 8"/>
          <p:cNvGraphicFramePr>
            <a:graphicFrameLocks noGrp="1"/>
          </p:cNvGraphicFramePr>
          <p:nvPr>
            <p:extLst>
              <p:ext uri="{D42A27DB-BD31-4B8C-83A1-F6EECF244321}">
                <p14:modId xmlns:p14="http://schemas.microsoft.com/office/powerpoint/2010/main" val="677580574"/>
              </p:ext>
            </p:extLst>
          </p:nvPr>
        </p:nvGraphicFramePr>
        <p:xfrm>
          <a:off x="3807990" y="3633327"/>
          <a:ext cx="458538" cy="1219200"/>
        </p:xfrm>
        <a:graphic>
          <a:graphicData uri="http://schemas.openxmlformats.org/drawingml/2006/table">
            <a:tbl>
              <a:tblPr firstRow="1" bandRow="1">
                <a:tableStyleId>{2D5ABB26-0587-4C30-8999-92F81FD0307C}</a:tableStyleId>
              </a:tblPr>
              <a:tblGrid>
                <a:gridCol w="458538"/>
              </a:tblGrid>
              <a:tr h="264428">
                <a:tc>
                  <a:txBody>
                    <a:bodyPr/>
                    <a:lstStyle/>
                    <a:p>
                      <a:r>
                        <a:rPr lang="en-US" sz="1400" dirty="0" smtClean="0"/>
                        <a:t>-4</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4428">
                <a:tc>
                  <a:txBody>
                    <a:bodyPr/>
                    <a:lstStyle/>
                    <a:p>
                      <a:r>
                        <a:rPr lang="en-US" sz="1400" dirty="0" smtClean="0"/>
                        <a:t>13</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4428">
                <a:tc>
                  <a:txBody>
                    <a:bodyPr/>
                    <a:lstStyle/>
                    <a:p>
                      <a:r>
                        <a:rPr lang="en-US" sz="1400" dirty="0" smtClean="0"/>
                        <a:t>3</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64428">
                <a:tc>
                  <a:txBody>
                    <a:bodyPr/>
                    <a:lstStyle/>
                    <a:p>
                      <a:r>
                        <a:rPr lang="en-US" sz="1400" dirty="0" smtClean="0"/>
                        <a:t>1</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10" name="TextBox 9"/>
          <p:cNvSpPr txBox="1"/>
          <p:nvPr/>
        </p:nvSpPr>
        <p:spPr>
          <a:xfrm>
            <a:off x="4380041" y="3498967"/>
            <a:ext cx="1220696" cy="1384995"/>
          </a:xfrm>
          <a:prstGeom prst="rect">
            <a:avLst/>
          </a:prstGeom>
          <a:noFill/>
        </p:spPr>
        <p:txBody>
          <a:bodyPr wrap="square" rtlCol="0">
            <a:spAutoFit/>
          </a:bodyPr>
          <a:lstStyle/>
          <a:p>
            <a:r>
              <a:rPr lang="en-US" sz="1400" dirty="0" err="1" smtClean="0"/>
              <a:t>curSum</a:t>
            </a:r>
            <a:r>
              <a:rPr lang="en-US" sz="1400" dirty="0" smtClean="0"/>
              <a:t>=17</a:t>
            </a:r>
          </a:p>
          <a:p>
            <a:r>
              <a:rPr lang="en-US" sz="1400" dirty="0" err="1" smtClean="0"/>
              <a:t>maxSum</a:t>
            </a:r>
            <a:r>
              <a:rPr lang="en-US" sz="1400" dirty="0" smtClean="0"/>
              <a:t>=17</a:t>
            </a:r>
          </a:p>
          <a:p>
            <a:r>
              <a:rPr lang="en-US" sz="1400" dirty="0" err="1" smtClean="0"/>
              <a:t>maxLeft</a:t>
            </a:r>
            <a:r>
              <a:rPr lang="en-US" sz="1400" dirty="0" smtClean="0"/>
              <a:t>=0</a:t>
            </a:r>
          </a:p>
          <a:p>
            <a:r>
              <a:rPr lang="en-US" sz="1400" dirty="0" err="1" smtClean="0"/>
              <a:t>maxRight</a:t>
            </a:r>
            <a:r>
              <a:rPr lang="en-US" sz="1400" dirty="0" smtClean="0"/>
              <a:t>=2</a:t>
            </a:r>
          </a:p>
          <a:p>
            <a:r>
              <a:rPr lang="en-US" sz="1400" dirty="0" err="1" smtClean="0"/>
              <a:t>maxUp</a:t>
            </a:r>
            <a:r>
              <a:rPr lang="en-US" sz="1400" dirty="0" smtClean="0"/>
              <a:t>=1</a:t>
            </a:r>
          </a:p>
          <a:p>
            <a:r>
              <a:rPr lang="en-US" sz="1400" dirty="0" err="1" smtClean="0"/>
              <a:t>maxDown</a:t>
            </a:r>
            <a:r>
              <a:rPr lang="en-US" sz="1400" dirty="0" smtClean="0"/>
              <a:t>=3</a:t>
            </a:r>
            <a:endParaRPr lang="en-US" sz="1400" dirty="0"/>
          </a:p>
        </p:txBody>
      </p:sp>
      <p:sp>
        <p:nvSpPr>
          <p:cNvPr id="25" name="TextBox 24"/>
          <p:cNvSpPr txBox="1"/>
          <p:nvPr/>
        </p:nvSpPr>
        <p:spPr>
          <a:xfrm>
            <a:off x="3225495" y="3949388"/>
            <a:ext cx="483356" cy="369332"/>
          </a:xfrm>
          <a:prstGeom prst="rect">
            <a:avLst/>
          </a:prstGeom>
          <a:noFill/>
        </p:spPr>
        <p:txBody>
          <a:bodyPr wrap="square" rtlCol="0">
            <a:spAutoFit/>
          </a:bodyPr>
          <a:lstStyle/>
          <a:p>
            <a:r>
              <a:rPr lang="mr-IN" dirty="0" smtClean="0"/>
              <a:t>…</a:t>
            </a:r>
            <a:r>
              <a:rPr lang="en-US" dirty="0" smtClean="0"/>
              <a:t>.</a:t>
            </a:r>
            <a:endParaRPr lang="en-US" dirty="0"/>
          </a:p>
        </p:txBody>
      </p:sp>
      <p:sp>
        <p:nvSpPr>
          <p:cNvPr id="26" name="TextBox 25"/>
          <p:cNvSpPr txBox="1"/>
          <p:nvPr/>
        </p:nvSpPr>
        <p:spPr>
          <a:xfrm>
            <a:off x="50518" y="4972825"/>
            <a:ext cx="7514944" cy="1077218"/>
          </a:xfrm>
          <a:prstGeom prst="rect">
            <a:avLst/>
          </a:prstGeom>
          <a:noFill/>
        </p:spPr>
        <p:txBody>
          <a:bodyPr wrap="square" rtlCol="0">
            <a:spAutoFit/>
          </a:bodyPr>
          <a:lstStyle/>
          <a:p>
            <a:r>
              <a:rPr lang="en-US" sz="1600" dirty="0" smtClean="0"/>
              <a:t>Keep compute for L=1 R=1, R=2 R=3</a:t>
            </a:r>
          </a:p>
          <a:p>
            <a:r>
              <a:rPr lang="en-US" sz="1600" dirty="0" smtClean="0"/>
              <a:t>L=2 R=2 R=3</a:t>
            </a:r>
          </a:p>
          <a:p>
            <a:r>
              <a:rPr lang="en-US" sz="1600" dirty="0" smtClean="0"/>
              <a:t>L=3 R=3</a:t>
            </a:r>
          </a:p>
          <a:p>
            <a:r>
              <a:rPr lang="en-US" sz="1600" dirty="0" smtClean="0"/>
              <a:t>The answer eventually is in </a:t>
            </a:r>
            <a:r>
              <a:rPr lang="en-US" sz="1600" dirty="0" err="1" smtClean="0"/>
              <a:t>maxLeft</a:t>
            </a:r>
            <a:r>
              <a:rPr lang="en-US" sz="1600" dirty="0" smtClean="0"/>
              <a:t>, </a:t>
            </a:r>
            <a:r>
              <a:rPr lang="en-US" sz="1600" dirty="0" err="1" smtClean="0"/>
              <a:t>maxRight</a:t>
            </a:r>
            <a:r>
              <a:rPr lang="en-US" sz="1600" dirty="0" smtClean="0"/>
              <a:t>, </a:t>
            </a:r>
            <a:r>
              <a:rPr lang="en-US" sz="1600" dirty="0" err="1" smtClean="0"/>
              <a:t>maxUp</a:t>
            </a:r>
            <a:r>
              <a:rPr lang="en-US" sz="1600" dirty="0" smtClean="0"/>
              <a:t>, </a:t>
            </a:r>
            <a:r>
              <a:rPr lang="en-US" sz="1600" dirty="0" err="1" smtClean="0"/>
              <a:t>maxDown</a:t>
            </a:r>
            <a:endParaRPr lang="en-US" sz="1600" dirty="0"/>
          </a:p>
        </p:txBody>
      </p:sp>
      <p:sp>
        <p:nvSpPr>
          <p:cNvPr id="27" name="TextBox 26"/>
          <p:cNvSpPr txBox="1"/>
          <p:nvPr/>
        </p:nvSpPr>
        <p:spPr>
          <a:xfrm>
            <a:off x="2022166" y="1803850"/>
            <a:ext cx="2090057" cy="646331"/>
          </a:xfrm>
          <a:prstGeom prst="rect">
            <a:avLst/>
          </a:prstGeom>
          <a:noFill/>
        </p:spPr>
        <p:txBody>
          <a:bodyPr wrap="square" rtlCol="0">
            <a:spAutoFit/>
          </a:bodyPr>
          <a:lstStyle/>
          <a:p>
            <a:r>
              <a:rPr lang="en-US" smtClean="0"/>
              <a:t>Total complexity: O(m*n2)</a:t>
            </a:r>
            <a:endParaRPr lang="en-US"/>
          </a:p>
        </p:txBody>
      </p:sp>
      <p:sp>
        <p:nvSpPr>
          <p:cNvPr id="28" name="Rectangle 27"/>
          <p:cNvSpPr/>
          <p:nvPr/>
        </p:nvSpPr>
        <p:spPr>
          <a:xfrm>
            <a:off x="5866410" y="0"/>
            <a:ext cx="6282379" cy="1938992"/>
          </a:xfrm>
          <a:prstGeom prst="rect">
            <a:avLst/>
          </a:prstGeom>
        </p:spPr>
        <p:txBody>
          <a:bodyPr wrap="square">
            <a:spAutoFit/>
          </a:bodyPr>
          <a:lstStyle/>
          <a:p>
            <a:r>
              <a:rPr lang="en-US" sz="1500" dirty="0">
                <a:latin typeface="Calibri" charset="0"/>
                <a:ea typeface="DengXian" charset="-122"/>
                <a:cs typeface="Times New Roman" charset="0"/>
              </a:rPr>
              <a:t>Given a 2D binary matrix filled with 0's and 1's, find the largest rectangle containing only 1's and return its area.</a:t>
            </a:r>
          </a:p>
          <a:p>
            <a:r>
              <a:rPr lang="en-US" sz="1500" dirty="0">
                <a:latin typeface="Calibri" charset="0"/>
                <a:ea typeface="DengXian" charset="-122"/>
                <a:cs typeface="Times New Roman" charset="0"/>
              </a:rPr>
              <a:t>Example:  Input:</a:t>
            </a:r>
          </a:p>
          <a:p>
            <a:r>
              <a:rPr lang="en-US" sz="1500" dirty="0">
                <a:latin typeface="Calibri" charset="0"/>
                <a:ea typeface="DengXian" charset="-122"/>
                <a:cs typeface="Times New Roman" charset="0"/>
              </a:rPr>
              <a:t>[ ["1","0","1","0","0"],</a:t>
            </a:r>
          </a:p>
          <a:p>
            <a:r>
              <a:rPr lang="en-US" sz="1500" dirty="0">
                <a:latin typeface="Calibri" charset="0"/>
                <a:ea typeface="DengXian" charset="-122"/>
                <a:cs typeface="Times New Roman" charset="0"/>
              </a:rPr>
              <a:t>  ["1","0","1","1","1"],</a:t>
            </a:r>
          </a:p>
          <a:p>
            <a:r>
              <a:rPr lang="en-US" sz="1500" dirty="0">
                <a:latin typeface="Calibri" charset="0"/>
                <a:ea typeface="DengXian" charset="-122"/>
                <a:cs typeface="Times New Roman" charset="0"/>
              </a:rPr>
              <a:t>  ["1","1","1","1","1"],</a:t>
            </a:r>
          </a:p>
          <a:p>
            <a:r>
              <a:rPr lang="en-US" sz="1500" dirty="0">
                <a:latin typeface="Calibri" charset="0"/>
                <a:ea typeface="DengXian" charset="-122"/>
                <a:cs typeface="Times New Roman" charset="0"/>
              </a:rPr>
              <a:t>  ["1","0","0","1","0"]]</a:t>
            </a:r>
          </a:p>
          <a:p>
            <a:r>
              <a:rPr lang="en-US" sz="1500" dirty="0">
                <a:latin typeface="Calibri" charset="0"/>
                <a:ea typeface="DengXian" charset="-122"/>
                <a:cs typeface="Times New Roman" charset="0"/>
              </a:rPr>
              <a:t>Output: 6</a:t>
            </a:r>
            <a:endParaRPr lang="en-US" sz="1500" dirty="0">
              <a:effectLst/>
              <a:latin typeface="Calibri" charset="0"/>
              <a:ea typeface="DengXian" charset="-122"/>
              <a:cs typeface="Times New Roman" charset="0"/>
            </a:endParaRPr>
          </a:p>
        </p:txBody>
      </p:sp>
      <p:sp>
        <p:nvSpPr>
          <p:cNvPr id="29" name="Rectangle 28"/>
          <p:cNvSpPr/>
          <p:nvPr/>
        </p:nvSpPr>
        <p:spPr>
          <a:xfrm>
            <a:off x="8775863" y="662565"/>
            <a:ext cx="2984665" cy="1077218"/>
          </a:xfrm>
          <a:prstGeom prst="rect">
            <a:avLst/>
          </a:prstGeom>
        </p:spPr>
        <p:txBody>
          <a:bodyPr wrap="square">
            <a:spAutoFit/>
          </a:bodyPr>
          <a:lstStyle/>
          <a:p>
            <a:r>
              <a:rPr lang="en-US" sz="1600" dirty="0"/>
              <a:t>similar to </a:t>
            </a:r>
            <a:r>
              <a:rPr lang="en-US" sz="1600" dirty="0" smtClean="0"/>
              <a:t>LC 84</a:t>
            </a:r>
            <a:r>
              <a:rPr lang="en-US" sz="1600" dirty="0"/>
              <a:t>, to find the max area, we can refer the thought from 84 which is to compute max area in 1D</a:t>
            </a:r>
          </a:p>
        </p:txBody>
      </p:sp>
      <p:sp>
        <p:nvSpPr>
          <p:cNvPr id="30" name="Rectangle 29"/>
          <p:cNvSpPr/>
          <p:nvPr/>
        </p:nvSpPr>
        <p:spPr>
          <a:xfrm>
            <a:off x="5559513" y="4388049"/>
            <a:ext cx="6711827" cy="2246769"/>
          </a:xfrm>
          <a:prstGeom prst="rect">
            <a:avLst/>
          </a:prstGeom>
        </p:spPr>
        <p:txBody>
          <a:bodyPr wrap="square">
            <a:spAutoFit/>
          </a:bodyPr>
          <a:lstStyle/>
          <a:p>
            <a:r>
              <a:rPr lang="en-US" sz="1400" dirty="0" smtClean="0">
                <a:latin typeface="Calibri" charset="0"/>
                <a:ea typeface="DengXian" charset="-122"/>
                <a:cs typeface="Times New Roman" charset="0"/>
              </a:rPr>
              <a:t>       </a:t>
            </a:r>
            <a:r>
              <a:rPr lang="en-US" sz="1400" dirty="0" smtClean="0">
                <a:solidFill>
                  <a:schemeClr val="accent1">
                    <a:lumMod val="75000"/>
                  </a:schemeClr>
                </a:solidFill>
                <a:latin typeface="Calibri" charset="0"/>
                <a:ea typeface="DengXian" charset="-122"/>
                <a:cs typeface="Times New Roman" charset="0"/>
              </a:rPr>
              <a:t>// </a:t>
            </a:r>
            <a:r>
              <a:rPr lang="en-US" sz="1400" dirty="0">
                <a:solidFill>
                  <a:schemeClr val="accent1">
                    <a:lumMod val="75000"/>
                  </a:schemeClr>
                </a:solidFill>
                <a:latin typeface="Calibri" charset="0"/>
                <a:ea typeface="DengXian" charset="-122"/>
                <a:cs typeface="Times New Roman" charset="0"/>
              </a:rPr>
              <a:t>get the max area from the height array.</a:t>
            </a:r>
          </a:p>
          <a:p>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st</a:t>
            </a:r>
            <a:r>
              <a:rPr lang="en-US" sz="1400" dirty="0">
                <a:solidFill>
                  <a:schemeClr val="accent1">
                    <a:lumMod val="75000"/>
                  </a:schemeClr>
                </a:solidFill>
                <a:latin typeface="Calibri" charset="0"/>
                <a:ea typeface="DengXian" charset="-122"/>
                <a:cs typeface="Times New Roman" charset="0"/>
              </a:rPr>
              <a:t> = [];</a:t>
            </a:r>
          </a:p>
          <a:p>
            <a:r>
              <a:rPr lang="en-US" sz="1400" dirty="0">
                <a:solidFill>
                  <a:schemeClr val="accent1">
                    <a:lumMod val="75000"/>
                  </a:schemeClr>
                </a:solidFill>
                <a:latin typeface="Calibri" charset="0"/>
                <a:ea typeface="DengXian" charset="-122"/>
                <a:cs typeface="Times New Roman" charset="0"/>
              </a:rPr>
              <a:t>        for(</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=0;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&lt;</a:t>
            </a:r>
            <a:r>
              <a:rPr lang="en-US" sz="1400" dirty="0" err="1">
                <a:solidFill>
                  <a:schemeClr val="accent1">
                    <a:lumMod val="75000"/>
                  </a:schemeClr>
                </a:solidFill>
                <a:latin typeface="Calibri" charset="0"/>
                <a:ea typeface="DengXian" charset="-122"/>
                <a:cs typeface="Times New Roman" charset="0"/>
              </a:rPr>
              <a:t>heights.length</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while(</a:t>
            </a:r>
            <a:r>
              <a:rPr lang="en-US" sz="1400" dirty="0" err="1">
                <a:solidFill>
                  <a:schemeClr val="accent1">
                    <a:lumMod val="75000"/>
                  </a:schemeClr>
                </a:solidFill>
                <a:latin typeface="Calibri" charset="0"/>
                <a:ea typeface="DengXian" charset="-122"/>
                <a:cs typeface="Times New Roman" charset="0"/>
              </a:rPr>
              <a:t>st.length</a:t>
            </a:r>
            <a:r>
              <a:rPr lang="en-US" sz="1400" dirty="0">
                <a:solidFill>
                  <a:schemeClr val="accent1">
                    <a:lumMod val="75000"/>
                  </a:schemeClr>
                </a:solidFill>
                <a:latin typeface="Calibri" charset="0"/>
                <a:ea typeface="DengXian" charset="-122"/>
                <a:cs typeface="Times New Roman" charset="0"/>
              </a:rPr>
              <a:t> &gt; 0 &amp;&amp; heights[</a:t>
            </a:r>
            <a:r>
              <a:rPr lang="en-US" sz="1400" dirty="0" err="1">
                <a:solidFill>
                  <a:schemeClr val="accent1">
                    <a:lumMod val="75000"/>
                  </a:schemeClr>
                </a:solidFill>
                <a:latin typeface="Calibri" charset="0"/>
                <a:ea typeface="DengXian" charset="-122"/>
                <a:cs typeface="Times New Roman" charset="0"/>
              </a:rPr>
              <a:t>st</a:t>
            </a:r>
            <a:r>
              <a:rPr lang="en-US" sz="1400" dirty="0">
                <a:solidFill>
                  <a:schemeClr val="accent1">
                    <a:lumMod val="75000"/>
                  </a:schemeClr>
                </a:solidFill>
                <a:latin typeface="Calibri" charset="0"/>
                <a:ea typeface="DengXian" charset="-122"/>
                <a:cs typeface="Times New Roman" charset="0"/>
              </a:rPr>
              <a:t>[st.length-1]] &gt; heights[</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prev</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st.pop</a:t>
            </a:r>
            <a:r>
              <a:rPr lang="en-US" sz="1400" dirty="0">
                <a:solidFill>
                  <a:schemeClr val="accent1">
                    <a:lumMod val="75000"/>
                  </a:schemeClr>
                </a:solidFill>
                <a:latin typeface="Calibri" charset="0"/>
                <a:ea typeface="DengXian" charset="-122"/>
                <a:cs typeface="Times New Roman" charset="0"/>
              </a:rPr>
              <a:t>();</a:t>
            </a:r>
          </a:p>
          <a:p>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area = </a:t>
            </a:r>
            <a:r>
              <a:rPr lang="en-US" sz="1400" dirty="0" err="1">
                <a:solidFill>
                  <a:schemeClr val="accent1">
                    <a:lumMod val="75000"/>
                  </a:schemeClr>
                </a:solidFill>
                <a:latin typeface="Calibri" charset="0"/>
                <a:ea typeface="DengXian" charset="-122"/>
                <a:cs typeface="Times New Roman" charset="0"/>
              </a:rPr>
              <a:t>st.length</a:t>
            </a:r>
            <a:r>
              <a:rPr lang="en-US" sz="1400" dirty="0">
                <a:solidFill>
                  <a:schemeClr val="accent1">
                    <a:lumMod val="75000"/>
                  </a:schemeClr>
                </a:solidFill>
                <a:latin typeface="Calibri" charset="0"/>
                <a:ea typeface="DengXian" charset="-122"/>
                <a:cs typeface="Times New Roman" charset="0"/>
              </a:rPr>
              <a:t>===0 ? heights[</a:t>
            </a:r>
            <a:r>
              <a:rPr lang="en-US" sz="1400" dirty="0" err="1">
                <a:solidFill>
                  <a:schemeClr val="accent1">
                    <a:lumMod val="75000"/>
                  </a:schemeClr>
                </a:solidFill>
                <a:latin typeface="Calibri" charset="0"/>
                <a:ea typeface="DengXian" charset="-122"/>
                <a:cs typeface="Times New Roman" charset="0"/>
              </a:rPr>
              <a:t>prev</a:t>
            </a:r>
            <a:r>
              <a:rPr lang="en-US" sz="1400" dirty="0">
                <a:solidFill>
                  <a:schemeClr val="accent1">
                    <a:lumMod val="75000"/>
                  </a:schemeClr>
                </a:solidFill>
                <a:latin typeface="Calibri" charset="0"/>
                <a:ea typeface="DengXian" charset="-122"/>
                <a:cs typeface="Times New Roman" charset="0"/>
              </a:rPr>
              <a:t>] *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 heights[</a:t>
            </a:r>
            <a:r>
              <a:rPr lang="en-US" sz="1400" dirty="0" err="1">
                <a:solidFill>
                  <a:schemeClr val="accent1">
                    <a:lumMod val="75000"/>
                  </a:schemeClr>
                </a:solidFill>
                <a:latin typeface="Calibri" charset="0"/>
                <a:ea typeface="DengXian" charset="-122"/>
                <a:cs typeface="Times New Roman" charset="0"/>
              </a:rPr>
              <a:t>prev</a:t>
            </a:r>
            <a:r>
              <a:rPr lang="en-US" sz="1400" dirty="0">
                <a:solidFill>
                  <a:schemeClr val="accent1">
                    <a:lumMod val="75000"/>
                  </a:schemeClr>
                </a:solidFill>
                <a:latin typeface="Calibri" charset="0"/>
                <a:ea typeface="DengXian" charset="-122"/>
                <a:cs typeface="Times New Roman" charset="0"/>
              </a:rPr>
              <a:t>] *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st</a:t>
            </a:r>
            <a:r>
              <a:rPr lang="en-US" sz="1400" dirty="0">
                <a:solidFill>
                  <a:schemeClr val="accent1">
                    <a:lumMod val="75000"/>
                  </a:schemeClr>
                </a:solidFill>
                <a:latin typeface="Calibri" charset="0"/>
                <a:ea typeface="DengXian" charset="-122"/>
                <a:cs typeface="Times New Roman" charset="0"/>
              </a:rPr>
              <a:t>[st.length-1]-1);</a:t>
            </a:r>
          </a:p>
          <a:p>
            <a:r>
              <a:rPr lang="en-US" sz="1400" dirty="0">
                <a:solidFill>
                  <a:schemeClr val="accent1">
                    <a:lumMod val="75000"/>
                  </a:schemeClr>
                </a:solidFill>
                <a:latin typeface="Calibri" charset="0"/>
                <a:ea typeface="DengXian" charset="-122"/>
                <a:cs typeface="Times New Roman" charset="0"/>
              </a:rPr>
              <a:t>                res= </a:t>
            </a:r>
            <a:r>
              <a:rPr lang="en-US" sz="1400" dirty="0" err="1">
                <a:solidFill>
                  <a:schemeClr val="accent1">
                    <a:lumMod val="75000"/>
                  </a:schemeClr>
                </a:solidFill>
                <a:latin typeface="Calibri" charset="0"/>
                <a:ea typeface="DengXian" charset="-122"/>
                <a:cs typeface="Times New Roman" charset="0"/>
              </a:rPr>
              <a:t>Math.max</a:t>
            </a:r>
            <a:r>
              <a:rPr lang="en-US" sz="1400" dirty="0">
                <a:solidFill>
                  <a:schemeClr val="accent1">
                    <a:lumMod val="75000"/>
                  </a:schemeClr>
                </a:solidFill>
                <a:latin typeface="Calibri" charset="0"/>
                <a:ea typeface="DengXian" charset="-122"/>
                <a:cs typeface="Times New Roman" charset="0"/>
              </a:rPr>
              <a:t>(area, res);</a:t>
            </a:r>
          </a:p>
          <a:p>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st.push</a:t>
            </a:r>
            <a:r>
              <a:rPr lang="en-US" sz="1400" dirty="0">
                <a:solidFill>
                  <a:schemeClr val="accent1">
                    <a:lumMod val="75000"/>
                  </a:schemeClr>
                </a:solidFill>
                <a:latin typeface="Calibri" charset="0"/>
                <a:ea typeface="DengXian" charset="-122"/>
                <a:cs typeface="Times New Roman" charset="0"/>
              </a:rPr>
              <a:t>(</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a:t>
            </a:r>
          </a:p>
          <a:p>
            <a:r>
              <a:rPr lang="en-US" sz="1400" dirty="0">
                <a:solidFill>
                  <a:schemeClr val="accent1">
                    <a:lumMod val="75000"/>
                  </a:schemeClr>
                </a:solidFill>
                <a:latin typeface="Calibri" charset="0"/>
                <a:ea typeface="DengXian" charset="-122"/>
                <a:cs typeface="Times New Roman" charset="0"/>
              </a:rPr>
              <a:t>        }</a:t>
            </a:r>
            <a:endParaRPr lang="en-US" sz="1400" dirty="0">
              <a:solidFill>
                <a:schemeClr val="accent1">
                  <a:lumMod val="75000"/>
                </a:schemeClr>
              </a:solidFill>
              <a:effectLst/>
              <a:latin typeface="Calibri" charset="0"/>
              <a:ea typeface="DengXian" charset="-122"/>
              <a:cs typeface="Times New Roman" charset="0"/>
            </a:endParaRPr>
          </a:p>
        </p:txBody>
      </p:sp>
      <p:pic>
        <p:nvPicPr>
          <p:cNvPr id="31" name="Picture 30"/>
          <p:cNvPicPr>
            <a:picLocks noChangeAspect="1"/>
          </p:cNvPicPr>
          <p:nvPr/>
        </p:nvPicPr>
        <p:blipFill>
          <a:blip r:embed="rId3"/>
          <a:stretch>
            <a:fillRect/>
          </a:stretch>
        </p:blipFill>
        <p:spPr>
          <a:xfrm>
            <a:off x="5979406" y="2084708"/>
            <a:ext cx="2682402" cy="2157624"/>
          </a:xfrm>
          <a:prstGeom prst="rect">
            <a:avLst/>
          </a:prstGeom>
        </p:spPr>
      </p:pic>
    </p:spTree>
    <p:extLst>
      <p:ext uri="{BB962C8B-B14F-4D97-AF65-F5344CB8AC3E}">
        <p14:creationId xmlns:p14="http://schemas.microsoft.com/office/powerpoint/2010/main" val="675944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83" y="117152"/>
            <a:ext cx="10718369" cy="471783"/>
          </a:xfrm>
        </p:spPr>
        <p:txBody>
          <a:bodyPr>
            <a:noAutofit/>
          </a:bodyPr>
          <a:lstStyle/>
          <a:p>
            <a:r>
              <a:rPr lang="en-US" sz="2800" dirty="0"/>
              <a:t>Find square/rectangle</a:t>
            </a:r>
          </a:p>
        </p:txBody>
      </p:sp>
    </p:spTree>
    <p:extLst>
      <p:ext uri="{BB962C8B-B14F-4D97-AF65-F5344CB8AC3E}">
        <p14:creationId xmlns:p14="http://schemas.microsoft.com/office/powerpoint/2010/main" val="15179046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83" y="117152"/>
            <a:ext cx="10718369" cy="471783"/>
          </a:xfrm>
        </p:spPr>
        <p:txBody>
          <a:bodyPr>
            <a:noAutofit/>
          </a:bodyPr>
          <a:lstStyle/>
          <a:p>
            <a:r>
              <a:rPr lang="en-US" sz="2400" dirty="0"/>
              <a:t>Word break like problems</a:t>
            </a:r>
          </a:p>
        </p:txBody>
      </p:sp>
      <p:sp>
        <p:nvSpPr>
          <p:cNvPr id="3" name="TextBox 2"/>
          <p:cNvSpPr txBox="1"/>
          <p:nvPr/>
        </p:nvSpPr>
        <p:spPr>
          <a:xfrm>
            <a:off x="154983" y="588935"/>
            <a:ext cx="5557048" cy="1231106"/>
          </a:xfrm>
          <a:prstGeom prst="rect">
            <a:avLst/>
          </a:prstGeom>
          <a:noFill/>
        </p:spPr>
        <p:txBody>
          <a:bodyPr wrap="square" rtlCol="0">
            <a:spAutoFit/>
          </a:bodyPr>
          <a:lstStyle/>
          <a:p>
            <a:r>
              <a:rPr lang="en-US" sz="1400" dirty="0" smtClean="0"/>
              <a:t>Given a string and a </a:t>
            </a:r>
            <a:r>
              <a:rPr lang="en-US" sz="1400" dirty="0" err="1" smtClean="0"/>
              <a:t>dict</a:t>
            </a:r>
            <a:r>
              <a:rPr lang="en-US" sz="1400" dirty="0" smtClean="0"/>
              <a:t>, return true if the string can be split into multiple words that each word is in dict. If not, return false. </a:t>
            </a:r>
          </a:p>
          <a:p>
            <a:r>
              <a:rPr lang="en-US" sz="1400" dirty="0" err="1" smtClean="0"/>
              <a:t>E.g</a:t>
            </a:r>
            <a:r>
              <a:rPr lang="en-US" sz="1400" dirty="0" smtClean="0"/>
              <a:t>: ‘</a:t>
            </a:r>
            <a:r>
              <a:rPr lang="en-US" sz="1400" dirty="0" err="1" smtClean="0"/>
              <a:t>Iamace</a:t>
            </a:r>
            <a:r>
              <a:rPr lang="en-US" sz="1400" dirty="0" smtClean="0"/>
              <a:t>’   </a:t>
            </a:r>
            <a:r>
              <a:rPr lang="en-US" sz="1400" dirty="0" err="1" smtClean="0"/>
              <a:t>dict</a:t>
            </a:r>
            <a:r>
              <a:rPr lang="en-US" sz="1400" dirty="0" smtClean="0"/>
              <a:t>:[I, am, a, ace]  return true;</a:t>
            </a:r>
          </a:p>
          <a:p>
            <a:r>
              <a:rPr lang="en-US" sz="1400" dirty="0"/>
              <a:t> </a:t>
            </a:r>
            <a:r>
              <a:rPr lang="en-US" sz="1400" dirty="0" smtClean="0"/>
              <a:t>              I       a      m      a      c      e</a:t>
            </a: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961678547"/>
              </p:ext>
            </p:extLst>
          </p:nvPr>
        </p:nvGraphicFramePr>
        <p:xfrm>
          <a:off x="381332" y="1626917"/>
          <a:ext cx="2373742" cy="2156189"/>
        </p:xfrm>
        <a:graphic>
          <a:graphicData uri="http://schemas.openxmlformats.org/drawingml/2006/table">
            <a:tbl>
              <a:tblPr firstRow="1" bandRow="1">
                <a:tableStyleId>{5940675A-B579-460E-94D1-54222C63F5DA}</a:tableStyleId>
              </a:tblPr>
              <a:tblGrid>
                <a:gridCol w="339106"/>
                <a:gridCol w="339106"/>
                <a:gridCol w="339106"/>
                <a:gridCol w="339106"/>
                <a:gridCol w="339106"/>
                <a:gridCol w="339106"/>
                <a:gridCol w="339106"/>
              </a:tblGrid>
              <a:tr h="308027">
                <a:tc>
                  <a:txBody>
                    <a:bodyPr/>
                    <a:lstStyle/>
                    <a:p>
                      <a:endParaRPr lang="en-US" sz="1400" dirty="0"/>
                    </a:p>
                  </a:txBody>
                  <a:tcPr/>
                </a:tc>
                <a:tc>
                  <a:txBody>
                    <a:bodyPr/>
                    <a:lstStyle/>
                    <a:p>
                      <a:r>
                        <a:rPr lang="en-US" sz="1400" dirty="0" smtClean="0"/>
                        <a:t>0</a:t>
                      </a:r>
                      <a:endParaRPr lang="en-US" sz="1400" dirty="0"/>
                    </a:p>
                  </a:txBody>
                  <a:tcPr/>
                </a:tc>
                <a:tc>
                  <a:txBody>
                    <a:bodyPr/>
                    <a:lstStyle/>
                    <a:p>
                      <a:r>
                        <a:rPr lang="en-US" sz="1400" dirty="0" smtClean="0"/>
                        <a:t>1</a:t>
                      </a:r>
                      <a:endParaRPr lang="en-US" sz="1400" dirty="0"/>
                    </a:p>
                  </a:txBody>
                  <a:tcPr/>
                </a:tc>
                <a:tc>
                  <a:txBody>
                    <a:bodyPr/>
                    <a:lstStyle/>
                    <a:p>
                      <a:r>
                        <a:rPr lang="en-US" sz="1400" dirty="0" smtClean="0"/>
                        <a:t>2</a:t>
                      </a:r>
                      <a:endParaRPr lang="en-US" sz="1400" dirty="0"/>
                    </a:p>
                  </a:txBody>
                  <a:tcPr/>
                </a:tc>
                <a:tc>
                  <a:txBody>
                    <a:bodyPr/>
                    <a:lstStyle/>
                    <a:p>
                      <a:r>
                        <a:rPr lang="en-US" sz="1400" dirty="0" smtClean="0"/>
                        <a:t>3</a:t>
                      </a:r>
                      <a:endParaRPr lang="en-US" sz="1400" dirty="0"/>
                    </a:p>
                  </a:txBody>
                  <a:tcPr/>
                </a:tc>
                <a:tc>
                  <a:txBody>
                    <a:bodyPr/>
                    <a:lstStyle/>
                    <a:p>
                      <a:r>
                        <a:rPr lang="en-US" sz="1400" dirty="0" smtClean="0"/>
                        <a:t>4</a:t>
                      </a:r>
                      <a:endParaRPr lang="en-US" sz="1400" dirty="0"/>
                    </a:p>
                  </a:txBody>
                  <a:tcPr/>
                </a:tc>
                <a:tc>
                  <a:txBody>
                    <a:bodyPr/>
                    <a:lstStyle/>
                    <a:p>
                      <a:r>
                        <a:rPr lang="en-US" sz="1400" dirty="0" smtClean="0"/>
                        <a:t>5</a:t>
                      </a:r>
                      <a:endParaRPr lang="en-US" sz="1400" dirty="0"/>
                    </a:p>
                  </a:txBody>
                  <a:tcPr/>
                </a:tc>
              </a:tr>
              <a:tr h="308027">
                <a:tc>
                  <a:txBody>
                    <a:bodyPr/>
                    <a:lstStyle/>
                    <a:p>
                      <a:r>
                        <a:rPr lang="en-US" sz="1400" dirty="0" smtClean="0"/>
                        <a:t>0</a:t>
                      </a:r>
                      <a:endParaRPr lang="en-US" sz="1400" dirty="0"/>
                    </a:p>
                  </a:txBody>
                  <a:tcPr/>
                </a:tc>
                <a:tc>
                  <a:txBody>
                    <a:bodyPr/>
                    <a:lstStyle/>
                    <a:p>
                      <a:r>
                        <a:rPr lang="en-US" sz="1400" dirty="0" smtClean="0"/>
                        <a:t>T</a:t>
                      </a:r>
                      <a:endParaRPr lang="en-US" sz="1400" dirty="0"/>
                    </a:p>
                  </a:txBody>
                  <a:tcPr/>
                </a:tc>
                <a:tc>
                  <a:txBody>
                    <a:bodyPr/>
                    <a:lstStyle/>
                    <a:p>
                      <a:r>
                        <a:rPr lang="en-US" sz="1400" dirty="0" smtClean="0"/>
                        <a:t>T</a:t>
                      </a:r>
                      <a:endParaRPr lang="en-US" sz="1400" dirty="0"/>
                    </a:p>
                  </a:txBody>
                  <a:tcPr/>
                </a:tc>
                <a:tc>
                  <a:txBody>
                    <a:bodyPr/>
                    <a:lstStyle/>
                    <a:p>
                      <a:r>
                        <a:rPr lang="en-US" sz="1400" dirty="0" smtClean="0"/>
                        <a:t>T</a:t>
                      </a:r>
                      <a:endParaRPr lang="en-US" sz="1400" dirty="0"/>
                    </a:p>
                  </a:txBody>
                  <a:tcPr/>
                </a:tc>
                <a:tc>
                  <a:txBody>
                    <a:bodyPr/>
                    <a:lstStyle/>
                    <a:p>
                      <a:r>
                        <a:rPr lang="en-US" sz="1400" dirty="0" smtClean="0"/>
                        <a:t>T</a:t>
                      </a:r>
                      <a:endParaRPr lang="en-US" sz="1400" dirty="0"/>
                    </a:p>
                  </a:txBody>
                  <a:tcPr/>
                </a:tc>
                <a:tc>
                  <a:txBody>
                    <a:bodyPr/>
                    <a:lstStyle/>
                    <a:p>
                      <a:r>
                        <a:rPr lang="en-US" sz="1400" dirty="0" smtClean="0"/>
                        <a:t>F</a:t>
                      </a:r>
                      <a:endParaRPr lang="en-US" sz="1400" dirty="0"/>
                    </a:p>
                  </a:txBody>
                  <a:tcPr/>
                </a:tc>
                <a:tc>
                  <a:txBody>
                    <a:bodyPr/>
                    <a:lstStyle/>
                    <a:p>
                      <a:r>
                        <a:rPr lang="en-US" sz="1400" b="1" dirty="0" smtClean="0">
                          <a:solidFill>
                            <a:srgbClr val="7030A0"/>
                          </a:solidFill>
                        </a:rPr>
                        <a:t>T</a:t>
                      </a:r>
                      <a:endParaRPr lang="en-US" sz="1400" b="1" dirty="0">
                        <a:solidFill>
                          <a:srgbClr val="7030A0"/>
                        </a:solidFill>
                      </a:endParaRPr>
                    </a:p>
                  </a:txBody>
                  <a:tcPr/>
                </a:tc>
              </a:tr>
              <a:tr h="308027">
                <a:tc>
                  <a:txBody>
                    <a:bodyPr/>
                    <a:lstStyle/>
                    <a:p>
                      <a:r>
                        <a:rPr lang="en-US" sz="1400" dirty="0" smtClean="0"/>
                        <a:t>1</a:t>
                      </a:r>
                      <a:endParaRPr lang="en-US" sz="1400" dirty="0"/>
                    </a:p>
                  </a:txBody>
                  <a:tcPr/>
                </a:tc>
                <a:tc>
                  <a:txBody>
                    <a:bodyPr/>
                    <a:lstStyle/>
                    <a:p>
                      <a:endParaRPr lang="en-US" sz="1400"/>
                    </a:p>
                  </a:txBody>
                  <a:tcPr/>
                </a:tc>
                <a:tc>
                  <a:txBody>
                    <a:bodyPr/>
                    <a:lstStyle/>
                    <a:p>
                      <a:r>
                        <a:rPr lang="en-US" sz="1400" dirty="0" smtClean="0"/>
                        <a:t>T</a:t>
                      </a:r>
                      <a:endParaRPr lang="en-US" sz="1400" dirty="0"/>
                    </a:p>
                  </a:txBody>
                  <a:tcPr/>
                </a:tc>
                <a:tc>
                  <a:txBody>
                    <a:bodyPr/>
                    <a:lstStyle/>
                    <a:p>
                      <a:r>
                        <a:rPr lang="en-US" sz="1400" dirty="0" smtClean="0"/>
                        <a:t>T</a:t>
                      </a:r>
                      <a:endParaRPr lang="en-US" sz="1400" dirty="0"/>
                    </a:p>
                  </a:txBody>
                  <a:tcPr/>
                </a:tc>
                <a:tc>
                  <a:txBody>
                    <a:bodyPr/>
                    <a:lstStyle/>
                    <a:p>
                      <a:r>
                        <a:rPr lang="en-US" sz="1400" dirty="0" smtClean="0"/>
                        <a:t>T</a:t>
                      </a:r>
                      <a:endParaRPr lang="en-US" sz="1400" dirty="0"/>
                    </a:p>
                  </a:txBody>
                  <a:tcPr/>
                </a:tc>
                <a:tc>
                  <a:txBody>
                    <a:bodyPr/>
                    <a:lstStyle/>
                    <a:p>
                      <a:r>
                        <a:rPr lang="en-US" sz="1400" dirty="0" smtClean="0"/>
                        <a:t>F</a:t>
                      </a:r>
                      <a:endParaRPr lang="en-US" sz="1400" dirty="0"/>
                    </a:p>
                  </a:txBody>
                  <a:tcPr/>
                </a:tc>
                <a:tc>
                  <a:txBody>
                    <a:bodyPr/>
                    <a:lstStyle/>
                    <a:p>
                      <a:r>
                        <a:rPr lang="en-US" sz="1400" dirty="0" smtClean="0"/>
                        <a:t>T</a:t>
                      </a:r>
                      <a:endParaRPr lang="en-US" sz="1400" dirty="0"/>
                    </a:p>
                  </a:txBody>
                  <a:tcPr/>
                </a:tc>
              </a:tr>
              <a:tr h="308027">
                <a:tc>
                  <a:txBody>
                    <a:bodyPr/>
                    <a:lstStyle/>
                    <a:p>
                      <a:r>
                        <a:rPr lang="en-US" sz="1400" dirty="0" smtClean="0"/>
                        <a:t>2</a:t>
                      </a:r>
                      <a:endParaRPr lang="en-US" sz="1400" dirty="0"/>
                    </a:p>
                  </a:txBody>
                  <a:tcPr/>
                </a:tc>
                <a:tc>
                  <a:txBody>
                    <a:bodyPr/>
                    <a:lstStyle/>
                    <a:p>
                      <a:endParaRPr lang="en-US" sz="1400"/>
                    </a:p>
                  </a:txBody>
                  <a:tcPr/>
                </a:tc>
                <a:tc>
                  <a:txBody>
                    <a:bodyPr/>
                    <a:lstStyle/>
                    <a:p>
                      <a:endParaRPr lang="en-US" sz="1400" dirty="0"/>
                    </a:p>
                  </a:txBody>
                  <a:tcPr/>
                </a:tc>
                <a:tc>
                  <a:txBody>
                    <a:bodyPr/>
                    <a:lstStyle/>
                    <a:p>
                      <a:r>
                        <a:rPr lang="en-US" sz="1400" dirty="0" smtClean="0"/>
                        <a:t>F</a:t>
                      </a:r>
                      <a:endParaRPr lang="en-US" sz="1400" dirty="0"/>
                    </a:p>
                  </a:txBody>
                  <a:tcPr/>
                </a:tc>
                <a:tc>
                  <a:txBody>
                    <a:bodyPr/>
                    <a:lstStyle/>
                    <a:p>
                      <a:r>
                        <a:rPr lang="en-US" sz="1400" dirty="0" smtClean="0"/>
                        <a:t>F</a:t>
                      </a:r>
                      <a:endParaRPr lang="en-US" sz="1400" dirty="0"/>
                    </a:p>
                  </a:txBody>
                  <a:tcPr/>
                </a:tc>
                <a:tc>
                  <a:txBody>
                    <a:bodyPr/>
                    <a:lstStyle/>
                    <a:p>
                      <a:r>
                        <a:rPr lang="en-US" sz="1400" dirty="0" smtClean="0"/>
                        <a:t>F</a:t>
                      </a:r>
                      <a:endParaRPr lang="en-US" sz="1400" dirty="0"/>
                    </a:p>
                  </a:txBody>
                  <a:tcPr/>
                </a:tc>
                <a:tc>
                  <a:txBody>
                    <a:bodyPr/>
                    <a:lstStyle/>
                    <a:p>
                      <a:r>
                        <a:rPr lang="en-US" sz="1400" dirty="0" smtClean="0"/>
                        <a:t>F</a:t>
                      </a:r>
                      <a:endParaRPr lang="en-US" sz="1400" dirty="0"/>
                    </a:p>
                  </a:txBody>
                  <a:tcPr/>
                </a:tc>
              </a:tr>
              <a:tr h="308027">
                <a:tc>
                  <a:txBody>
                    <a:bodyPr/>
                    <a:lstStyle/>
                    <a:p>
                      <a:r>
                        <a:rPr lang="en-US" sz="1400" dirty="0" smtClean="0"/>
                        <a:t>3</a:t>
                      </a:r>
                      <a:endParaRPr lang="en-US" sz="1400" dirty="0"/>
                    </a:p>
                  </a:txBody>
                  <a:tcPr/>
                </a:tc>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r>
                        <a:rPr lang="en-US" sz="1400" dirty="0" smtClean="0"/>
                        <a:t>T</a:t>
                      </a:r>
                      <a:endParaRPr lang="en-US" sz="1400" dirty="0"/>
                    </a:p>
                  </a:txBody>
                  <a:tcPr/>
                </a:tc>
                <a:tc>
                  <a:txBody>
                    <a:bodyPr/>
                    <a:lstStyle/>
                    <a:p>
                      <a:r>
                        <a:rPr lang="en-US" sz="1400" dirty="0" smtClean="0"/>
                        <a:t>F</a:t>
                      </a:r>
                      <a:endParaRPr lang="en-US" sz="1400" dirty="0"/>
                    </a:p>
                  </a:txBody>
                  <a:tcPr/>
                </a:tc>
                <a:tc>
                  <a:txBody>
                    <a:bodyPr/>
                    <a:lstStyle/>
                    <a:p>
                      <a:r>
                        <a:rPr lang="en-US" sz="1400" dirty="0" smtClean="0"/>
                        <a:t>T</a:t>
                      </a:r>
                      <a:endParaRPr lang="en-US" sz="1400" dirty="0"/>
                    </a:p>
                  </a:txBody>
                  <a:tcPr/>
                </a:tc>
              </a:tr>
              <a:tr h="308027">
                <a:tc>
                  <a:txBody>
                    <a:bodyPr/>
                    <a:lstStyle/>
                    <a:p>
                      <a:r>
                        <a:rPr lang="en-US" sz="1400" dirty="0" smtClean="0"/>
                        <a:t>4</a:t>
                      </a:r>
                      <a:endParaRPr lang="en-US" sz="1400" dirty="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r>
                        <a:rPr lang="en-US" sz="1400" dirty="0" smtClean="0"/>
                        <a:t>F</a:t>
                      </a:r>
                      <a:endParaRPr lang="en-US" sz="1400" dirty="0"/>
                    </a:p>
                  </a:txBody>
                  <a:tcPr/>
                </a:tc>
                <a:tc>
                  <a:txBody>
                    <a:bodyPr/>
                    <a:lstStyle/>
                    <a:p>
                      <a:r>
                        <a:rPr lang="en-US" sz="1400" dirty="0" smtClean="0"/>
                        <a:t>F</a:t>
                      </a:r>
                      <a:endParaRPr lang="en-US" sz="1400" dirty="0"/>
                    </a:p>
                  </a:txBody>
                  <a:tcPr/>
                </a:tc>
              </a:tr>
              <a:tr h="308027">
                <a:tc>
                  <a:txBody>
                    <a:bodyPr/>
                    <a:lstStyle/>
                    <a:p>
                      <a:r>
                        <a:rPr lang="en-US" sz="1400" dirty="0" smtClean="0"/>
                        <a:t>5</a:t>
                      </a:r>
                      <a:endParaRPr lang="en-US" sz="1400" dirty="0"/>
                    </a:p>
                  </a:txBody>
                  <a:tcPr/>
                </a:tc>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tc>
                  <a:txBody>
                    <a:bodyPr/>
                    <a:lstStyle/>
                    <a:p>
                      <a:r>
                        <a:rPr lang="en-US" sz="1400" dirty="0" smtClean="0"/>
                        <a:t>F</a:t>
                      </a:r>
                    </a:p>
                  </a:txBody>
                  <a:tcPr/>
                </a:tc>
              </a:tr>
            </a:tbl>
          </a:graphicData>
        </a:graphic>
      </p:graphicFrame>
      <p:sp>
        <p:nvSpPr>
          <p:cNvPr id="5" name="TextBox 4"/>
          <p:cNvSpPr txBox="1"/>
          <p:nvPr/>
        </p:nvSpPr>
        <p:spPr>
          <a:xfrm>
            <a:off x="154983" y="3783106"/>
            <a:ext cx="7973622" cy="3247043"/>
          </a:xfrm>
          <a:prstGeom prst="rect">
            <a:avLst/>
          </a:prstGeom>
          <a:noFill/>
        </p:spPr>
        <p:txBody>
          <a:bodyPr wrap="square" rtlCol="0">
            <a:spAutoFit/>
          </a:bodyPr>
          <a:lstStyle/>
          <a:p>
            <a:r>
              <a:rPr lang="en-US" sz="1500" dirty="0" smtClean="0"/>
              <a:t>Len=1 I is in </a:t>
            </a:r>
            <a:r>
              <a:rPr lang="en-US" sz="1500" dirty="0" err="1" smtClean="0"/>
              <a:t>dict</a:t>
            </a:r>
            <a:r>
              <a:rPr lang="en-US" sz="1500" dirty="0" smtClean="0"/>
              <a:t>, </a:t>
            </a:r>
            <a:r>
              <a:rPr lang="en-US" sz="1500" dirty="0" err="1" smtClean="0"/>
              <a:t>dp</a:t>
            </a:r>
            <a:r>
              <a:rPr lang="en-US" sz="1500" dirty="0" smtClean="0"/>
              <a:t>[0][0] = T        </a:t>
            </a:r>
            <a:r>
              <a:rPr lang="mr-IN" sz="1500" dirty="0" smtClean="0"/>
              <a:t>…</a:t>
            </a:r>
            <a:endParaRPr lang="en-US" sz="1500" dirty="0" smtClean="0"/>
          </a:p>
          <a:p>
            <a:r>
              <a:rPr lang="en-US" sz="1500" dirty="0" smtClean="0"/>
              <a:t>Len=2 ‘</a:t>
            </a:r>
            <a:r>
              <a:rPr lang="en-US" sz="1500" dirty="0" err="1" smtClean="0"/>
              <a:t>Ia</a:t>
            </a:r>
            <a:r>
              <a:rPr lang="en-US" sz="1500" dirty="0" smtClean="0"/>
              <a:t>’ is not </a:t>
            </a:r>
            <a:r>
              <a:rPr lang="en-US" sz="1500" dirty="0" err="1" smtClean="0"/>
              <a:t>dict</a:t>
            </a:r>
            <a:r>
              <a:rPr lang="en-US" sz="1500" dirty="0" smtClean="0"/>
              <a:t> split to I, a: </a:t>
            </a:r>
            <a:r>
              <a:rPr lang="en-US" sz="1500" dirty="0" err="1" smtClean="0"/>
              <a:t>dp</a:t>
            </a:r>
            <a:r>
              <a:rPr lang="en-US" sz="1500" dirty="0" smtClean="0"/>
              <a:t>[0][1] = </a:t>
            </a:r>
            <a:r>
              <a:rPr lang="en-US" sz="1500" dirty="0" err="1" smtClean="0"/>
              <a:t>dp</a:t>
            </a:r>
            <a:r>
              <a:rPr lang="en-US" sz="1500" dirty="0" smtClean="0"/>
              <a:t>[0][0] &amp;&amp; </a:t>
            </a:r>
            <a:r>
              <a:rPr lang="en-US" sz="1500" dirty="0" err="1" smtClean="0"/>
              <a:t>dp</a:t>
            </a:r>
            <a:r>
              <a:rPr lang="en-US" sz="1500" dirty="0" smtClean="0"/>
              <a:t>[1][1]</a:t>
            </a:r>
            <a:r>
              <a:rPr lang="mr-IN" sz="1500" dirty="0" smtClean="0"/>
              <a:t>…</a:t>
            </a:r>
            <a:endParaRPr lang="en-US" sz="1500" dirty="0" smtClean="0"/>
          </a:p>
          <a:p>
            <a:r>
              <a:rPr lang="en-US" sz="1500" dirty="0" smtClean="0"/>
              <a:t>Len=3 ’</a:t>
            </a:r>
            <a:r>
              <a:rPr lang="en-US" sz="1500" dirty="0" err="1" smtClean="0"/>
              <a:t>Iam</a:t>
            </a:r>
            <a:r>
              <a:rPr lang="en-US" sz="1500" dirty="0" smtClean="0"/>
              <a:t>’ is not in </a:t>
            </a:r>
            <a:r>
              <a:rPr lang="en-US" sz="1500" dirty="0" err="1" smtClean="0"/>
              <a:t>dict</a:t>
            </a:r>
            <a:r>
              <a:rPr lang="en-US" sz="1500" dirty="0" smtClean="0"/>
              <a:t>, split:  I, am  </a:t>
            </a:r>
            <a:r>
              <a:rPr lang="en-US" sz="1500" dirty="0" err="1" smtClean="0"/>
              <a:t>dp</a:t>
            </a:r>
            <a:r>
              <a:rPr lang="en-US" sz="1500" dirty="0" smtClean="0"/>
              <a:t>[0][2] = </a:t>
            </a:r>
            <a:r>
              <a:rPr lang="en-US" sz="1500" dirty="0" err="1" smtClean="0"/>
              <a:t>dp</a:t>
            </a:r>
            <a:r>
              <a:rPr lang="en-US" sz="1500" dirty="0" smtClean="0"/>
              <a:t>[0][0] &amp; </a:t>
            </a:r>
            <a:r>
              <a:rPr lang="en-US" sz="1500" dirty="0" err="1" smtClean="0"/>
              <a:t>dp</a:t>
            </a:r>
            <a:r>
              <a:rPr lang="en-US" sz="1500" dirty="0" smtClean="0"/>
              <a:t>[1][2]</a:t>
            </a:r>
          </a:p>
          <a:p>
            <a:r>
              <a:rPr lang="en-US" sz="1500" dirty="0" smtClean="0"/>
              <a:t>            ‘</a:t>
            </a:r>
            <a:r>
              <a:rPr lang="en-US" sz="1500" dirty="0" err="1" smtClean="0"/>
              <a:t>ama</a:t>
            </a:r>
            <a:r>
              <a:rPr lang="en-US" sz="1500" dirty="0" smtClean="0"/>
              <a:t>’ not in </a:t>
            </a:r>
            <a:r>
              <a:rPr lang="en-US" sz="1500" dirty="0" err="1" smtClean="0"/>
              <a:t>dict</a:t>
            </a:r>
            <a:r>
              <a:rPr lang="en-US" sz="1500" dirty="0" smtClean="0"/>
              <a:t>, split: </a:t>
            </a:r>
            <a:r>
              <a:rPr lang="en-US" sz="1500" dirty="0" err="1" smtClean="0"/>
              <a:t>a,am</a:t>
            </a:r>
            <a:r>
              <a:rPr lang="en-US" sz="1500" dirty="0" smtClean="0"/>
              <a:t>  </a:t>
            </a:r>
            <a:r>
              <a:rPr lang="en-US" sz="1500" dirty="0" err="1" smtClean="0"/>
              <a:t>dp</a:t>
            </a:r>
            <a:r>
              <a:rPr lang="en-US" sz="1500" dirty="0" smtClean="0"/>
              <a:t>[1][3] = </a:t>
            </a:r>
            <a:r>
              <a:rPr lang="en-US" sz="1500" dirty="0" err="1" smtClean="0"/>
              <a:t>dp</a:t>
            </a:r>
            <a:r>
              <a:rPr lang="en-US" sz="1500" dirty="0" smtClean="0"/>
              <a:t>[1][1] &amp; </a:t>
            </a:r>
            <a:r>
              <a:rPr lang="en-US" sz="1500" dirty="0" err="1" smtClean="0"/>
              <a:t>dp</a:t>
            </a:r>
            <a:r>
              <a:rPr lang="en-US" sz="1500" dirty="0" smtClean="0"/>
              <a:t>[2][3]</a:t>
            </a:r>
          </a:p>
          <a:p>
            <a:r>
              <a:rPr lang="en-US" sz="1500" dirty="0"/>
              <a:t> </a:t>
            </a:r>
            <a:r>
              <a:rPr lang="en-US" sz="1500" dirty="0" smtClean="0"/>
              <a:t>            ‘mac’ not in </a:t>
            </a:r>
            <a:r>
              <a:rPr lang="en-US" sz="1500" dirty="0" err="1" smtClean="0"/>
              <a:t>dict</a:t>
            </a:r>
            <a:r>
              <a:rPr lang="en-US" sz="1500" dirty="0" smtClean="0"/>
              <a:t>, split: m, ac  </a:t>
            </a:r>
            <a:r>
              <a:rPr lang="en-US" sz="1500" dirty="0" err="1"/>
              <a:t>dp</a:t>
            </a:r>
            <a:r>
              <a:rPr lang="en-US" sz="1500" dirty="0"/>
              <a:t>[1][3] = </a:t>
            </a:r>
            <a:r>
              <a:rPr lang="en-US" sz="1500" dirty="0" err="1"/>
              <a:t>dp</a:t>
            </a:r>
            <a:r>
              <a:rPr lang="en-US" sz="1500" dirty="0"/>
              <a:t>[1][1] &amp; </a:t>
            </a:r>
            <a:r>
              <a:rPr lang="en-US" sz="1500" dirty="0" err="1"/>
              <a:t>dp</a:t>
            </a:r>
            <a:r>
              <a:rPr lang="en-US" sz="1500" dirty="0"/>
              <a:t>[2][3</a:t>
            </a:r>
            <a:r>
              <a:rPr lang="en-US" sz="1500" dirty="0" smtClean="0"/>
              <a:t>]</a:t>
            </a:r>
          </a:p>
          <a:p>
            <a:r>
              <a:rPr lang="en-US" sz="1500" dirty="0"/>
              <a:t>	 </a:t>
            </a:r>
            <a:r>
              <a:rPr lang="en-US" sz="1500" dirty="0" smtClean="0"/>
              <a:t>                      split</a:t>
            </a:r>
            <a:r>
              <a:rPr lang="en-US" sz="1500" dirty="0"/>
              <a:t>: </a:t>
            </a:r>
            <a:r>
              <a:rPr lang="en-US" sz="1500" dirty="0" err="1" smtClean="0"/>
              <a:t>ma,c</a:t>
            </a:r>
            <a:r>
              <a:rPr lang="en-US" sz="1500" dirty="0" smtClean="0"/>
              <a:t>  </a:t>
            </a:r>
            <a:r>
              <a:rPr lang="en-US" sz="1500" dirty="0" err="1"/>
              <a:t>dp</a:t>
            </a:r>
            <a:r>
              <a:rPr lang="en-US" sz="1500" dirty="0"/>
              <a:t>[1][3] = </a:t>
            </a:r>
            <a:r>
              <a:rPr lang="en-US" sz="1500" dirty="0" err="1"/>
              <a:t>dp</a:t>
            </a:r>
            <a:r>
              <a:rPr lang="en-US" sz="1500" dirty="0"/>
              <a:t>[1</a:t>
            </a:r>
            <a:r>
              <a:rPr lang="en-US" sz="1500" dirty="0" smtClean="0"/>
              <a:t>][2] </a:t>
            </a:r>
            <a:r>
              <a:rPr lang="en-US" sz="1500" dirty="0"/>
              <a:t>&amp; </a:t>
            </a:r>
            <a:r>
              <a:rPr lang="en-US" sz="1500" dirty="0" err="1" smtClean="0"/>
              <a:t>dp</a:t>
            </a:r>
            <a:r>
              <a:rPr lang="en-US" sz="1500" dirty="0" smtClean="0"/>
              <a:t>[3][</a:t>
            </a:r>
            <a:r>
              <a:rPr lang="en-US" sz="1500" dirty="0"/>
              <a:t>3</a:t>
            </a:r>
            <a:r>
              <a:rPr lang="en-US" sz="1500" dirty="0" smtClean="0"/>
              <a:t>]</a:t>
            </a:r>
          </a:p>
          <a:p>
            <a:endParaRPr lang="en-US" sz="1500" dirty="0"/>
          </a:p>
          <a:p>
            <a:r>
              <a:rPr lang="en-US" sz="1600" b="1" dirty="0" err="1" smtClean="0">
                <a:solidFill>
                  <a:srgbClr val="7030A0"/>
                </a:solidFill>
              </a:rPr>
              <a:t>Fomula</a:t>
            </a:r>
            <a:r>
              <a:rPr lang="en-US" sz="1600" b="1" dirty="0" smtClean="0">
                <a:solidFill>
                  <a:srgbClr val="7030A0"/>
                </a:solidFill>
              </a:rPr>
              <a:t>:  </a:t>
            </a:r>
          </a:p>
          <a:p>
            <a:r>
              <a:rPr lang="en-US" sz="1600" b="1" dirty="0">
                <a:solidFill>
                  <a:srgbClr val="7030A0"/>
                </a:solidFill>
              </a:rPr>
              <a:t> </a:t>
            </a:r>
            <a:r>
              <a:rPr lang="en-US" sz="1600" b="1" dirty="0" smtClean="0">
                <a:solidFill>
                  <a:srgbClr val="7030A0"/>
                </a:solidFill>
              </a:rPr>
              <a:t>   if string[</a:t>
            </a:r>
            <a:r>
              <a:rPr lang="en-US" sz="1600" b="1" dirty="0" err="1" smtClean="0">
                <a:solidFill>
                  <a:srgbClr val="7030A0"/>
                </a:solidFill>
              </a:rPr>
              <a:t>i</a:t>
            </a:r>
            <a:r>
              <a:rPr lang="mr-IN" sz="1600" b="1" dirty="0" smtClean="0">
                <a:solidFill>
                  <a:srgbClr val="7030A0"/>
                </a:solidFill>
              </a:rPr>
              <a:t>…</a:t>
            </a:r>
            <a:r>
              <a:rPr lang="en-US" sz="1600" b="1" dirty="0" smtClean="0">
                <a:solidFill>
                  <a:srgbClr val="7030A0"/>
                </a:solidFill>
              </a:rPr>
              <a:t>j] in </a:t>
            </a:r>
            <a:r>
              <a:rPr lang="en-US" sz="1600" b="1" dirty="0" err="1" smtClean="0">
                <a:solidFill>
                  <a:srgbClr val="7030A0"/>
                </a:solidFill>
              </a:rPr>
              <a:t>dict</a:t>
            </a:r>
            <a:r>
              <a:rPr lang="en-US" sz="1600" b="1" dirty="0" smtClean="0">
                <a:solidFill>
                  <a:srgbClr val="7030A0"/>
                </a:solidFill>
              </a:rPr>
              <a:t> </a:t>
            </a:r>
            <a:r>
              <a:rPr lang="en-US" sz="1600" b="1" dirty="0" err="1" smtClean="0">
                <a:solidFill>
                  <a:srgbClr val="7030A0"/>
                </a:solidFill>
              </a:rPr>
              <a:t>dp</a:t>
            </a:r>
            <a:r>
              <a:rPr lang="en-US" sz="1600" b="1" dirty="0" smtClean="0">
                <a:solidFill>
                  <a:srgbClr val="7030A0"/>
                </a:solidFill>
              </a:rPr>
              <a:t>[</a:t>
            </a:r>
            <a:r>
              <a:rPr lang="en-US" sz="1600" b="1" dirty="0" err="1" smtClean="0">
                <a:solidFill>
                  <a:srgbClr val="7030A0"/>
                </a:solidFill>
              </a:rPr>
              <a:t>i</a:t>
            </a:r>
            <a:r>
              <a:rPr lang="en-US" sz="1600" b="1" dirty="0" smtClean="0">
                <a:solidFill>
                  <a:srgbClr val="7030A0"/>
                </a:solidFill>
              </a:rPr>
              <a:t>][</a:t>
            </a:r>
            <a:r>
              <a:rPr lang="en-US" sz="1600" b="1" dirty="0">
                <a:solidFill>
                  <a:srgbClr val="7030A0"/>
                </a:solidFill>
              </a:rPr>
              <a:t>j</a:t>
            </a:r>
            <a:r>
              <a:rPr lang="en-US" sz="1600" b="1" dirty="0" smtClean="0">
                <a:solidFill>
                  <a:srgbClr val="7030A0"/>
                </a:solidFill>
              </a:rPr>
              <a:t>] = T</a:t>
            </a:r>
          </a:p>
          <a:p>
            <a:r>
              <a:rPr lang="en-US" sz="1600" b="1" dirty="0">
                <a:solidFill>
                  <a:srgbClr val="7030A0"/>
                </a:solidFill>
              </a:rPr>
              <a:t> </a:t>
            </a:r>
            <a:r>
              <a:rPr lang="en-US" sz="1600" b="1" dirty="0" smtClean="0">
                <a:solidFill>
                  <a:srgbClr val="7030A0"/>
                </a:solidFill>
              </a:rPr>
              <a:t>  else </a:t>
            </a:r>
            <a:r>
              <a:rPr lang="en-US" sz="1600" b="1" dirty="0" err="1" smtClean="0">
                <a:solidFill>
                  <a:srgbClr val="7030A0"/>
                </a:solidFill>
              </a:rPr>
              <a:t>dp</a:t>
            </a:r>
            <a:r>
              <a:rPr lang="en-US" sz="1600" b="1" dirty="0" smtClean="0">
                <a:solidFill>
                  <a:srgbClr val="7030A0"/>
                </a:solidFill>
              </a:rPr>
              <a:t>[</a:t>
            </a:r>
            <a:r>
              <a:rPr lang="en-US" sz="1600" b="1" dirty="0" err="1" smtClean="0">
                <a:solidFill>
                  <a:srgbClr val="7030A0"/>
                </a:solidFill>
              </a:rPr>
              <a:t>i</a:t>
            </a:r>
            <a:r>
              <a:rPr lang="en-US" sz="1600" b="1" dirty="0" smtClean="0">
                <a:solidFill>
                  <a:srgbClr val="7030A0"/>
                </a:solidFill>
              </a:rPr>
              <a:t>][j] = true   if there is a k that </a:t>
            </a:r>
            <a:r>
              <a:rPr lang="en-US" sz="1600" b="1" dirty="0" err="1" smtClean="0">
                <a:solidFill>
                  <a:srgbClr val="7030A0"/>
                </a:solidFill>
              </a:rPr>
              <a:t>dp</a:t>
            </a:r>
            <a:r>
              <a:rPr lang="en-US" sz="1600" b="1" dirty="0" smtClean="0">
                <a:solidFill>
                  <a:srgbClr val="7030A0"/>
                </a:solidFill>
              </a:rPr>
              <a:t>[</a:t>
            </a:r>
            <a:r>
              <a:rPr lang="en-US" sz="1600" b="1" dirty="0" err="1" smtClean="0">
                <a:solidFill>
                  <a:srgbClr val="7030A0"/>
                </a:solidFill>
              </a:rPr>
              <a:t>i</a:t>
            </a:r>
            <a:r>
              <a:rPr lang="en-US" sz="1600" b="1" dirty="0" smtClean="0">
                <a:solidFill>
                  <a:srgbClr val="7030A0"/>
                </a:solidFill>
              </a:rPr>
              <a:t>][k] &amp;&amp; </a:t>
            </a:r>
            <a:r>
              <a:rPr lang="en-US" sz="1600" b="1" dirty="0" err="1" smtClean="0">
                <a:solidFill>
                  <a:srgbClr val="7030A0"/>
                </a:solidFill>
              </a:rPr>
              <a:t>dp</a:t>
            </a:r>
            <a:r>
              <a:rPr lang="en-US" sz="1600" b="1" dirty="0" smtClean="0">
                <a:solidFill>
                  <a:srgbClr val="7030A0"/>
                </a:solidFill>
              </a:rPr>
              <a:t>[k+1][j] = true</a:t>
            </a:r>
          </a:p>
          <a:p>
            <a:r>
              <a:rPr lang="en-US" sz="1600" b="1" dirty="0">
                <a:solidFill>
                  <a:srgbClr val="7030A0"/>
                </a:solidFill>
              </a:rPr>
              <a:t> </a:t>
            </a:r>
            <a:r>
              <a:rPr lang="en-US" sz="1600" b="1" dirty="0" smtClean="0">
                <a:solidFill>
                  <a:srgbClr val="7030A0"/>
                </a:solidFill>
              </a:rPr>
              <a:t>                </a:t>
            </a:r>
            <a:r>
              <a:rPr lang="en-US" sz="1600" b="1" dirty="0" err="1" smtClean="0">
                <a:solidFill>
                  <a:srgbClr val="7030A0"/>
                </a:solidFill>
              </a:rPr>
              <a:t>i</a:t>
            </a:r>
            <a:r>
              <a:rPr lang="en-US" sz="1600" b="1" dirty="0" smtClean="0">
                <a:solidFill>
                  <a:srgbClr val="7030A0"/>
                </a:solidFill>
              </a:rPr>
              <a:t>=&lt;k&lt;=j-1</a:t>
            </a:r>
            <a:endParaRPr lang="en-US" sz="1600" b="1" dirty="0">
              <a:solidFill>
                <a:srgbClr val="7030A0"/>
              </a:solidFill>
            </a:endParaRPr>
          </a:p>
          <a:p>
            <a:r>
              <a:rPr lang="en-US" dirty="0" smtClean="0"/>
              <a:t>		</a:t>
            </a:r>
            <a:endParaRPr lang="en-US" dirty="0"/>
          </a:p>
          <a:p>
            <a:endParaRPr lang="en-US" dirty="0"/>
          </a:p>
        </p:txBody>
      </p:sp>
      <p:sp>
        <p:nvSpPr>
          <p:cNvPr id="6" name="Rectangle 5"/>
          <p:cNvSpPr/>
          <p:nvPr/>
        </p:nvSpPr>
        <p:spPr>
          <a:xfrm>
            <a:off x="5902754" y="153818"/>
            <a:ext cx="6388207" cy="1384995"/>
          </a:xfrm>
          <a:prstGeom prst="rect">
            <a:avLst/>
          </a:prstGeom>
        </p:spPr>
        <p:txBody>
          <a:bodyPr wrap="square">
            <a:spAutoFit/>
          </a:bodyPr>
          <a:lstStyle/>
          <a:p>
            <a:r>
              <a:rPr lang="en-US" sz="1400" dirty="0"/>
              <a:t>Given a string s, partition s such that every substring of the partition is a palindrome. Return the minimum cuts needed for a palindrome partitioning of s</a:t>
            </a:r>
            <a:r>
              <a:rPr lang="en-US" sz="1400" dirty="0" smtClean="0"/>
              <a:t>.</a:t>
            </a:r>
          </a:p>
          <a:p>
            <a:r>
              <a:rPr lang="en-US" sz="1400" dirty="0" smtClean="0"/>
              <a:t>Example</a:t>
            </a:r>
            <a:r>
              <a:rPr lang="en-US" sz="1400" dirty="0"/>
              <a:t>:  Input: "</a:t>
            </a:r>
            <a:r>
              <a:rPr lang="en-US" sz="1400" dirty="0" err="1"/>
              <a:t>aab</a:t>
            </a:r>
            <a:r>
              <a:rPr lang="en-US" sz="1400" dirty="0"/>
              <a:t>"  Output: </a:t>
            </a:r>
            <a:r>
              <a:rPr lang="en-US" sz="1400" dirty="0" smtClean="0"/>
              <a:t>1</a:t>
            </a:r>
          </a:p>
          <a:p>
            <a:r>
              <a:rPr lang="en-US" sz="1400" dirty="0" smtClean="0"/>
              <a:t>Explanation</a:t>
            </a:r>
            <a:r>
              <a:rPr lang="en-US" sz="1400" dirty="0"/>
              <a:t>: The palindrome partitioning ["</a:t>
            </a:r>
            <a:r>
              <a:rPr lang="en-US" sz="1400" dirty="0" err="1"/>
              <a:t>aa","b</a:t>
            </a:r>
            <a:r>
              <a:rPr lang="en-US" sz="1400" dirty="0"/>
              <a:t>"] could be produced using 1 cut</a:t>
            </a:r>
            <a:r>
              <a:rPr lang="en-US" sz="1400" dirty="0" smtClean="0"/>
              <a:t>.</a:t>
            </a:r>
          </a:p>
          <a:p>
            <a:r>
              <a:rPr lang="en-US" sz="1400" dirty="0" err="1" smtClean="0"/>
              <a:t>e.g</a:t>
            </a:r>
            <a:r>
              <a:rPr lang="en-US" sz="1400" dirty="0" smtClean="0"/>
              <a:t>:  </a:t>
            </a:r>
            <a:r>
              <a:rPr lang="en-US" sz="1400" dirty="0" err="1" smtClean="0"/>
              <a:t>abcbm</a:t>
            </a:r>
            <a:r>
              <a:rPr lang="en-US" sz="1400" dirty="0" smtClean="0"/>
              <a:t>  need two split </a:t>
            </a:r>
            <a:r>
              <a:rPr lang="en-US" sz="1400" dirty="0" err="1" smtClean="0"/>
              <a:t>a|bcb|m</a:t>
            </a:r>
            <a:endParaRPr lang="en-US" sz="1400" dirty="0" smtClean="0"/>
          </a:p>
          <a:p>
            <a:r>
              <a:rPr lang="en-US" sz="1400" dirty="0"/>
              <a:t> </a:t>
            </a:r>
            <a:r>
              <a:rPr lang="en-US" sz="1400" dirty="0" smtClean="0"/>
              <a:t>          a     b     c     b     m</a:t>
            </a:r>
            <a:endParaRPr lang="en-US" sz="1400" dirty="0"/>
          </a:p>
        </p:txBody>
      </p:sp>
      <p:graphicFrame>
        <p:nvGraphicFramePr>
          <p:cNvPr id="7" name="Table 6"/>
          <p:cNvGraphicFramePr>
            <a:graphicFrameLocks noGrp="1"/>
          </p:cNvGraphicFramePr>
          <p:nvPr>
            <p:extLst>
              <p:ext uri="{D42A27DB-BD31-4B8C-83A1-F6EECF244321}">
                <p14:modId xmlns:p14="http://schemas.microsoft.com/office/powerpoint/2010/main" val="1509034256"/>
              </p:ext>
            </p:extLst>
          </p:nvPr>
        </p:nvGraphicFramePr>
        <p:xfrm>
          <a:off x="6086764" y="1575479"/>
          <a:ext cx="1695528" cy="1848162"/>
        </p:xfrm>
        <a:graphic>
          <a:graphicData uri="http://schemas.openxmlformats.org/drawingml/2006/table">
            <a:tbl>
              <a:tblPr firstRow="1" bandRow="1">
                <a:tableStyleId>{5940675A-B579-460E-94D1-54222C63F5DA}</a:tableStyleId>
              </a:tblPr>
              <a:tblGrid>
                <a:gridCol w="282588"/>
                <a:gridCol w="282588"/>
                <a:gridCol w="282588"/>
                <a:gridCol w="282588"/>
                <a:gridCol w="282588"/>
                <a:gridCol w="282588"/>
              </a:tblGrid>
              <a:tr h="308027">
                <a:tc>
                  <a:txBody>
                    <a:bodyPr/>
                    <a:lstStyle/>
                    <a:p>
                      <a:endParaRPr lang="en-US" sz="1400" dirty="0"/>
                    </a:p>
                  </a:txBody>
                  <a:tcPr/>
                </a:tc>
                <a:tc>
                  <a:txBody>
                    <a:bodyPr/>
                    <a:lstStyle/>
                    <a:p>
                      <a:r>
                        <a:rPr lang="en-US" sz="1400" dirty="0" smtClean="0"/>
                        <a:t>0</a:t>
                      </a:r>
                      <a:endParaRPr lang="en-US" sz="1400" dirty="0"/>
                    </a:p>
                  </a:txBody>
                  <a:tcPr/>
                </a:tc>
                <a:tc>
                  <a:txBody>
                    <a:bodyPr/>
                    <a:lstStyle/>
                    <a:p>
                      <a:r>
                        <a:rPr lang="en-US" sz="1400" dirty="0" smtClean="0"/>
                        <a:t>1</a:t>
                      </a:r>
                      <a:endParaRPr lang="en-US" sz="1400" dirty="0"/>
                    </a:p>
                  </a:txBody>
                  <a:tcPr/>
                </a:tc>
                <a:tc>
                  <a:txBody>
                    <a:bodyPr/>
                    <a:lstStyle/>
                    <a:p>
                      <a:r>
                        <a:rPr lang="en-US" sz="1400" dirty="0" smtClean="0"/>
                        <a:t>2</a:t>
                      </a:r>
                      <a:endParaRPr lang="en-US" sz="1400" dirty="0"/>
                    </a:p>
                  </a:txBody>
                  <a:tcPr/>
                </a:tc>
                <a:tc>
                  <a:txBody>
                    <a:bodyPr/>
                    <a:lstStyle/>
                    <a:p>
                      <a:r>
                        <a:rPr lang="en-US" sz="1400" dirty="0" smtClean="0"/>
                        <a:t>3</a:t>
                      </a:r>
                      <a:endParaRPr lang="en-US" sz="1400" dirty="0"/>
                    </a:p>
                  </a:txBody>
                  <a:tcPr/>
                </a:tc>
                <a:tc>
                  <a:txBody>
                    <a:bodyPr/>
                    <a:lstStyle/>
                    <a:p>
                      <a:r>
                        <a:rPr lang="en-US" sz="1400" dirty="0" smtClean="0"/>
                        <a:t>4</a:t>
                      </a:r>
                      <a:endParaRPr lang="en-US" sz="1400" dirty="0"/>
                    </a:p>
                  </a:txBody>
                  <a:tcPr/>
                </a:tc>
              </a:tr>
              <a:tr h="308027">
                <a:tc>
                  <a:txBody>
                    <a:bodyPr/>
                    <a:lstStyle/>
                    <a:p>
                      <a:r>
                        <a:rPr lang="en-US" sz="1400" dirty="0" smtClean="0"/>
                        <a:t>0</a:t>
                      </a:r>
                      <a:endParaRPr lang="en-US" sz="1400" dirty="0"/>
                    </a:p>
                  </a:txBody>
                  <a:tcPr/>
                </a:tc>
                <a:tc>
                  <a:txBody>
                    <a:bodyPr/>
                    <a:lstStyle/>
                    <a:p>
                      <a:r>
                        <a:rPr lang="en-US" sz="1400" dirty="0" smtClean="0"/>
                        <a:t>0</a:t>
                      </a:r>
                      <a:endParaRPr lang="en-US" sz="1400" dirty="0"/>
                    </a:p>
                  </a:txBody>
                  <a:tcPr/>
                </a:tc>
                <a:tc>
                  <a:txBody>
                    <a:bodyPr/>
                    <a:lstStyle/>
                    <a:p>
                      <a:r>
                        <a:rPr lang="en-US" sz="1400" dirty="0" smtClean="0"/>
                        <a:t>1</a:t>
                      </a:r>
                      <a:endParaRPr lang="en-US" sz="1400" dirty="0"/>
                    </a:p>
                  </a:txBody>
                  <a:tcPr/>
                </a:tc>
                <a:tc>
                  <a:txBody>
                    <a:bodyPr/>
                    <a:lstStyle/>
                    <a:p>
                      <a:r>
                        <a:rPr lang="en-US" sz="1400" dirty="0" smtClean="0"/>
                        <a:t>2</a:t>
                      </a:r>
                      <a:endParaRPr lang="en-US" sz="1400" dirty="0"/>
                    </a:p>
                  </a:txBody>
                  <a:tcPr/>
                </a:tc>
                <a:tc>
                  <a:txBody>
                    <a:bodyPr/>
                    <a:lstStyle/>
                    <a:p>
                      <a:r>
                        <a:rPr lang="en-US" sz="1400" dirty="0" smtClean="0"/>
                        <a:t>1</a:t>
                      </a:r>
                      <a:endParaRPr lang="en-US" sz="1400" dirty="0"/>
                    </a:p>
                  </a:txBody>
                  <a:tcPr/>
                </a:tc>
                <a:tc>
                  <a:txBody>
                    <a:bodyPr/>
                    <a:lstStyle/>
                    <a:p>
                      <a:r>
                        <a:rPr lang="en-US" sz="1400" dirty="0" smtClean="0"/>
                        <a:t>2</a:t>
                      </a:r>
                      <a:endParaRPr lang="en-US" sz="1400" dirty="0"/>
                    </a:p>
                  </a:txBody>
                  <a:tcPr/>
                </a:tc>
              </a:tr>
              <a:tr h="308027">
                <a:tc>
                  <a:txBody>
                    <a:bodyPr/>
                    <a:lstStyle/>
                    <a:p>
                      <a:r>
                        <a:rPr lang="en-US" sz="1400" dirty="0" smtClean="0"/>
                        <a:t>1</a:t>
                      </a:r>
                      <a:endParaRPr lang="en-US" sz="1400" dirty="0"/>
                    </a:p>
                  </a:txBody>
                  <a:tcPr/>
                </a:tc>
                <a:tc>
                  <a:txBody>
                    <a:bodyPr/>
                    <a:lstStyle/>
                    <a:p>
                      <a:endParaRPr lang="en-US" sz="1400"/>
                    </a:p>
                  </a:txBody>
                  <a:tcPr/>
                </a:tc>
                <a:tc>
                  <a:txBody>
                    <a:bodyPr/>
                    <a:lstStyle/>
                    <a:p>
                      <a:r>
                        <a:rPr lang="en-US" sz="1400" dirty="0" smtClean="0"/>
                        <a:t>0</a:t>
                      </a:r>
                      <a:endParaRPr lang="en-US" sz="1400" dirty="0"/>
                    </a:p>
                  </a:txBody>
                  <a:tcPr/>
                </a:tc>
                <a:tc>
                  <a:txBody>
                    <a:bodyPr/>
                    <a:lstStyle/>
                    <a:p>
                      <a:r>
                        <a:rPr lang="en-US" sz="1400" dirty="0" smtClean="0"/>
                        <a:t>1</a:t>
                      </a:r>
                      <a:endParaRPr lang="en-US" sz="1400" dirty="0"/>
                    </a:p>
                  </a:txBody>
                  <a:tcPr/>
                </a:tc>
                <a:tc>
                  <a:txBody>
                    <a:bodyPr/>
                    <a:lstStyle/>
                    <a:p>
                      <a:r>
                        <a:rPr lang="en-US" sz="1400" dirty="0" smtClean="0"/>
                        <a:t>0</a:t>
                      </a:r>
                      <a:endParaRPr lang="en-US" sz="1400" dirty="0"/>
                    </a:p>
                  </a:txBody>
                  <a:tcPr/>
                </a:tc>
                <a:tc>
                  <a:txBody>
                    <a:bodyPr/>
                    <a:lstStyle/>
                    <a:p>
                      <a:r>
                        <a:rPr lang="en-US" sz="1400" dirty="0" smtClean="0"/>
                        <a:t>1</a:t>
                      </a:r>
                      <a:endParaRPr lang="en-US" sz="1400" dirty="0"/>
                    </a:p>
                  </a:txBody>
                  <a:tcPr/>
                </a:tc>
              </a:tr>
              <a:tr h="308027">
                <a:tc>
                  <a:txBody>
                    <a:bodyPr/>
                    <a:lstStyle/>
                    <a:p>
                      <a:r>
                        <a:rPr lang="en-US" sz="1400" dirty="0" smtClean="0"/>
                        <a:t>2</a:t>
                      </a:r>
                      <a:endParaRPr lang="en-US" sz="1400" dirty="0"/>
                    </a:p>
                  </a:txBody>
                  <a:tcPr/>
                </a:tc>
                <a:tc>
                  <a:txBody>
                    <a:bodyPr/>
                    <a:lstStyle/>
                    <a:p>
                      <a:endParaRPr lang="en-US" sz="1400"/>
                    </a:p>
                  </a:txBody>
                  <a:tcPr/>
                </a:tc>
                <a:tc>
                  <a:txBody>
                    <a:bodyPr/>
                    <a:lstStyle/>
                    <a:p>
                      <a:endParaRPr lang="en-US" sz="1400" dirty="0"/>
                    </a:p>
                  </a:txBody>
                  <a:tcPr/>
                </a:tc>
                <a:tc>
                  <a:txBody>
                    <a:bodyPr/>
                    <a:lstStyle/>
                    <a:p>
                      <a:r>
                        <a:rPr lang="en-US" sz="1400" dirty="0" smtClean="0"/>
                        <a:t>0</a:t>
                      </a:r>
                      <a:endParaRPr lang="en-US" sz="1400" dirty="0"/>
                    </a:p>
                  </a:txBody>
                  <a:tcPr/>
                </a:tc>
                <a:tc>
                  <a:txBody>
                    <a:bodyPr/>
                    <a:lstStyle/>
                    <a:p>
                      <a:r>
                        <a:rPr lang="en-US" sz="1400" dirty="0" smtClean="0"/>
                        <a:t>1</a:t>
                      </a:r>
                      <a:endParaRPr lang="en-US" sz="1400" dirty="0"/>
                    </a:p>
                  </a:txBody>
                  <a:tcPr/>
                </a:tc>
                <a:tc>
                  <a:txBody>
                    <a:bodyPr/>
                    <a:lstStyle/>
                    <a:p>
                      <a:r>
                        <a:rPr lang="en-US" sz="1400" dirty="0" smtClean="0"/>
                        <a:t>2</a:t>
                      </a:r>
                      <a:endParaRPr lang="en-US" sz="1400" dirty="0"/>
                    </a:p>
                  </a:txBody>
                  <a:tcPr/>
                </a:tc>
              </a:tr>
              <a:tr h="308027">
                <a:tc>
                  <a:txBody>
                    <a:bodyPr/>
                    <a:lstStyle/>
                    <a:p>
                      <a:r>
                        <a:rPr lang="en-US" sz="1400" dirty="0" smtClean="0"/>
                        <a:t>3</a:t>
                      </a:r>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r>
                        <a:rPr lang="en-US" sz="1400" dirty="0" smtClean="0"/>
                        <a:t>0</a:t>
                      </a:r>
                      <a:endParaRPr lang="en-US" sz="1400" dirty="0"/>
                    </a:p>
                  </a:txBody>
                  <a:tcPr/>
                </a:tc>
                <a:tc>
                  <a:txBody>
                    <a:bodyPr/>
                    <a:lstStyle/>
                    <a:p>
                      <a:r>
                        <a:rPr lang="en-US" sz="1400" dirty="0" smtClean="0"/>
                        <a:t>1</a:t>
                      </a:r>
                      <a:endParaRPr lang="en-US" sz="1400" dirty="0"/>
                    </a:p>
                  </a:txBody>
                  <a:tcPr/>
                </a:tc>
              </a:tr>
              <a:tr h="308027">
                <a:tc>
                  <a:txBody>
                    <a:bodyPr/>
                    <a:lstStyle/>
                    <a:p>
                      <a:r>
                        <a:rPr lang="en-US" sz="1400" dirty="0" smtClean="0"/>
                        <a:t>4</a:t>
                      </a:r>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r>
                        <a:rPr lang="en-US" sz="1400" dirty="0" smtClean="0"/>
                        <a:t>0</a:t>
                      </a:r>
                      <a:endParaRPr lang="en-US" sz="1400" dirty="0"/>
                    </a:p>
                  </a:txBody>
                  <a:tcPr/>
                </a:tc>
              </a:tr>
            </a:tbl>
          </a:graphicData>
        </a:graphic>
      </p:graphicFrame>
      <p:sp>
        <p:nvSpPr>
          <p:cNvPr id="8" name="TextBox 7"/>
          <p:cNvSpPr txBox="1"/>
          <p:nvPr/>
        </p:nvSpPr>
        <p:spPr>
          <a:xfrm>
            <a:off x="6069611" y="3763184"/>
            <a:ext cx="7973622" cy="2754600"/>
          </a:xfrm>
          <a:prstGeom prst="rect">
            <a:avLst/>
          </a:prstGeom>
          <a:noFill/>
        </p:spPr>
        <p:txBody>
          <a:bodyPr wrap="square" rtlCol="0">
            <a:spAutoFit/>
          </a:bodyPr>
          <a:lstStyle/>
          <a:p>
            <a:r>
              <a:rPr lang="en-US" sz="1500" dirty="0" smtClean="0"/>
              <a:t>Len=1 I is P, </a:t>
            </a:r>
            <a:r>
              <a:rPr lang="en-US" sz="1500" dirty="0" err="1" smtClean="0"/>
              <a:t>dp</a:t>
            </a:r>
            <a:r>
              <a:rPr lang="en-US" sz="1500" dirty="0" smtClean="0"/>
              <a:t>[0][0] = 0        </a:t>
            </a:r>
            <a:r>
              <a:rPr lang="mr-IN" sz="1500" dirty="0" smtClean="0"/>
              <a:t>…</a:t>
            </a:r>
            <a:endParaRPr lang="en-US" sz="1500" dirty="0" smtClean="0"/>
          </a:p>
          <a:p>
            <a:r>
              <a:rPr lang="en-US" sz="1500" dirty="0" smtClean="0"/>
              <a:t>Len=2 ‘ab’ is not P, </a:t>
            </a:r>
            <a:r>
              <a:rPr lang="en-US" sz="1500" dirty="0" err="1" smtClean="0"/>
              <a:t>dp</a:t>
            </a:r>
            <a:r>
              <a:rPr lang="en-US" sz="1500" dirty="0" smtClean="0"/>
              <a:t>[0][1] = 1 + </a:t>
            </a:r>
            <a:r>
              <a:rPr lang="en-US" sz="1500" dirty="0" err="1" smtClean="0"/>
              <a:t>dp</a:t>
            </a:r>
            <a:r>
              <a:rPr lang="en-US" sz="1500" dirty="0" smtClean="0"/>
              <a:t>[0][0] + </a:t>
            </a:r>
            <a:r>
              <a:rPr lang="en-US" sz="1500" dirty="0" err="1" smtClean="0"/>
              <a:t>dp</a:t>
            </a:r>
            <a:r>
              <a:rPr lang="en-US" sz="1500" dirty="0" smtClean="0"/>
              <a:t>[1][1]</a:t>
            </a:r>
            <a:r>
              <a:rPr lang="mr-IN" sz="1500" dirty="0" smtClean="0"/>
              <a:t>…</a:t>
            </a:r>
            <a:endParaRPr lang="en-US" sz="1500" dirty="0" smtClean="0"/>
          </a:p>
          <a:p>
            <a:r>
              <a:rPr lang="en-US" sz="1500" dirty="0" smtClean="0"/>
              <a:t>Len=3 ’</a:t>
            </a:r>
            <a:r>
              <a:rPr lang="en-US" sz="1500" dirty="0" err="1" smtClean="0"/>
              <a:t>abc</a:t>
            </a:r>
            <a:r>
              <a:rPr lang="en-US" sz="1500" dirty="0" smtClean="0"/>
              <a:t>’ is not P, </a:t>
            </a:r>
            <a:r>
              <a:rPr lang="en-US" sz="1500" dirty="0" err="1" smtClean="0"/>
              <a:t>dp</a:t>
            </a:r>
            <a:r>
              <a:rPr lang="en-US" sz="1500" dirty="0" smtClean="0"/>
              <a:t>[0][2] = </a:t>
            </a:r>
            <a:r>
              <a:rPr lang="en-US" sz="1500" dirty="0" err="1" smtClean="0"/>
              <a:t>dp</a:t>
            </a:r>
            <a:r>
              <a:rPr lang="en-US" sz="1500" dirty="0" smtClean="0"/>
              <a:t>[0][0] + </a:t>
            </a:r>
            <a:r>
              <a:rPr lang="en-US" sz="1500" dirty="0" err="1" smtClean="0"/>
              <a:t>dp</a:t>
            </a:r>
            <a:r>
              <a:rPr lang="en-US" sz="1500" dirty="0" smtClean="0"/>
              <a:t>[1][2] +1 =2</a:t>
            </a:r>
          </a:p>
          <a:p>
            <a:r>
              <a:rPr lang="en-US" sz="1500" dirty="0" smtClean="0"/>
              <a:t>            ‘</a:t>
            </a:r>
            <a:r>
              <a:rPr lang="en-US" sz="1500" dirty="0" err="1" smtClean="0"/>
              <a:t>bcb</a:t>
            </a:r>
            <a:r>
              <a:rPr lang="en-US" sz="1500" dirty="0" smtClean="0"/>
              <a:t>’ is P, </a:t>
            </a:r>
            <a:r>
              <a:rPr lang="en-US" sz="1500" dirty="0" err="1" smtClean="0"/>
              <a:t>dp</a:t>
            </a:r>
            <a:r>
              <a:rPr lang="en-US" sz="1500" dirty="0" smtClean="0"/>
              <a:t>[1][3] = 0</a:t>
            </a:r>
          </a:p>
          <a:p>
            <a:r>
              <a:rPr lang="en-US" sz="1500" dirty="0"/>
              <a:t> </a:t>
            </a:r>
            <a:r>
              <a:rPr lang="en-US" sz="1500" dirty="0" smtClean="0"/>
              <a:t>            ‘</a:t>
            </a:r>
            <a:r>
              <a:rPr lang="en-US" sz="1500" dirty="0" err="1" smtClean="0"/>
              <a:t>cbm</a:t>
            </a:r>
            <a:r>
              <a:rPr lang="en-US" sz="1500" dirty="0" smtClean="0"/>
              <a:t>’ is not P, split: c, </a:t>
            </a:r>
            <a:r>
              <a:rPr lang="en-US" sz="1500" dirty="0" err="1" smtClean="0"/>
              <a:t>bm</a:t>
            </a:r>
            <a:r>
              <a:rPr lang="en-US" sz="1500" dirty="0" smtClean="0"/>
              <a:t>  </a:t>
            </a:r>
            <a:r>
              <a:rPr lang="en-US" sz="1500" dirty="0" err="1"/>
              <a:t>dp</a:t>
            </a:r>
            <a:r>
              <a:rPr lang="en-US" sz="1500" dirty="0"/>
              <a:t>[1][3] = </a:t>
            </a:r>
            <a:r>
              <a:rPr lang="en-US" sz="1500" dirty="0" err="1"/>
              <a:t>dp</a:t>
            </a:r>
            <a:r>
              <a:rPr lang="en-US" sz="1500" dirty="0"/>
              <a:t>[1][1] </a:t>
            </a:r>
            <a:r>
              <a:rPr lang="en-US" sz="1500" dirty="0" smtClean="0"/>
              <a:t>+ </a:t>
            </a:r>
            <a:r>
              <a:rPr lang="en-US" sz="1500" dirty="0" err="1"/>
              <a:t>dp</a:t>
            </a:r>
            <a:r>
              <a:rPr lang="en-US" sz="1500" dirty="0"/>
              <a:t>[2][3</a:t>
            </a:r>
            <a:r>
              <a:rPr lang="en-US" sz="1500" dirty="0" smtClean="0"/>
              <a:t>] +1</a:t>
            </a:r>
          </a:p>
          <a:p>
            <a:r>
              <a:rPr lang="en-US" sz="1500" dirty="0"/>
              <a:t>	 </a:t>
            </a:r>
            <a:r>
              <a:rPr lang="en-US" sz="1500" dirty="0" smtClean="0"/>
              <a:t>                 split</a:t>
            </a:r>
            <a:r>
              <a:rPr lang="en-US" sz="1500" dirty="0"/>
              <a:t>: </a:t>
            </a:r>
            <a:r>
              <a:rPr lang="en-US" sz="1500" dirty="0" err="1" smtClean="0"/>
              <a:t>cb,m</a:t>
            </a:r>
            <a:r>
              <a:rPr lang="en-US" sz="1500" dirty="0" smtClean="0"/>
              <a:t>  </a:t>
            </a:r>
            <a:r>
              <a:rPr lang="en-US" sz="1500" dirty="0" err="1" smtClean="0"/>
              <a:t>dp</a:t>
            </a:r>
            <a:r>
              <a:rPr lang="en-US" sz="1500" dirty="0" smtClean="0"/>
              <a:t>[1</a:t>
            </a:r>
            <a:r>
              <a:rPr lang="en-US" sz="1500" dirty="0"/>
              <a:t>][3] = </a:t>
            </a:r>
            <a:r>
              <a:rPr lang="en-US" sz="1500" dirty="0" err="1"/>
              <a:t>dp</a:t>
            </a:r>
            <a:r>
              <a:rPr lang="en-US" sz="1500" dirty="0"/>
              <a:t>[1</a:t>
            </a:r>
            <a:r>
              <a:rPr lang="en-US" sz="1500" dirty="0" smtClean="0"/>
              <a:t>][2] + </a:t>
            </a:r>
            <a:r>
              <a:rPr lang="en-US" sz="1500" dirty="0" err="1" smtClean="0"/>
              <a:t>dp</a:t>
            </a:r>
            <a:r>
              <a:rPr lang="en-US" sz="1500" dirty="0" smtClean="0"/>
              <a:t>[3][</a:t>
            </a:r>
            <a:r>
              <a:rPr lang="en-US" sz="1500" dirty="0"/>
              <a:t>3</a:t>
            </a:r>
            <a:r>
              <a:rPr lang="en-US" sz="1500" dirty="0" smtClean="0"/>
              <a:t>]  +1</a:t>
            </a:r>
          </a:p>
          <a:p>
            <a:r>
              <a:rPr lang="mr-IN" sz="1500" dirty="0" smtClean="0"/>
              <a:t>…</a:t>
            </a:r>
            <a:r>
              <a:rPr lang="en-US" sz="1500" dirty="0" smtClean="0"/>
              <a:t>..</a:t>
            </a:r>
            <a:endParaRPr lang="en-US" sz="1500" dirty="0"/>
          </a:p>
          <a:p>
            <a:r>
              <a:rPr lang="en-US" sz="1600" b="1" dirty="0" err="1" smtClean="0">
                <a:solidFill>
                  <a:srgbClr val="7030A0"/>
                </a:solidFill>
              </a:rPr>
              <a:t>Fomula</a:t>
            </a:r>
            <a:r>
              <a:rPr lang="en-US" sz="1600" b="1" dirty="0" smtClean="0">
                <a:solidFill>
                  <a:srgbClr val="7030A0"/>
                </a:solidFill>
              </a:rPr>
              <a:t>:  </a:t>
            </a:r>
          </a:p>
          <a:p>
            <a:r>
              <a:rPr lang="en-US" sz="1600" b="1" dirty="0">
                <a:solidFill>
                  <a:srgbClr val="7030A0"/>
                </a:solidFill>
              </a:rPr>
              <a:t> </a:t>
            </a:r>
            <a:r>
              <a:rPr lang="en-US" sz="1600" b="1" dirty="0" smtClean="0">
                <a:solidFill>
                  <a:srgbClr val="7030A0"/>
                </a:solidFill>
              </a:rPr>
              <a:t>   if string[</a:t>
            </a:r>
            <a:r>
              <a:rPr lang="en-US" sz="1600" b="1" dirty="0" err="1" smtClean="0">
                <a:solidFill>
                  <a:srgbClr val="7030A0"/>
                </a:solidFill>
              </a:rPr>
              <a:t>i</a:t>
            </a:r>
            <a:r>
              <a:rPr lang="mr-IN" sz="1600" b="1" dirty="0" smtClean="0">
                <a:solidFill>
                  <a:srgbClr val="7030A0"/>
                </a:solidFill>
              </a:rPr>
              <a:t>…</a:t>
            </a:r>
            <a:r>
              <a:rPr lang="en-US" sz="1600" b="1" dirty="0" smtClean="0">
                <a:solidFill>
                  <a:srgbClr val="7030A0"/>
                </a:solidFill>
              </a:rPr>
              <a:t>j] is Palindrome  </a:t>
            </a:r>
            <a:r>
              <a:rPr lang="en-US" sz="1600" b="1" dirty="0" err="1" smtClean="0">
                <a:solidFill>
                  <a:srgbClr val="7030A0"/>
                </a:solidFill>
              </a:rPr>
              <a:t>dp</a:t>
            </a:r>
            <a:r>
              <a:rPr lang="en-US" sz="1600" b="1" dirty="0" smtClean="0">
                <a:solidFill>
                  <a:srgbClr val="7030A0"/>
                </a:solidFill>
              </a:rPr>
              <a:t>[</a:t>
            </a:r>
            <a:r>
              <a:rPr lang="en-US" sz="1600" b="1" dirty="0" err="1" smtClean="0">
                <a:solidFill>
                  <a:srgbClr val="7030A0"/>
                </a:solidFill>
              </a:rPr>
              <a:t>i</a:t>
            </a:r>
            <a:r>
              <a:rPr lang="en-US" sz="1600" b="1" dirty="0" smtClean="0">
                <a:solidFill>
                  <a:srgbClr val="7030A0"/>
                </a:solidFill>
              </a:rPr>
              <a:t>][j] = 0</a:t>
            </a:r>
          </a:p>
          <a:p>
            <a:r>
              <a:rPr lang="en-US" sz="1600" b="1" dirty="0">
                <a:solidFill>
                  <a:srgbClr val="7030A0"/>
                </a:solidFill>
              </a:rPr>
              <a:t> </a:t>
            </a:r>
            <a:r>
              <a:rPr lang="en-US" sz="1600" b="1" dirty="0" smtClean="0">
                <a:solidFill>
                  <a:srgbClr val="7030A0"/>
                </a:solidFill>
              </a:rPr>
              <a:t>  else </a:t>
            </a:r>
            <a:r>
              <a:rPr lang="en-US" sz="1600" b="1" dirty="0" err="1" smtClean="0">
                <a:solidFill>
                  <a:srgbClr val="7030A0"/>
                </a:solidFill>
              </a:rPr>
              <a:t>dp</a:t>
            </a:r>
            <a:r>
              <a:rPr lang="en-US" sz="1600" b="1" dirty="0" smtClean="0">
                <a:solidFill>
                  <a:srgbClr val="7030A0"/>
                </a:solidFill>
              </a:rPr>
              <a:t>[</a:t>
            </a:r>
            <a:r>
              <a:rPr lang="en-US" sz="1600" b="1" dirty="0" err="1" smtClean="0">
                <a:solidFill>
                  <a:srgbClr val="7030A0"/>
                </a:solidFill>
              </a:rPr>
              <a:t>i</a:t>
            </a:r>
            <a:r>
              <a:rPr lang="en-US" sz="1600" b="1" dirty="0" smtClean="0">
                <a:solidFill>
                  <a:srgbClr val="7030A0"/>
                </a:solidFill>
              </a:rPr>
              <a:t>][j] = 1 + min(</a:t>
            </a:r>
            <a:r>
              <a:rPr lang="en-US" sz="1600" b="1" dirty="0" err="1" smtClean="0">
                <a:solidFill>
                  <a:srgbClr val="7030A0"/>
                </a:solidFill>
              </a:rPr>
              <a:t>dp</a:t>
            </a:r>
            <a:r>
              <a:rPr lang="en-US" sz="1600" b="1" dirty="0" smtClean="0">
                <a:solidFill>
                  <a:srgbClr val="7030A0"/>
                </a:solidFill>
              </a:rPr>
              <a:t>[</a:t>
            </a:r>
            <a:r>
              <a:rPr lang="en-US" sz="1600" b="1" dirty="0" err="1" smtClean="0">
                <a:solidFill>
                  <a:srgbClr val="7030A0"/>
                </a:solidFill>
              </a:rPr>
              <a:t>i</a:t>
            </a:r>
            <a:r>
              <a:rPr lang="en-US" sz="1600" b="1" dirty="0" smtClean="0">
                <a:solidFill>
                  <a:srgbClr val="7030A0"/>
                </a:solidFill>
              </a:rPr>
              <a:t>][k] + </a:t>
            </a:r>
            <a:r>
              <a:rPr lang="en-US" sz="1600" b="1" dirty="0" err="1" smtClean="0">
                <a:solidFill>
                  <a:srgbClr val="7030A0"/>
                </a:solidFill>
              </a:rPr>
              <a:t>dp</a:t>
            </a:r>
            <a:r>
              <a:rPr lang="en-US" sz="1600" b="1" dirty="0" smtClean="0">
                <a:solidFill>
                  <a:srgbClr val="7030A0"/>
                </a:solidFill>
              </a:rPr>
              <a:t>[k+1][j])           </a:t>
            </a:r>
            <a:r>
              <a:rPr lang="en-US" sz="1600" b="1" dirty="0" err="1" smtClean="0">
                <a:solidFill>
                  <a:srgbClr val="7030A0"/>
                </a:solidFill>
              </a:rPr>
              <a:t>i</a:t>
            </a:r>
            <a:r>
              <a:rPr lang="en-US" sz="1600" b="1" dirty="0">
                <a:solidFill>
                  <a:srgbClr val="7030A0"/>
                </a:solidFill>
              </a:rPr>
              <a:t>=&lt;k&lt;=</a:t>
            </a:r>
            <a:r>
              <a:rPr lang="en-US" sz="1600" b="1" dirty="0" smtClean="0">
                <a:solidFill>
                  <a:srgbClr val="7030A0"/>
                </a:solidFill>
              </a:rPr>
              <a:t>j-1</a:t>
            </a:r>
            <a:r>
              <a:rPr lang="en-US" dirty="0" smtClean="0"/>
              <a:t>		</a:t>
            </a:r>
            <a:endParaRPr lang="en-US" dirty="0"/>
          </a:p>
          <a:p>
            <a:endParaRPr lang="en-US" dirty="0"/>
          </a:p>
        </p:txBody>
      </p:sp>
    </p:spTree>
    <p:extLst>
      <p:ext uri="{BB962C8B-B14F-4D97-AF65-F5344CB8AC3E}">
        <p14:creationId xmlns:p14="http://schemas.microsoft.com/office/powerpoint/2010/main" val="203116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8431481" cy="463138"/>
          </a:xfrm>
        </p:spPr>
        <p:txBody>
          <a:bodyPr>
            <a:normAutofit/>
          </a:bodyPr>
          <a:lstStyle/>
          <a:p>
            <a:r>
              <a:rPr lang="en-US" sz="2400" b="1" dirty="0" smtClean="0"/>
              <a:t>Find </a:t>
            </a:r>
            <a:r>
              <a:rPr lang="en-US" sz="2400" b="1" dirty="0" smtClean="0"/>
              <a:t>Shortest </a:t>
            </a:r>
            <a:r>
              <a:rPr lang="en-US" sz="2400" b="1" dirty="0" smtClean="0"/>
              <a:t>Path </a:t>
            </a:r>
            <a:r>
              <a:rPr lang="en-US" sz="2400" b="1" dirty="0" smtClean="0"/>
              <a:t>for all pairs in graph- Floyd-</a:t>
            </a:r>
            <a:r>
              <a:rPr lang="en-US" sz="2400" b="1" dirty="0" err="1" smtClean="0"/>
              <a:t>warshall</a:t>
            </a:r>
            <a:endParaRPr lang="en-US" sz="2400" b="1" dirty="0"/>
          </a:p>
        </p:txBody>
      </p:sp>
    </p:spTree>
    <p:extLst>
      <p:ext uri="{BB962C8B-B14F-4D97-AF65-F5344CB8AC3E}">
        <p14:creationId xmlns:p14="http://schemas.microsoft.com/office/powerpoint/2010/main" val="59839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83" y="117152"/>
            <a:ext cx="10718369" cy="471783"/>
          </a:xfrm>
        </p:spPr>
        <p:txBody>
          <a:bodyPr>
            <a:noAutofit/>
          </a:bodyPr>
          <a:lstStyle/>
          <a:p>
            <a:r>
              <a:rPr lang="en-US" sz="2400" dirty="0"/>
              <a:t>Word break like problems</a:t>
            </a:r>
          </a:p>
        </p:txBody>
      </p:sp>
      <p:sp>
        <p:nvSpPr>
          <p:cNvPr id="3" name="Rectangle 2"/>
          <p:cNvSpPr/>
          <p:nvPr/>
        </p:nvSpPr>
        <p:spPr>
          <a:xfrm>
            <a:off x="131836" y="491814"/>
            <a:ext cx="6589598" cy="2185214"/>
          </a:xfrm>
          <a:prstGeom prst="rect">
            <a:avLst/>
          </a:prstGeom>
        </p:spPr>
        <p:txBody>
          <a:bodyPr wrap="square">
            <a:spAutoFit/>
          </a:bodyPr>
          <a:lstStyle/>
          <a:p>
            <a:r>
              <a:rPr lang="en-US" sz="1500" dirty="0">
                <a:latin typeface="Calibri" charset="0"/>
                <a:ea typeface="DengXian" charset="-122"/>
                <a:cs typeface="Times New Roman" charset="0"/>
              </a:rPr>
              <a:t>Given n balloons, indexed from 0 to n-1. Each balloon is painted with a number on it represented by array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You </a:t>
            </a:r>
            <a:r>
              <a:rPr lang="en-US" sz="1500" dirty="0">
                <a:latin typeface="Calibri" charset="0"/>
                <a:ea typeface="DengXian" charset="-122"/>
                <a:cs typeface="Times New Roman" charset="0"/>
              </a:rPr>
              <a:t>are asked to burst all the balloons. If the you burst balloon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you will get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[left] *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[right] coins. </a:t>
            </a:r>
            <a:r>
              <a:rPr lang="en-US" sz="1500" dirty="0" smtClean="0">
                <a:latin typeface="Calibri" charset="0"/>
                <a:ea typeface="DengXian" charset="-122"/>
                <a:cs typeface="Times New Roman" charset="0"/>
              </a:rPr>
              <a:t>Here </a:t>
            </a:r>
            <a:r>
              <a:rPr lang="en-US" sz="1500" dirty="0">
                <a:latin typeface="Calibri" charset="0"/>
                <a:ea typeface="DengXian" charset="-122"/>
                <a:cs typeface="Times New Roman" charset="0"/>
              </a:rPr>
              <a:t>left and right are adjacent indices of </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After the burst, the left and right then becomes adjacent. Find the maximum coins you can collect by bursting the balloons wisely.</a:t>
            </a:r>
          </a:p>
          <a:p>
            <a:r>
              <a:rPr lang="en-US" sz="1500" dirty="0" smtClean="0">
                <a:latin typeface="Calibri" charset="0"/>
                <a:ea typeface="DengXian" charset="-122"/>
                <a:cs typeface="Times New Roman" charset="0"/>
              </a:rPr>
              <a:t>Example:   Given </a:t>
            </a:r>
            <a:r>
              <a:rPr lang="en-US" sz="1500" dirty="0">
                <a:latin typeface="Calibri" charset="0"/>
                <a:ea typeface="DengXian" charset="-122"/>
                <a:cs typeface="Times New Roman" charset="0"/>
              </a:rPr>
              <a:t>[3, 1, 5, 8]  Return 167</a:t>
            </a: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nums</a:t>
            </a:r>
            <a:r>
              <a:rPr lang="en-US" sz="1500" dirty="0">
                <a:latin typeface="Calibri" charset="0"/>
                <a:ea typeface="DengXian" charset="-122"/>
                <a:cs typeface="Times New Roman" charset="0"/>
              </a:rPr>
              <a:t> = [3,1,5,8] --&gt; [3,5,8] --&gt;   [3,8]   --&gt;  [8]  --&gt; []</a:t>
            </a:r>
          </a:p>
          <a:p>
            <a:r>
              <a:rPr lang="en-US" sz="1500" dirty="0">
                <a:latin typeface="Calibri" charset="0"/>
                <a:ea typeface="DengXian" charset="-122"/>
                <a:cs typeface="Times New Roman" charset="0"/>
              </a:rPr>
              <a:t>   coins =  3*1*5      +  3*5*8    +  1*3*8      + 1*8*1   = </a:t>
            </a:r>
            <a:r>
              <a:rPr lang="en-US" sz="1500" dirty="0" smtClean="0">
                <a:latin typeface="Calibri" charset="0"/>
                <a:ea typeface="DengXian" charset="-122"/>
                <a:cs typeface="Times New Roman" charset="0"/>
              </a:rPr>
              <a:t>167</a:t>
            </a:r>
          </a:p>
          <a:p>
            <a:r>
              <a:rPr lang="en-US" sz="1600" dirty="0" smtClean="0">
                <a:effectLst/>
                <a:latin typeface="Calibri" charset="0"/>
                <a:ea typeface="DengXian" charset="-122"/>
                <a:cs typeface="Times New Roman" charset="0"/>
              </a:rPr>
              <a:t>We can use a tuple for </a:t>
            </a:r>
            <a:r>
              <a:rPr lang="en-US" sz="1600" dirty="0" err="1" smtClean="0">
                <a:effectLst/>
                <a:latin typeface="Calibri" charset="0"/>
                <a:ea typeface="DengXian" charset="-122"/>
                <a:cs typeface="Times New Roman" charset="0"/>
              </a:rPr>
              <a:t>dp</a:t>
            </a:r>
            <a:r>
              <a:rPr lang="en-US" sz="1600" dirty="0" smtClean="0">
                <a:effectLst/>
                <a:latin typeface="Calibri" charset="0"/>
                <a:ea typeface="DengXian" charset="-122"/>
                <a:cs typeface="Times New Roman" charset="0"/>
              </a:rPr>
              <a:t>[</a:t>
            </a:r>
            <a:r>
              <a:rPr lang="en-US" sz="1600" dirty="0" err="1" smtClean="0">
                <a:effectLst/>
                <a:latin typeface="Calibri" charset="0"/>
                <a:ea typeface="DengXian" charset="-122"/>
                <a:cs typeface="Times New Roman" charset="0"/>
              </a:rPr>
              <a:t>i</a:t>
            </a:r>
            <a:r>
              <a:rPr lang="en-US" sz="1600" dirty="0" smtClean="0">
                <a:effectLst/>
                <a:latin typeface="Calibri" charset="0"/>
                <a:ea typeface="DengXian" charset="-122"/>
                <a:cs typeface="Times New Roman" charset="0"/>
              </a:rPr>
              <a:t>][j], first is score, second is the last balloon </a:t>
            </a:r>
            <a:r>
              <a:rPr lang="en-US" sz="1600" dirty="0" err="1" smtClean="0">
                <a:effectLst/>
                <a:latin typeface="Calibri" charset="0"/>
                <a:ea typeface="DengXian" charset="-122"/>
                <a:cs typeface="Times New Roman" charset="0"/>
              </a:rPr>
              <a:t>bursted</a:t>
            </a:r>
            <a:endParaRPr lang="en-US" sz="1600" dirty="0">
              <a:effectLst/>
              <a:latin typeface="Calibri" charset="0"/>
              <a:ea typeface="DengXian" charset="-122"/>
              <a:cs typeface="Times New Roman" charset="0"/>
            </a:endParaRPr>
          </a:p>
        </p:txBody>
      </p:sp>
      <p:graphicFrame>
        <p:nvGraphicFramePr>
          <p:cNvPr id="4" name="Table 3"/>
          <p:cNvGraphicFramePr>
            <a:graphicFrameLocks noGrp="1"/>
          </p:cNvGraphicFramePr>
          <p:nvPr>
            <p:extLst>
              <p:ext uri="{D42A27DB-BD31-4B8C-83A1-F6EECF244321}">
                <p14:modId xmlns:p14="http://schemas.microsoft.com/office/powerpoint/2010/main" val="890555069"/>
              </p:ext>
            </p:extLst>
          </p:nvPr>
        </p:nvGraphicFramePr>
        <p:xfrm>
          <a:off x="261862" y="2800138"/>
          <a:ext cx="2991977" cy="1817136"/>
        </p:xfrm>
        <a:graphic>
          <a:graphicData uri="http://schemas.openxmlformats.org/drawingml/2006/table">
            <a:tbl>
              <a:tblPr firstRow="1" bandRow="1">
                <a:tableStyleId>{5940675A-B579-460E-94D1-54222C63F5DA}</a:tableStyleId>
              </a:tblPr>
              <a:tblGrid>
                <a:gridCol w="567927"/>
                <a:gridCol w="628865"/>
                <a:gridCol w="598395"/>
                <a:gridCol w="598395"/>
                <a:gridCol w="598395"/>
              </a:tblGrid>
              <a:tr h="295749">
                <a:tc>
                  <a:txBody>
                    <a:bodyPr/>
                    <a:lstStyle/>
                    <a:p>
                      <a:endParaRPr lang="en-US" sz="1400" dirty="0"/>
                    </a:p>
                  </a:txBody>
                  <a:tcPr/>
                </a:tc>
                <a:tc>
                  <a:txBody>
                    <a:bodyPr/>
                    <a:lstStyle/>
                    <a:p>
                      <a:r>
                        <a:rPr lang="en-US" sz="1400" dirty="0" smtClean="0"/>
                        <a:t>0</a:t>
                      </a:r>
                      <a:endParaRPr lang="en-US" sz="1400" dirty="0"/>
                    </a:p>
                  </a:txBody>
                  <a:tcPr/>
                </a:tc>
                <a:tc>
                  <a:txBody>
                    <a:bodyPr/>
                    <a:lstStyle/>
                    <a:p>
                      <a:r>
                        <a:rPr lang="en-US" sz="1400" dirty="0" smtClean="0"/>
                        <a:t>1</a:t>
                      </a:r>
                      <a:endParaRPr lang="en-US" sz="1400" dirty="0"/>
                    </a:p>
                  </a:txBody>
                  <a:tcPr/>
                </a:tc>
                <a:tc>
                  <a:txBody>
                    <a:bodyPr/>
                    <a:lstStyle/>
                    <a:p>
                      <a:r>
                        <a:rPr lang="en-US" sz="1400" dirty="0" smtClean="0"/>
                        <a:t>2</a:t>
                      </a:r>
                      <a:endParaRPr lang="en-US" sz="1400" dirty="0"/>
                    </a:p>
                  </a:txBody>
                  <a:tcPr/>
                </a:tc>
                <a:tc>
                  <a:txBody>
                    <a:bodyPr/>
                    <a:lstStyle/>
                    <a:p>
                      <a:r>
                        <a:rPr lang="en-US" sz="1400" dirty="0" smtClean="0"/>
                        <a:t>3</a:t>
                      </a:r>
                      <a:endParaRPr lang="en-US" sz="1400" dirty="0"/>
                    </a:p>
                  </a:txBody>
                  <a:tcPr/>
                </a:tc>
              </a:tr>
              <a:tr h="378084">
                <a:tc>
                  <a:txBody>
                    <a:bodyPr/>
                    <a:lstStyle/>
                    <a:p>
                      <a:r>
                        <a:rPr lang="en-US" sz="1400" dirty="0" smtClean="0"/>
                        <a:t>3    0</a:t>
                      </a:r>
                      <a:endParaRPr lang="en-US" sz="1400" dirty="0"/>
                    </a:p>
                  </a:txBody>
                  <a:tcPr/>
                </a:tc>
                <a:tc>
                  <a:txBody>
                    <a:bodyPr/>
                    <a:lstStyle/>
                    <a:p>
                      <a:r>
                        <a:rPr lang="en-US" sz="1400" dirty="0" smtClean="0"/>
                        <a:t>3,0</a:t>
                      </a:r>
                      <a:endParaRPr lang="en-US" sz="1400" dirty="0"/>
                    </a:p>
                  </a:txBody>
                  <a:tcPr/>
                </a:tc>
                <a:tc>
                  <a:txBody>
                    <a:bodyPr/>
                    <a:lstStyle/>
                    <a:p>
                      <a:r>
                        <a:rPr lang="en-US" sz="1400" dirty="0" smtClean="0"/>
                        <a:t>30,0</a:t>
                      </a:r>
                      <a:endParaRPr lang="en-US" sz="1400" dirty="0"/>
                    </a:p>
                  </a:txBody>
                  <a:tcPr/>
                </a:tc>
                <a:tc>
                  <a:txBody>
                    <a:bodyPr/>
                    <a:lstStyle/>
                    <a:p>
                      <a:r>
                        <a:rPr lang="en-US" sz="1400" dirty="0" smtClean="0"/>
                        <a:t>159,0</a:t>
                      </a:r>
                      <a:endParaRPr lang="en-US" sz="1400" dirty="0"/>
                    </a:p>
                  </a:txBody>
                  <a:tcPr/>
                </a:tc>
                <a:tc>
                  <a:txBody>
                    <a:bodyPr/>
                    <a:lstStyle/>
                    <a:p>
                      <a:r>
                        <a:rPr lang="en-US" sz="1400" b="1" dirty="0" smtClean="0">
                          <a:solidFill>
                            <a:srgbClr val="7030A0"/>
                          </a:solidFill>
                        </a:rPr>
                        <a:t>167,3</a:t>
                      </a:r>
                      <a:endParaRPr lang="en-US" sz="1400" b="1" dirty="0">
                        <a:solidFill>
                          <a:srgbClr val="7030A0"/>
                        </a:solidFill>
                      </a:endParaRPr>
                    </a:p>
                  </a:txBody>
                  <a:tcPr/>
                </a:tc>
              </a:tr>
              <a:tr h="378084">
                <a:tc>
                  <a:txBody>
                    <a:bodyPr/>
                    <a:lstStyle/>
                    <a:p>
                      <a:r>
                        <a:rPr lang="en-US" sz="1400" dirty="0" smtClean="0"/>
                        <a:t>1    1</a:t>
                      </a:r>
                      <a:endParaRPr lang="en-US" sz="1400" dirty="0"/>
                    </a:p>
                  </a:txBody>
                  <a:tcPr/>
                </a:tc>
                <a:tc>
                  <a:txBody>
                    <a:bodyPr/>
                    <a:lstStyle/>
                    <a:p>
                      <a:endParaRPr lang="en-US" sz="1400" dirty="0"/>
                    </a:p>
                  </a:txBody>
                  <a:tcPr/>
                </a:tc>
                <a:tc>
                  <a:txBody>
                    <a:bodyPr/>
                    <a:lstStyle/>
                    <a:p>
                      <a:r>
                        <a:rPr lang="en-US" sz="1400" dirty="0" smtClean="0"/>
                        <a:t>15,1</a:t>
                      </a:r>
                      <a:endParaRPr lang="en-US" sz="1400" dirty="0"/>
                    </a:p>
                  </a:txBody>
                  <a:tcPr/>
                </a:tc>
                <a:tc>
                  <a:txBody>
                    <a:bodyPr/>
                    <a:lstStyle/>
                    <a:p>
                      <a:r>
                        <a:rPr lang="en-US" sz="1400" dirty="0" smtClean="0"/>
                        <a:t>135,2</a:t>
                      </a:r>
                      <a:endParaRPr lang="en-US" sz="1400" dirty="0"/>
                    </a:p>
                  </a:txBody>
                  <a:tcPr/>
                </a:tc>
                <a:tc>
                  <a:txBody>
                    <a:bodyPr/>
                    <a:lstStyle/>
                    <a:p>
                      <a:r>
                        <a:rPr lang="en-US" sz="1400" dirty="0" smtClean="0"/>
                        <a:t>48,3</a:t>
                      </a:r>
                      <a:endParaRPr lang="en-US" sz="1400" dirty="0"/>
                    </a:p>
                  </a:txBody>
                  <a:tcPr/>
                </a:tc>
              </a:tr>
              <a:tr h="378084">
                <a:tc>
                  <a:txBody>
                    <a:bodyPr/>
                    <a:lstStyle/>
                    <a:p>
                      <a:r>
                        <a:rPr lang="en-US" sz="1400" dirty="0" smtClean="0"/>
                        <a:t>5    2</a:t>
                      </a:r>
                    </a:p>
                  </a:txBody>
                  <a:tcPr/>
                </a:tc>
                <a:tc>
                  <a:txBody>
                    <a:bodyPr/>
                    <a:lstStyle/>
                    <a:p>
                      <a:endParaRPr lang="en-US" sz="1400" dirty="0"/>
                    </a:p>
                  </a:txBody>
                  <a:tcPr/>
                </a:tc>
                <a:tc>
                  <a:txBody>
                    <a:bodyPr/>
                    <a:lstStyle/>
                    <a:p>
                      <a:endParaRPr lang="en-US" sz="1400" dirty="0"/>
                    </a:p>
                  </a:txBody>
                  <a:tcPr/>
                </a:tc>
                <a:tc>
                  <a:txBody>
                    <a:bodyPr/>
                    <a:lstStyle/>
                    <a:p>
                      <a:r>
                        <a:rPr lang="en-US" sz="1400" dirty="0" smtClean="0"/>
                        <a:t>40,2</a:t>
                      </a:r>
                      <a:endParaRPr lang="en-US" sz="1400" dirty="0"/>
                    </a:p>
                  </a:txBody>
                  <a:tcPr/>
                </a:tc>
                <a:tc>
                  <a:txBody>
                    <a:bodyPr/>
                    <a:lstStyle/>
                    <a:p>
                      <a:r>
                        <a:rPr lang="en-US" sz="1400" dirty="0" smtClean="0"/>
                        <a:t>48,3</a:t>
                      </a:r>
                      <a:endParaRPr lang="en-US" sz="1400" dirty="0"/>
                    </a:p>
                  </a:txBody>
                  <a:tcPr/>
                </a:tc>
              </a:tr>
              <a:tr h="378084">
                <a:tc>
                  <a:txBody>
                    <a:bodyPr/>
                    <a:lstStyle/>
                    <a:p>
                      <a:r>
                        <a:rPr lang="en-US" sz="1400" dirty="0" smtClean="0"/>
                        <a:t>8    3</a:t>
                      </a:r>
                      <a:endParaRPr lang="en-US" sz="1400" dirty="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r>
                        <a:rPr lang="en-US" sz="1400" dirty="0" smtClean="0"/>
                        <a:t>40,3</a:t>
                      </a:r>
                      <a:endParaRPr lang="en-US" sz="1400" dirty="0"/>
                    </a:p>
                  </a:txBody>
                  <a:tcPr/>
                </a:tc>
              </a:tr>
            </a:tbl>
          </a:graphicData>
        </a:graphic>
      </p:graphicFrame>
      <p:sp>
        <p:nvSpPr>
          <p:cNvPr id="5" name="TextBox 4"/>
          <p:cNvSpPr txBox="1"/>
          <p:nvPr/>
        </p:nvSpPr>
        <p:spPr>
          <a:xfrm>
            <a:off x="143409" y="4652854"/>
            <a:ext cx="7148945" cy="2585323"/>
          </a:xfrm>
          <a:prstGeom prst="rect">
            <a:avLst/>
          </a:prstGeom>
          <a:noFill/>
        </p:spPr>
        <p:txBody>
          <a:bodyPr wrap="square" rtlCol="0">
            <a:spAutoFit/>
          </a:bodyPr>
          <a:lstStyle/>
          <a:p>
            <a:r>
              <a:rPr lang="en-US" sz="1600" dirty="0" smtClean="0"/>
              <a:t>Len=1  if we only have 1 balloon to burst</a:t>
            </a:r>
          </a:p>
          <a:p>
            <a:r>
              <a:rPr lang="en-US" sz="1600" dirty="0" err="1" smtClean="0"/>
              <a:t>Dp</a:t>
            </a:r>
            <a:r>
              <a:rPr lang="en-US" sz="1600" dirty="0" smtClean="0"/>
              <a:t>[0][0] = left(0) + right(0) + 1*3*1=3</a:t>
            </a:r>
          </a:p>
          <a:p>
            <a:r>
              <a:rPr lang="en-US" sz="1600" dirty="0" err="1" smtClean="0"/>
              <a:t>Dp</a:t>
            </a:r>
            <a:r>
              <a:rPr lang="en-US" sz="1600" dirty="0" smtClean="0"/>
              <a:t>[1][1] = </a:t>
            </a:r>
            <a:r>
              <a:rPr lang="en-US" sz="1600" dirty="0"/>
              <a:t>left(0) + right(0) + </a:t>
            </a:r>
            <a:r>
              <a:rPr lang="en-US" sz="1600" dirty="0" smtClean="0"/>
              <a:t>3*1*5=15   </a:t>
            </a:r>
            <a:r>
              <a:rPr lang="mr-IN" sz="1600" dirty="0" smtClean="0"/>
              <a:t>…</a:t>
            </a:r>
            <a:endParaRPr lang="en-US" sz="1600" dirty="0" smtClean="0"/>
          </a:p>
          <a:p>
            <a:r>
              <a:rPr lang="en-US" sz="1600" dirty="0" smtClean="0"/>
              <a:t>Len=2 we have 2 balloons to burst</a:t>
            </a:r>
          </a:p>
          <a:p>
            <a:r>
              <a:rPr lang="en-US" sz="1600" dirty="0" err="1" smtClean="0"/>
              <a:t>Dp</a:t>
            </a:r>
            <a:r>
              <a:rPr lang="en-US" sz="1600" dirty="0" smtClean="0"/>
              <a:t>[0][1] = max(</a:t>
            </a:r>
            <a:r>
              <a:rPr lang="en-US" sz="1600" dirty="0"/>
              <a:t>left(0) + </a:t>
            </a:r>
            <a:r>
              <a:rPr lang="en-US" sz="1600" dirty="0" err="1" smtClean="0"/>
              <a:t>dp</a:t>
            </a:r>
            <a:r>
              <a:rPr lang="en-US" sz="1600" dirty="0" smtClean="0"/>
              <a:t>[1][1]+ 1*3*5, </a:t>
            </a:r>
            <a:r>
              <a:rPr lang="en-US" sz="1600" dirty="0" err="1" smtClean="0"/>
              <a:t>dp</a:t>
            </a:r>
            <a:r>
              <a:rPr lang="en-US" sz="1600" dirty="0" smtClean="0"/>
              <a:t>[0][0] </a:t>
            </a:r>
            <a:r>
              <a:rPr lang="en-US" sz="1600" dirty="0"/>
              <a:t>+ right(0) + </a:t>
            </a:r>
            <a:r>
              <a:rPr lang="en-US" sz="1600" dirty="0" smtClean="0"/>
              <a:t>1*5*1)</a:t>
            </a:r>
          </a:p>
          <a:p>
            <a:r>
              <a:rPr lang="en-US" sz="1600" dirty="0"/>
              <a:t> </a:t>
            </a:r>
            <a:r>
              <a:rPr lang="en-US" sz="1600" dirty="0" smtClean="0"/>
              <a:t>                                          burst 1 already    burst 3 already</a:t>
            </a:r>
          </a:p>
          <a:p>
            <a:r>
              <a:rPr lang="en-US" sz="1600" dirty="0" err="1" smtClean="0"/>
              <a:t>Dp</a:t>
            </a:r>
            <a:r>
              <a:rPr lang="en-US" sz="1600" dirty="0" smtClean="0"/>
              <a:t>[1][2] = max(right(0</a:t>
            </a:r>
            <a:r>
              <a:rPr lang="en-US" sz="1600" dirty="0"/>
              <a:t>) + </a:t>
            </a:r>
            <a:r>
              <a:rPr lang="en-US" sz="1600" dirty="0" err="1" smtClean="0"/>
              <a:t>dp</a:t>
            </a:r>
            <a:r>
              <a:rPr lang="en-US" sz="1600" dirty="0" smtClean="0"/>
              <a:t>[1][</a:t>
            </a:r>
            <a:r>
              <a:rPr lang="en-US" sz="1600" dirty="0"/>
              <a:t>1]+ </a:t>
            </a:r>
            <a:r>
              <a:rPr lang="en-US" sz="1600" dirty="0" smtClean="0"/>
              <a:t>3*5*8, </a:t>
            </a:r>
            <a:r>
              <a:rPr lang="en-US" sz="1600" dirty="0" err="1" smtClean="0"/>
              <a:t>dp</a:t>
            </a:r>
            <a:r>
              <a:rPr lang="en-US" sz="1600" dirty="0" smtClean="0"/>
              <a:t>[2][2] </a:t>
            </a:r>
            <a:r>
              <a:rPr lang="en-US" sz="1600" dirty="0"/>
              <a:t>+ </a:t>
            </a:r>
            <a:r>
              <a:rPr lang="en-US" sz="1600" dirty="0" smtClean="0"/>
              <a:t>left(0</a:t>
            </a:r>
            <a:r>
              <a:rPr lang="en-US" sz="1600" dirty="0"/>
              <a:t>) + </a:t>
            </a:r>
            <a:r>
              <a:rPr lang="en-US" sz="1600" dirty="0" smtClean="0"/>
              <a:t>3*1*8)</a:t>
            </a:r>
            <a:endParaRPr lang="en-US" sz="1600" dirty="0"/>
          </a:p>
          <a:p>
            <a:r>
              <a:rPr lang="en-US" sz="1600" dirty="0" smtClean="0"/>
              <a:t>		   </a:t>
            </a:r>
            <a:r>
              <a:rPr lang="en-US" sz="1600" dirty="0"/>
              <a:t>burst 1 already    burst </a:t>
            </a:r>
            <a:r>
              <a:rPr lang="en-US" sz="1600" dirty="0" smtClean="0"/>
              <a:t>5 </a:t>
            </a:r>
            <a:r>
              <a:rPr lang="en-US" sz="1600" dirty="0"/>
              <a:t>already</a:t>
            </a:r>
          </a:p>
          <a:p>
            <a:endParaRPr lang="en-US" sz="1600" dirty="0"/>
          </a:p>
          <a:p>
            <a:endParaRPr lang="en-US" dirty="0"/>
          </a:p>
        </p:txBody>
      </p:sp>
      <p:sp>
        <p:nvSpPr>
          <p:cNvPr id="6" name="TextBox 5"/>
          <p:cNvSpPr txBox="1"/>
          <p:nvPr/>
        </p:nvSpPr>
        <p:spPr>
          <a:xfrm>
            <a:off x="6744581" y="491814"/>
            <a:ext cx="7148945" cy="1169551"/>
          </a:xfrm>
          <a:prstGeom prst="rect">
            <a:avLst/>
          </a:prstGeom>
          <a:noFill/>
        </p:spPr>
        <p:txBody>
          <a:bodyPr wrap="square" rtlCol="0">
            <a:spAutoFit/>
          </a:bodyPr>
          <a:lstStyle/>
          <a:p>
            <a:r>
              <a:rPr lang="en-US" sz="1400" dirty="0" smtClean="0"/>
              <a:t>Len=3  if we only have 3 balloons to burst</a:t>
            </a:r>
          </a:p>
          <a:p>
            <a:r>
              <a:rPr lang="en-US" sz="1400" dirty="0" err="1" smtClean="0"/>
              <a:t>Dp</a:t>
            </a:r>
            <a:r>
              <a:rPr lang="en-US" sz="1400" dirty="0" smtClean="0"/>
              <a:t>[0][2] = max(</a:t>
            </a:r>
            <a:r>
              <a:rPr lang="en-US" sz="1400" dirty="0"/>
              <a:t>left(0) + </a:t>
            </a:r>
            <a:r>
              <a:rPr lang="en-US" sz="1400" dirty="0" err="1" smtClean="0"/>
              <a:t>dp</a:t>
            </a:r>
            <a:r>
              <a:rPr lang="en-US" sz="1400" dirty="0" smtClean="0"/>
              <a:t>[1][2]+ 1*3*8,                  burst 1,5 </a:t>
            </a:r>
            <a:r>
              <a:rPr lang="en-US" sz="1400" dirty="0"/>
              <a:t>already</a:t>
            </a:r>
            <a:r>
              <a:rPr lang="en-US" sz="1400" dirty="0" smtClean="0"/>
              <a:t>  </a:t>
            </a:r>
          </a:p>
          <a:p>
            <a:r>
              <a:rPr lang="en-US" sz="1400" dirty="0"/>
              <a:t> </a:t>
            </a:r>
            <a:r>
              <a:rPr lang="en-US" sz="1400" dirty="0" smtClean="0"/>
              <a:t>                            </a:t>
            </a:r>
            <a:r>
              <a:rPr lang="en-US" sz="1400" dirty="0" err="1" smtClean="0"/>
              <a:t>dp</a:t>
            </a:r>
            <a:r>
              <a:rPr lang="en-US" sz="1400" dirty="0" smtClean="0"/>
              <a:t>[0][0] </a:t>
            </a:r>
            <a:r>
              <a:rPr lang="en-US" sz="1400" dirty="0"/>
              <a:t>+ </a:t>
            </a:r>
            <a:r>
              <a:rPr lang="en-US" sz="1400" dirty="0" err="1" smtClean="0"/>
              <a:t>dp</a:t>
            </a:r>
            <a:r>
              <a:rPr lang="en-US" sz="1400" dirty="0" smtClean="0"/>
              <a:t>[2][2] </a:t>
            </a:r>
            <a:r>
              <a:rPr lang="en-US" sz="1400" dirty="0"/>
              <a:t>+ </a:t>
            </a:r>
            <a:r>
              <a:rPr lang="en-US" sz="1400" dirty="0" smtClean="0"/>
              <a:t>1*1*8              burst 3,5 already</a:t>
            </a:r>
          </a:p>
          <a:p>
            <a:r>
              <a:rPr lang="en-US" sz="1400" dirty="0" smtClean="0"/>
              <a:t>                             </a:t>
            </a:r>
            <a:r>
              <a:rPr lang="en-US" sz="1400" dirty="0" err="1" smtClean="0"/>
              <a:t>dp</a:t>
            </a:r>
            <a:r>
              <a:rPr lang="en-US" sz="1400" dirty="0" smtClean="0"/>
              <a:t>[0][1] </a:t>
            </a:r>
            <a:r>
              <a:rPr lang="en-US" sz="1400" dirty="0"/>
              <a:t>+ </a:t>
            </a:r>
            <a:r>
              <a:rPr lang="en-US" sz="1400" dirty="0" smtClean="0"/>
              <a:t>0 </a:t>
            </a:r>
            <a:r>
              <a:rPr lang="en-US" sz="1400" dirty="0"/>
              <a:t>+ </a:t>
            </a:r>
            <a:r>
              <a:rPr lang="en-US" sz="1400" dirty="0" smtClean="0"/>
              <a:t>1*5*8                          burst 3,1 </a:t>
            </a:r>
            <a:r>
              <a:rPr lang="en-US" sz="1400" dirty="0"/>
              <a:t>already</a:t>
            </a:r>
            <a:endParaRPr lang="en-US" sz="1400" b="1" dirty="0" smtClean="0"/>
          </a:p>
          <a:p>
            <a:endParaRPr lang="en-US" sz="1400" dirty="0"/>
          </a:p>
        </p:txBody>
      </p:sp>
      <p:sp>
        <p:nvSpPr>
          <p:cNvPr id="7" name="Rectangle 6"/>
          <p:cNvSpPr/>
          <p:nvPr/>
        </p:nvSpPr>
        <p:spPr>
          <a:xfrm>
            <a:off x="5743698" y="2879634"/>
            <a:ext cx="6096000" cy="1754326"/>
          </a:xfrm>
          <a:prstGeom prst="rect">
            <a:avLst/>
          </a:prstGeom>
        </p:spPr>
        <p:txBody>
          <a:bodyPr>
            <a:spAutoFit/>
          </a:bodyPr>
          <a:lstStyle/>
          <a:p>
            <a:r>
              <a:rPr lang="en-US" b="1" dirty="0" err="1">
                <a:solidFill>
                  <a:srgbClr val="7030A0"/>
                </a:solidFill>
              </a:rPr>
              <a:t>Fomula</a:t>
            </a:r>
            <a:r>
              <a:rPr lang="en-US" b="1" dirty="0">
                <a:solidFill>
                  <a:srgbClr val="7030A0"/>
                </a:solidFill>
              </a:rPr>
              <a:t>:  </a:t>
            </a:r>
          </a:p>
          <a:p>
            <a:r>
              <a:rPr lang="en-US" b="1" dirty="0">
                <a:solidFill>
                  <a:srgbClr val="7030A0"/>
                </a:solidFill>
              </a:rPr>
              <a:t>    </a:t>
            </a:r>
            <a:r>
              <a:rPr lang="mr-IN" b="1" dirty="0" err="1">
                <a:solidFill>
                  <a:srgbClr val="7030A0"/>
                </a:solidFill>
              </a:rPr>
              <a:t>dp</a:t>
            </a:r>
            <a:r>
              <a:rPr lang="mr-IN" b="1" dirty="0">
                <a:solidFill>
                  <a:srgbClr val="7030A0"/>
                </a:solidFill>
              </a:rPr>
              <a:t>[</a:t>
            </a:r>
            <a:r>
              <a:rPr lang="mr-IN" b="1" dirty="0" err="1">
                <a:solidFill>
                  <a:srgbClr val="7030A0"/>
                </a:solidFill>
              </a:rPr>
              <a:t>i</a:t>
            </a:r>
            <a:r>
              <a:rPr lang="mr-IN" b="1" dirty="0">
                <a:solidFill>
                  <a:srgbClr val="7030A0"/>
                </a:solidFill>
              </a:rPr>
              <a:t>][</a:t>
            </a:r>
            <a:r>
              <a:rPr lang="mr-IN" b="1" dirty="0" err="1">
                <a:solidFill>
                  <a:srgbClr val="7030A0"/>
                </a:solidFill>
              </a:rPr>
              <a:t>j</a:t>
            </a:r>
            <a:r>
              <a:rPr lang="mr-IN" b="1" dirty="0">
                <a:solidFill>
                  <a:srgbClr val="7030A0"/>
                </a:solidFill>
              </a:rPr>
              <a:t>] = </a:t>
            </a:r>
            <a:r>
              <a:rPr lang="mr-IN" b="1" dirty="0" err="1">
                <a:solidFill>
                  <a:srgbClr val="7030A0"/>
                </a:solidFill>
              </a:rPr>
              <a:t>Math.max</a:t>
            </a:r>
            <a:r>
              <a:rPr lang="mr-IN" b="1" dirty="0">
                <a:solidFill>
                  <a:srgbClr val="7030A0"/>
                </a:solidFill>
              </a:rPr>
              <a:t>(</a:t>
            </a:r>
            <a:r>
              <a:rPr lang="mr-IN" b="1" dirty="0" err="1">
                <a:solidFill>
                  <a:srgbClr val="7030A0"/>
                </a:solidFill>
              </a:rPr>
              <a:t>dp</a:t>
            </a:r>
            <a:r>
              <a:rPr lang="mr-IN" b="1" dirty="0">
                <a:solidFill>
                  <a:srgbClr val="7030A0"/>
                </a:solidFill>
              </a:rPr>
              <a:t>[</a:t>
            </a:r>
            <a:r>
              <a:rPr lang="mr-IN" b="1" dirty="0" err="1">
                <a:solidFill>
                  <a:srgbClr val="7030A0"/>
                </a:solidFill>
              </a:rPr>
              <a:t>i</a:t>
            </a:r>
            <a:r>
              <a:rPr lang="mr-IN" b="1" dirty="0">
                <a:solidFill>
                  <a:srgbClr val="7030A0"/>
                </a:solidFill>
              </a:rPr>
              <a:t>][</a:t>
            </a:r>
            <a:r>
              <a:rPr lang="mr-IN" b="1" dirty="0" err="1">
                <a:solidFill>
                  <a:srgbClr val="7030A0"/>
                </a:solidFill>
              </a:rPr>
              <a:t>j</a:t>
            </a:r>
            <a:r>
              <a:rPr lang="mr-IN" b="1" dirty="0">
                <a:solidFill>
                  <a:srgbClr val="7030A0"/>
                </a:solidFill>
              </a:rPr>
              <a:t>], </a:t>
            </a:r>
            <a:endParaRPr lang="en-US" b="1" dirty="0" smtClean="0">
              <a:solidFill>
                <a:srgbClr val="7030A0"/>
              </a:solidFill>
            </a:endParaRPr>
          </a:p>
          <a:p>
            <a:r>
              <a:rPr lang="en-US" b="1" dirty="0">
                <a:solidFill>
                  <a:srgbClr val="7030A0"/>
                </a:solidFill>
              </a:rPr>
              <a:t> </a:t>
            </a:r>
            <a:r>
              <a:rPr lang="en-US" b="1" dirty="0" smtClean="0">
                <a:solidFill>
                  <a:srgbClr val="7030A0"/>
                </a:solidFill>
              </a:rPr>
              <a:t>        </a:t>
            </a:r>
            <a:r>
              <a:rPr lang="mr-IN" b="1" dirty="0" err="1" smtClean="0">
                <a:solidFill>
                  <a:srgbClr val="7030A0"/>
                </a:solidFill>
              </a:rPr>
              <a:t>dp</a:t>
            </a:r>
            <a:r>
              <a:rPr lang="mr-IN" b="1" dirty="0" smtClean="0">
                <a:solidFill>
                  <a:srgbClr val="7030A0"/>
                </a:solidFill>
              </a:rPr>
              <a:t>[</a:t>
            </a:r>
            <a:r>
              <a:rPr lang="mr-IN" b="1" dirty="0" err="1" smtClean="0">
                <a:solidFill>
                  <a:srgbClr val="7030A0"/>
                </a:solidFill>
              </a:rPr>
              <a:t>i</a:t>
            </a:r>
            <a:r>
              <a:rPr lang="mr-IN" b="1" dirty="0">
                <a:solidFill>
                  <a:srgbClr val="7030A0"/>
                </a:solidFill>
              </a:rPr>
              <a:t>][k-1] + </a:t>
            </a:r>
            <a:r>
              <a:rPr lang="mr-IN" b="1" dirty="0" err="1">
                <a:solidFill>
                  <a:srgbClr val="7030A0"/>
                </a:solidFill>
              </a:rPr>
              <a:t>nums</a:t>
            </a:r>
            <a:r>
              <a:rPr lang="mr-IN" b="1" dirty="0">
                <a:solidFill>
                  <a:srgbClr val="7030A0"/>
                </a:solidFill>
              </a:rPr>
              <a:t>[i-1]*</a:t>
            </a:r>
            <a:r>
              <a:rPr lang="mr-IN" b="1" dirty="0" err="1">
                <a:solidFill>
                  <a:srgbClr val="7030A0"/>
                </a:solidFill>
              </a:rPr>
              <a:t>nums</a:t>
            </a:r>
            <a:r>
              <a:rPr lang="mr-IN" b="1" dirty="0">
                <a:solidFill>
                  <a:srgbClr val="7030A0"/>
                </a:solidFill>
              </a:rPr>
              <a:t>[</a:t>
            </a:r>
            <a:r>
              <a:rPr lang="mr-IN" b="1" dirty="0" err="1">
                <a:solidFill>
                  <a:srgbClr val="7030A0"/>
                </a:solidFill>
              </a:rPr>
              <a:t>k</a:t>
            </a:r>
            <a:r>
              <a:rPr lang="mr-IN" b="1" dirty="0">
                <a:solidFill>
                  <a:srgbClr val="7030A0"/>
                </a:solidFill>
              </a:rPr>
              <a:t>]*</a:t>
            </a:r>
            <a:r>
              <a:rPr lang="mr-IN" b="1" dirty="0" err="1">
                <a:solidFill>
                  <a:srgbClr val="7030A0"/>
                </a:solidFill>
              </a:rPr>
              <a:t>nums</a:t>
            </a:r>
            <a:r>
              <a:rPr lang="mr-IN" b="1" dirty="0">
                <a:solidFill>
                  <a:srgbClr val="7030A0"/>
                </a:solidFill>
              </a:rPr>
              <a:t>[j+1] + </a:t>
            </a:r>
            <a:r>
              <a:rPr lang="mr-IN" b="1" dirty="0" err="1">
                <a:solidFill>
                  <a:srgbClr val="7030A0"/>
                </a:solidFill>
              </a:rPr>
              <a:t>dp</a:t>
            </a:r>
            <a:r>
              <a:rPr lang="mr-IN" b="1" dirty="0">
                <a:solidFill>
                  <a:srgbClr val="7030A0"/>
                </a:solidFill>
              </a:rPr>
              <a:t>[k+1][</a:t>
            </a:r>
            <a:r>
              <a:rPr lang="mr-IN" b="1" dirty="0" err="1">
                <a:solidFill>
                  <a:srgbClr val="7030A0"/>
                </a:solidFill>
              </a:rPr>
              <a:t>j</a:t>
            </a:r>
            <a:r>
              <a:rPr lang="mr-IN" b="1" dirty="0" smtClean="0">
                <a:solidFill>
                  <a:srgbClr val="7030A0"/>
                </a:solidFill>
              </a:rPr>
              <a:t>]);</a:t>
            </a:r>
            <a:r>
              <a:rPr lang="en-US" dirty="0"/>
              <a:t> </a:t>
            </a:r>
            <a:r>
              <a:rPr lang="en-US" dirty="0" smtClean="0"/>
              <a:t>          </a:t>
            </a:r>
          </a:p>
          <a:p>
            <a:r>
              <a:rPr lang="en-US" dirty="0" smtClean="0"/>
              <a:t>            left part                                                                  right part</a:t>
            </a:r>
            <a:endParaRPr lang="en-US" dirty="0"/>
          </a:p>
          <a:p>
            <a:r>
              <a:rPr lang="en-US" dirty="0" smtClean="0"/>
              <a:t>         </a:t>
            </a:r>
            <a:r>
              <a:rPr lang="en-US" dirty="0"/>
              <a:t>	</a:t>
            </a:r>
            <a:r>
              <a:rPr lang="en-US" dirty="0" err="1"/>
              <a:t>i</a:t>
            </a:r>
            <a:r>
              <a:rPr lang="en-US" dirty="0" smtClean="0"/>
              <a:t>&lt;=</a:t>
            </a:r>
            <a:r>
              <a:rPr lang="mr-IN" dirty="0" err="1" smtClean="0"/>
              <a:t>k</a:t>
            </a:r>
            <a:r>
              <a:rPr lang="mr-IN" dirty="0" smtClean="0"/>
              <a:t>&lt;=</a:t>
            </a:r>
            <a:r>
              <a:rPr lang="mr-IN" dirty="0" err="1" smtClean="0"/>
              <a:t>j</a:t>
            </a:r>
            <a:endParaRPr lang="en-US" dirty="0" smtClean="0"/>
          </a:p>
          <a:p>
            <a:r>
              <a:rPr lang="en-US" dirty="0"/>
              <a:t> </a:t>
            </a:r>
            <a:r>
              <a:rPr lang="en-US" dirty="0" smtClean="0"/>
              <a:t>         </a:t>
            </a:r>
            <a:endParaRPr lang="en-US" dirty="0"/>
          </a:p>
        </p:txBody>
      </p:sp>
    </p:spTree>
    <p:extLst>
      <p:ext uri="{BB962C8B-B14F-4D97-AF65-F5344CB8AC3E}">
        <p14:creationId xmlns:p14="http://schemas.microsoft.com/office/powerpoint/2010/main" val="6102279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83" y="117152"/>
            <a:ext cx="10718369" cy="471783"/>
          </a:xfrm>
        </p:spPr>
        <p:txBody>
          <a:bodyPr>
            <a:noAutofit/>
          </a:bodyPr>
          <a:lstStyle/>
          <a:p>
            <a:r>
              <a:rPr lang="en-US" sz="2400" dirty="0"/>
              <a:t>Word break like problems</a:t>
            </a:r>
          </a:p>
        </p:txBody>
      </p:sp>
      <p:sp>
        <p:nvSpPr>
          <p:cNvPr id="3" name="TextBox 2"/>
          <p:cNvSpPr txBox="1"/>
          <p:nvPr/>
        </p:nvSpPr>
        <p:spPr>
          <a:xfrm>
            <a:off x="154983" y="588935"/>
            <a:ext cx="5557048" cy="1815882"/>
          </a:xfrm>
          <a:prstGeom prst="rect">
            <a:avLst/>
          </a:prstGeom>
          <a:noFill/>
        </p:spPr>
        <p:txBody>
          <a:bodyPr wrap="square" rtlCol="0">
            <a:spAutoFit/>
          </a:bodyPr>
          <a:lstStyle/>
          <a:p>
            <a:r>
              <a:rPr lang="en-US" sz="1400" dirty="0"/>
              <a:t>We partition a row of numbers A into at most K adjacent (non-empty) groups, then our score is the sum of the average of each group. What is the largest score we can achieve</a:t>
            </a:r>
            <a:r>
              <a:rPr lang="en-US" sz="1400" dirty="0" smtClean="0"/>
              <a:t>? </a:t>
            </a:r>
          </a:p>
          <a:p>
            <a:r>
              <a:rPr lang="en-US" sz="1400" dirty="0" smtClean="0"/>
              <a:t>Example:  Input</a:t>
            </a:r>
            <a:r>
              <a:rPr lang="en-US" sz="1400" dirty="0"/>
              <a:t>: A = [9,1,2,3,9</a:t>
            </a:r>
            <a:r>
              <a:rPr lang="en-US" sz="1400" dirty="0" smtClean="0"/>
              <a:t>]  K </a:t>
            </a:r>
            <a:r>
              <a:rPr lang="en-US" sz="1400" dirty="0"/>
              <a:t>= </a:t>
            </a:r>
            <a:r>
              <a:rPr lang="en-US" sz="1400" dirty="0" smtClean="0"/>
              <a:t>3    Output</a:t>
            </a:r>
            <a:r>
              <a:rPr lang="en-US" sz="1400" dirty="0"/>
              <a:t>: </a:t>
            </a:r>
            <a:r>
              <a:rPr lang="en-US" sz="1400" dirty="0" smtClean="0"/>
              <a:t>20</a:t>
            </a:r>
          </a:p>
          <a:p>
            <a:r>
              <a:rPr lang="en-US" sz="1400" dirty="0" smtClean="0"/>
              <a:t>Explanation</a:t>
            </a:r>
            <a:r>
              <a:rPr lang="en-US" sz="1400" dirty="0"/>
              <a:t>: The best choice is to partition A into [9], [1, 2, 3], [9]. The answer is 9 + (1 + 2 + 3) / 3 + 9 = 20</a:t>
            </a:r>
            <a:r>
              <a:rPr lang="en-US" sz="1400" dirty="0" smtClean="0"/>
              <a:t>.  We </a:t>
            </a:r>
            <a:r>
              <a:rPr lang="en-US" sz="1400" dirty="0"/>
              <a:t>could have also partitioned A into [9, 1], [2], [3, 9], for example</a:t>
            </a:r>
            <a:r>
              <a:rPr lang="en-US" sz="1400" dirty="0" smtClean="0"/>
              <a:t>. That </a:t>
            </a:r>
            <a:r>
              <a:rPr lang="en-US" sz="1400" dirty="0"/>
              <a:t>partition would lead to a score of 5 + 2 + 6 = 13, which is worse.</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39628673"/>
              </p:ext>
            </p:extLst>
          </p:nvPr>
        </p:nvGraphicFramePr>
        <p:xfrm>
          <a:off x="267201" y="2404817"/>
          <a:ext cx="2464122" cy="1232108"/>
        </p:xfrm>
        <a:graphic>
          <a:graphicData uri="http://schemas.openxmlformats.org/drawingml/2006/table">
            <a:tbl>
              <a:tblPr firstRow="1" bandRow="1">
                <a:tableStyleId>{5940675A-B579-460E-94D1-54222C63F5DA}</a:tableStyleId>
              </a:tblPr>
              <a:tblGrid>
                <a:gridCol w="410687"/>
                <a:gridCol w="410687"/>
                <a:gridCol w="410687"/>
                <a:gridCol w="305787"/>
                <a:gridCol w="486889"/>
                <a:gridCol w="439385"/>
              </a:tblGrid>
              <a:tr h="308027">
                <a:tc>
                  <a:txBody>
                    <a:bodyPr/>
                    <a:lstStyle/>
                    <a:p>
                      <a:endParaRPr lang="en-US" sz="1200" dirty="0"/>
                    </a:p>
                  </a:txBody>
                  <a:tcPr/>
                </a:tc>
                <a:tc>
                  <a:txBody>
                    <a:bodyPr/>
                    <a:lstStyle/>
                    <a:p>
                      <a:r>
                        <a:rPr lang="en-US" sz="1200" dirty="0" smtClean="0"/>
                        <a:t>9</a:t>
                      </a:r>
                      <a:endParaRPr lang="en-US" sz="1200" dirty="0"/>
                    </a:p>
                  </a:txBody>
                  <a:tcPr/>
                </a:tc>
                <a:tc>
                  <a:txBody>
                    <a:bodyPr/>
                    <a:lstStyle/>
                    <a:p>
                      <a:r>
                        <a:rPr lang="en-US" sz="1200" dirty="0" smtClean="0"/>
                        <a:t>1</a:t>
                      </a:r>
                      <a:endParaRPr lang="en-US" sz="1200" dirty="0"/>
                    </a:p>
                  </a:txBody>
                  <a:tcPr/>
                </a:tc>
                <a:tc>
                  <a:txBody>
                    <a:bodyPr/>
                    <a:lstStyle/>
                    <a:p>
                      <a:r>
                        <a:rPr lang="en-US" sz="1200" dirty="0" smtClean="0"/>
                        <a:t>2</a:t>
                      </a:r>
                      <a:endParaRPr lang="en-US" sz="1200" dirty="0"/>
                    </a:p>
                  </a:txBody>
                  <a:tcPr/>
                </a:tc>
                <a:tc>
                  <a:txBody>
                    <a:bodyPr/>
                    <a:lstStyle/>
                    <a:p>
                      <a:r>
                        <a:rPr lang="en-US" sz="1200" dirty="0" smtClean="0"/>
                        <a:t>3</a:t>
                      </a:r>
                      <a:endParaRPr lang="en-US" sz="1200" dirty="0"/>
                    </a:p>
                  </a:txBody>
                  <a:tcPr/>
                </a:tc>
                <a:tc>
                  <a:txBody>
                    <a:bodyPr/>
                    <a:lstStyle/>
                    <a:p>
                      <a:r>
                        <a:rPr lang="en-US" sz="1200" dirty="0" smtClean="0"/>
                        <a:t>9</a:t>
                      </a:r>
                      <a:endParaRPr lang="en-US" sz="1200" dirty="0"/>
                    </a:p>
                  </a:txBody>
                  <a:tcPr/>
                </a:tc>
              </a:tr>
              <a:tr h="308027">
                <a:tc>
                  <a:txBody>
                    <a:bodyPr/>
                    <a:lstStyle/>
                    <a:p>
                      <a:r>
                        <a:rPr lang="en-US" sz="1200" dirty="0" smtClean="0"/>
                        <a:t>0</a:t>
                      </a:r>
                      <a:endParaRPr lang="en-US" sz="1200" dirty="0"/>
                    </a:p>
                  </a:txBody>
                  <a:tcPr/>
                </a:tc>
                <a:tc>
                  <a:txBody>
                    <a:bodyPr/>
                    <a:lstStyle/>
                    <a:p>
                      <a:r>
                        <a:rPr lang="en-US" sz="1200" dirty="0" smtClean="0"/>
                        <a:t>9</a:t>
                      </a:r>
                      <a:endParaRPr lang="en-US" sz="1200" dirty="0"/>
                    </a:p>
                  </a:txBody>
                  <a:tcPr/>
                </a:tc>
                <a:tc>
                  <a:txBody>
                    <a:bodyPr/>
                    <a:lstStyle/>
                    <a:p>
                      <a:r>
                        <a:rPr lang="en-US" sz="1200" dirty="0" smtClean="0"/>
                        <a:t>5</a:t>
                      </a:r>
                      <a:endParaRPr lang="en-US" sz="1200" dirty="0"/>
                    </a:p>
                  </a:txBody>
                  <a:tcPr/>
                </a:tc>
                <a:tc>
                  <a:txBody>
                    <a:bodyPr/>
                    <a:lstStyle/>
                    <a:p>
                      <a:r>
                        <a:rPr lang="en-US" sz="1200" dirty="0" smtClean="0"/>
                        <a:t>4</a:t>
                      </a:r>
                      <a:endParaRPr lang="en-US" sz="1200" dirty="0"/>
                    </a:p>
                  </a:txBody>
                  <a:tcPr/>
                </a:tc>
                <a:tc>
                  <a:txBody>
                    <a:bodyPr/>
                    <a:lstStyle/>
                    <a:p>
                      <a:r>
                        <a:rPr lang="en-US" sz="1200" dirty="0" smtClean="0"/>
                        <a:t>3.75</a:t>
                      </a:r>
                      <a:endParaRPr lang="en-US" sz="1200" dirty="0"/>
                    </a:p>
                  </a:txBody>
                  <a:tcPr/>
                </a:tc>
                <a:tc>
                  <a:txBody>
                    <a:bodyPr/>
                    <a:lstStyle/>
                    <a:p>
                      <a:r>
                        <a:rPr lang="en-US" sz="1200" dirty="0" smtClean="0"/>
                        <a:t>4.8</a:t>
                      </a:r>
                      <a:endParaRPr lang="en-US" sz="1200" dirty="0"/>
                    </a:p>
                  </a:txBody>
                  <a:tcPr/>
                </a:tc>
              </a:tr>
              <a:tr h="308027">
                <a:tc>
                  <a:txBody>
                    <a:bodyPr/>
                    <a:lstStyle/>
                    <a:p>
                      <a:r>
                        <a:rPr lang="en-US" sz="1200" dirty="0" smtClean="0"/>
                        <a:t>1</a:t>
                      </a:r>
                      <a:endParaRPr lang="en-US" sz="1200" dirty="0"/>
                    </a:p>
                  </a:txBody>
                  <a:tcPr/>
                </a:tc>
                <a:tc>
                  <a:txBody>
                    <a:bodyPr/>
                    <a:lstStyle/>
                    <a:p>
                      <a:endParaRPr lang="en-US" sz="1200" dirty="0"/>
                    </a:p>
                  </a:txBody>
                  <a:tcPr/>
                </a:tc>
                <a:tc>
                  <a:txBody>
                    <a:bodyPr/>
                    <a:lstStyle/>
                    <a:p>
                      <a:r>
                        <a:rPr lang="en-US" sz="1200" dirty="0" smtClean="0"/>
                        <a:t>10</a:t>
                      </a:r>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r>
              <a:tr h="308027">
                <a:tc>
                  <a:txBody>
                    <a:bodyPr/>
                    <a:lstStyle/>
                    <a:p>
                      <a:r>
                        <a:rPr lang="en-US" sz="1200" dirty="0" smtClean="0"/>
                        <a:t>2</a:t>
                      </a:r>
                      <a:endParaRPr lang="en-US" sz="1200" dirty="0"/>
                    </a:p>
                  </a:txBody>
                  <a:tcPr/>
                </a:tc>
                <a:tc>
                  <a:txBody>
                    <a:bodyPr/>
                    <a:lstStyle/>
                    <a:p>
                      <a:endParaRPr lang="en-US" sz="120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r>
            </a:tbl>
          </a:graphicData>
        </a:graphic>
      </p:graphicFrame>
      <p:sp>
        <p:nvSpPr>
          <p:cNvPr id="6" name="Rectangle 5"/>
          <p:cNvSpPr/>
          <p:nvPr/>
        </p:nvSpPr>
        <p:spPr>
          <a:xfrm>
            <a:off x="5605871" y="148579"/>
            <a:ext cx="6586129" cy="1384995"/>
          </a:xfrm>
          <a:prstGeom prst="rect">
            <a:avLst/>
          </a:prstGeom>
        </p:spPr>
        <p:txBody>
          <a:bodyPr wrap="square">
            <a:spAutoFit/>
          </a:bodyPr>
          <a:lstStyle/>
          <a:p>
            <a:r>
              <a:rPr lang="en-US" sz="1400" dirty="0"/>
              <a:t>Given an array which consists of non-negative integers and an integer m, you can split the array into m non-empty continuous </a:t>
            </a:r>
            <a:r>
              <a:rPr lang="en-US" sz="1400" dirty="0" err="1"/>
              <a:t>subarrays</a:t>
            </a:r>
            <a:r>
              <a:rPr lang="en-US" sz="1400" dirty="0"/>
              <a:t>. Write an algorithm to minimize the largest sum among these m </a:t>
            </a:r>
            <a:r>
              <a:rPr lang="en-US" sz="1400" dirty="0" err="1" smtClean="0"/>
              <a:t>subarrays</a:t>
            </a:r>
            <a:r>
              <a:rPr lang="en-US" sz="1400" dirty="0" smtClean="0"/>
              <a:t>.</a:t>
            </a:r>
          </a:p>
          <a:p>
            <a:r>
              <a:rPr lang="en-US" sz="1400" dirty="0"/>
              <a:t>Input</a:t>
            </a:r>
            <a:r>
              <a:rPr lang="en-US" sz="1400" dirty="0" smtClean="0"/>
              <a:t>: </a:t>
            </a:r>
            <a:r>
              <a:rPr lang="en-US" sz="1400" dirty="0" err="1" smtClean="0"/>
              <a:t>nums</a:t>
            </a:r>
            <a:r>
              <a:rPr lang="en-US" sz="1400" dirty="0" smtClean="0"/>
              <a:t> </a:t>
            </a:r>
            <a:r>
              <a:rPr lang="en-US" sz="1400" dirty="0"/>
              <a:t>= [7,2,5,10,8]m = </a:t>
            </a:r>
            <a:r>
              <a:rPr lang="en-US" sz="1400" dirty="0" smtClean="0"/>
              <a:t>2    Output:18</a:t>
            </a:r>
          </a:p>
          <a:p>
            <a:r>
              <a:rPr lang="en-US" sz="1400" dirty="0" smtClean="0"/>
              <a:t>Explanation: There </a:t>
            </a:r>
            <a:r>
              <a:rPr lang="en-US" sz="1400" dirty="0"/>
              <a:t>are four ways to split </a:t>
            </a:r>
            <a:r>
              <a:rPr lang="en-US" sz="1400" dirty="0" err="1"/>
              <a:t>nums</a:t>
            </a:r>
            <a:r>
              <a:rPr lang="en-US" sz="1400" dirty="0"/>
              <a:t> into two </a:t>
            </a:r>
            <a:r>
              <a:rPr lang="en-US" sz="1400" dirty="0" err="1"/>
              <a:t>subarrays</a:t>
            </a:r>
            <a:r>
              <a:rPr lang="en-US" sz="1400" dirty="0" smtClean="0"/>
              <a:t>. The </a:t>
            </a:r>
            <a:r>
              <a:rPr lang="en-US" sz="1400" dirty="0"/>
              <a:t>best way is to split it into [7,2,5] and [10,8],where the largest sum among the two </a:t>
            </a:r>
            <a:r>
              <a:rPr lang="en-US" sz="1400" dirty="0" err="1"/>
              <a:t>subarrays</a:t>
            </a:r>
            <a:r>
              <a:rPr lang="en-US" sz="1400" dirty="0"/>
              <a:t> is only 18.</a:t>
            </a:r>
          </a:p>
        </p:txBody>
      </p:sp>
      <p:sp>
        <p:nvSpPr>
          <p:cNvPr id="9" name="Rectangle 8"/>
          <p:cNvSpPr/>
          <p:nvPr/>
        </p:nvSpPr>
        <p:spPr>
          <a:xfrm>
            <a:off x="154983" y="3729215"/>
            <a:ext cx="6096000" cy="3385542"/>
          </a:xfrm>
          <a:prstGeom prst="rect">
            <a:avLst/>
          </a:prstGeom>
        </p:spPr>
        <p:txBody>
          <a:bodyPr>
            <a:spAutoFit/>
          </a:bodyPr>
          <a:lstStyle/>
          <a:p>
            <a:r>
              <a:rPr lang="en-US" sz="1400" dirty="0">
                <a:latin typeface="Calibri" charset="0"/>
                <a:ea typeface="DengXian" charset="-122"/>
                <a:cs typeface="Times New Roman" charset="0"/>
              </a:rPr>
              <a:t>if k=1 at 0th row: </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[0][0] =  have 9 and 1 group, </a:t>
            </a:r>
            <a:r>
              <a:rPr lang="en-US" sz="1400" dirty="0" err="1">
                <a:latin typeface="Calibri" charset="0"/>
                <a:ea typeface="DengXian" charset="-122"/>
                <a:cs typeface="Times New Roman" charset="0"/>
              </a:rPr>
              <a:t>avg</a:t>
            </a:r>
            <a:r>
              <a:rPr lang="en-US" sz="1400" dirty="0">
                <a:latin typeface="Calibri" charset="0"/>
                <a:ea typeface="DengXian" charset="-122"/>
                <a:cs typeface="Times New Roman" charset="0"/>
              </a:rPr>
              <a:t> = 9/1=9</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[0][1] =  have 9,1 and 1 group, </a:t>
            </a:r>
            <a:r>
              <a:rPr lang="en-US" sz="1400" dirty="0" err="1">
                <a:latin typeface="Calibri" charset="0"/>
                <a:ea typeface="DengXian" charset="-122"/>
                <a:cs typeface="Times New Roman" charset="0"/>
              </a:rPr>
              <a:t>avg</a:t>
            </a:r>
            <a:r>
              <a:rPr lang="en-US" sz="1400" dirty="0">
                <a:latin typeface="Calibri" charset="0"/>
                <a:ea typeface="DengXian" charset="-122"/>
                <a:cs typeface="Times New Roman" charset="0"/>
              </a:rPr>
              <a:t> = (9+1)/2=5</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[0][2] =  have 9,1,2 and 1 group, </a:t>
            </a:r>
            <a:r>
              <a:rPr lang="en-US" sz="1400" dirty="0" err="1">
                <a:latin typeface="Calibri" charset="0"/>
                <a:ea typeface="DengXian" charset="-122"/>
                <a:cs typeface="Times New Roman" charset="0"/>
              </a:rPr>
              <a:t>avg</a:t>
            </a:r>
            <a:r>
              <a:rPr lang="en-US" sz="1400" dirty="0">
                <a:latin typeface="Calibri" charset="0"/>
                <a:ea typeface="DengXian" charset="-122"/>
                <a:cs typeface="Times New Roman" charset="0"/>
              </a:rPr>
              <a:t> = (9+1+2)/3=4</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[0][3] =  have 9,1,2,3 and 1 group, </a:t>
            </a:r>
            <a:r>
              <a:rPr lang="en-US" sz="1400" dirty="0" err="1">
                <a:latin typeface="Calibri" charset="0"/>
                <a:ea typeface="DengXian" charset="-122"/>
                <a:cs typeface="Times New Roman" charset="0"/>
              </a:rPr>
              <a:t>avg</a:t>
            </a:r>
            <a:r>
              <a:rPr lang="en-US" sz="1400" dirty="0">
                <a:latin typeface="Calibri" charset="0"/>
                <a:ea typeface="DengXian" charset="-122"/>
                <a:cs typeface="Times New Roman" charset="0"/>
              </a:rPr>
              <a:t> = (9+1+2+3)/4=3.75</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[0][4] =  have 9,1,2,3,9 and 1 group, </a:t>
            </a:r>
            <a:r>
              <a:rPr lang="en-US" sz="1400" dirty="0" err="1">
                <a:latin typeface="Calibri" charset="0"/>
                <a:ea typeface="DengXian" charset="-122"/>
                <a:cs typeface="Times New Roman" charset="0"/>
              </a:rPr>
              <a:t>avg</a:t>
            </a:r>
            <a:r>
              <a:rPr lang="en-US" sz="1400" dirty="0">
                <a:latin typeface="Calibri" charset="0"/>
                <a:ea typeface="DengXian" charset="-122"/>
                <a:cs typeface="Times New Roman" charset="0"/>
              </a:rPr>
              <a:t> = (9+1+2+3+9)/</a:t>
            </a:r>
            <a:r>
              <a:rPr lang="en-US" sz="1400" dirty="0" smtClean="0">
                <a:latin typeface="Calibri" charset="0"/>
                <a:ea typeface="DengXian" charset="-122"/>
                <a:cs typeface="Times New Roman" charset="0"/>
              </a:rPr>
              <a:t>5=4.8</a:t>
            </a:r>
            <a:endParaRPr lang="en-US" sz="1400" dirty="0">
              <a:latin typeface="Calibri" charset="0"/>
              <a:ea typeface="DengXian" charset="-122"/>
              <a:cs typeface="Times New Roman" charset="0"/>
            </a:endParaRPr>
          </a:p>
          <a:p>
            <a:r>
              <a:rPr lang="en-US" sz="1400" dirty="0">
                <a:latin typeface="Calibri" charset="0"/>
                <a:ea typeface="DengXian" charset="-122"/>
                <a:cs typeface="Times New Roman" charset="0"/>
              </a:rPr>
              <a:t>  if k=2 at 1th row: </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[1][1] =  have 9,1 and 2 group, </a:t>
            </a:r>
            <a:r>
              <a:rPr lang="en-US" sz="1400" dirty="0" err="1">
                <a:latin typeface="Calibri" charset="0"/>
                <a:ea typeface="DengXian" charset="-122"/>
                <a:cs typeface="Times New Roman" charset="0"/>
              </a:rPr>
              <a:t>avg</a:t>
            </a:r>
            <a:r>
              <a:rPr lang="en-US" sz="1400" dirty="0">
                <a:latin typeface="Calibri" charset="0"/>
                <a:ea typeface="DengXian" charset="-122"/>
                <a:cs typeface="Times New Roman" charset="0"/>
              </a:rPr>
              <a:t> = 9/1 + 1/1 = 10, </a:t>
            </a:r>
            <a:endParaRPr lang="en-US" sz="1400" dirty="0" smtClean="0">
              <a:latin typeface="Calibri" charset="0"/>
              <a:ea typeface="DengXian" charset="-122"/>
              <a:cs typeface="Times New Roman" charset="0"/>
            </a:endParaRP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                                                        split </a:t>
            </a:r>
            <a:r>
              <a:rPr lang="en-US" sz="1400" dirty="0">
                <a:latin typeface="Calibri" charset="0"/>
                <a:ea typeface="DengXian" charset="-122"/>
                <a:cs typeface="Times New Roman" charset="0"/>
              </a:rPr>
              <a:t>at 9,1: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[0][0] + </a:t>
            </a:r>
            <a:r>
              <a:rPr lang="en-US" sz="1400" dirty="0" err="1">
                <a:latin typeface="Calibri" charset="0"/>
                <a:ea typeface="DengXian" charset="-122"/>
                <a:cs typeface="Times New Roman" charset="0"/>
              </a:rPr>
              <a:t>avg</a:t>
            </a:r>
            <a:r>
              <a:rPr lang="en-US" sz="1400" dirty="0">
                <a:latin typeface="Calibri" charset="0"/>
                <a:ea typeface="DengXian" charset="-122"/>
                <a:cs typeface="Times New Roman" charset="0"/>
              </a:rPr>
              <a:t>(</a:t>
            </a:r>
            <a:r>
              <a:rPr lang="en-US" sz="1400" dirty="0" err="1">
                <a:latin typeface="Calibri" charset="0"/>
                <a:ea typeface="DengXian" charset="-122"/>
                <a:cs typeface="Times New Roman" charset="0"/>
              </a:rPr>
              <a:t>arr</a:t>
            </a:r>
            <a:r>
              <a:rPr lang="en-US" sz="1400" dirty="0">
                <a:latin typeface="Calibri" charset="0"/>
                <a:ea typeface="DengXian" charset="-122"/>
                <a:cs typeface="Times New Roman" charset="0"/>
              </a:rPr>
              <a:t>[1]~</a:t>
            </a:r>
            <a:r>
              <a:rPr lang="en-US" sz="1400" dirty="0" err="1">
                <a:latin typeface="Calibri" charset="0"/>
                <a:ea typeface="DengXian" charset="-122"/>
                <a:cs typeface="Times New Roman" charset="0"/>
              </a:rPr>
              <a:t>arr</a:t>
            </a:r>
            <a:r>
              <a:rPr lang="en-US" sz="1400" dirty="0">
                <a:latin typeface="Calibri" charset="0"/>
                <a:ea typeface="DengXian" charset="-122"/>
                <a:cs typeface="Times New Roman" charset="0"/>
              </a:rPr>
              <a:t>[1]) </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[1][2] =  have 9,1,2 and 2 group, split at 9,(1,2)=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[0][0]+ (1+2)/2  </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or </a:t>
            </a:r>
            <a:r>
              <a:rPr lang="en-US" sz="1400" dirty="0">
                <a:latin typeface="Calibri" charset="0"/>
                <a:ea typeface="DengXian" charset="-122"/>
                <a:cs typeface="Times New Roman" charset="0"/>
              </a:rPr>
              <a:t>split at (9,1),2=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[0][1]+ (2)/1</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[1][3] =  have 9,1,2,3 and 2 group, split at 9,(1,2,3)=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[0][0]+ (1+2+3)/3  </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 </a:t>
            </a:r>
            <a:r>
              <a:rPr lang="en-US" sz="1400" dirty="0">
                <a:latin typeface="Calibri" charset="0"/>
                <a:ea typeface="DengXian" charset="-122"/>
                <a:cs typeface="Times New Roman" charset="0"/>
              </a:rPr>
              <a:t>or split at (9,1),(2,3)=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[0][1]+ (2+3)/2</a:t>
            </a:r>
          </a:p>
          <a:p>
            <a:pPr indent="2336800"/>
            <a:r>
              <a:rPr lang="en-US" sz="1400" dirty="0" smtClean="0">
                <a:latin typeface="Calibri" charset="0"/>
                <a:ea typeface="DengXian" charset="-122"/>
                <a:cs typeface="Times New Roman" charset="0"/>
              </a:rPr>
              <a:t>     or </a:t>
            </a:r>
            <a:r>
              <a:rPr lang="en-US" sz="1400" dirty="0">
                <a:latin typeface="Calibri" charset="0"/>
                <a:ea typeface="DengXian" charset="-122"/>
                <a:cs typeface="Times New Roman" charset="0"/>
              </a:rPr>
              <a:t>split at (9,1,2),3=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[0][2]+ (3)/1</a:t>
            </a:r>
          </a:p>
          <a:p>
            <a:pPr indent="2336800"/>
            <a:r>
              <a:rPr lang="en-US" dirty="0">
                <a:latin typeface="Calibri" charset="0"/>
                <a:ea typeface="DengXian" charset="-122"/>
                <a:cs typeface="Times New Roman" charset="0"/>
              </a:rPr>
              <a:t> </a:t>
            </a:r>
            <a:endParaRPr lang="en-US" dirty="0">
              <a:effectLst/>
              <a:latin typeface="Calibri" charset="0"/>
              <a:ea typeface="DengXian" charset="-122"/>
              <a:cs typeface="Times New Roman" charset="0"/>
            </a:endParaRPr>
          </a:p>
        </p:txBody>
      </p:sp>
      <p:sp>
        <p:nvSpPr>
          <p:cNvPr id="10" name="Rectangle 9"/>
          <p:cNvSpPr/>
          <p:nvPr/>
        </p:nvSpPr>
        <p:spPr>
          <a:xfrm>
            <a:off x="2802935" y="2231137"/>
            <a:ext cx="6096000" cy="1600438"/>
          </a:xfrm>
          <a:prstGeom prst="rect">
            <a:avLst/>
          </a:prstGeom>
        </p:spPr>
        <p:txBody>
          <a:bodyPr>
            <a:spAutoFit/>
          </a:bodyPr>
          <a:lstStyle/>
          <a:p>
            <a:r>
              <a:rPr lang="en-US" dirty="0">
                <a:latin typeface="Calibri" charset="0"/>
                <a:ea typeface="DengXian" charset="-122"/>
                <a:cs typeface="Times New Roman" charset="0"/>
              </a:rPr>
              <a:t> </a:t>
            </a:r>
            <a:r>
              <a:rPr lang="en-US" sz="1600" b="1" dirty="0" err="1">
                <a:solidFill>
                  <a:srgbClr val="7030A0"/>
                </a:solidFill>
                <a:latin typeface="Calibri" charset="0"/>
                <a:ea typeface="DengXian" charset="-122"/>
                <a:cs typeface="Times New Roman" charset="0"/>
              </a:rPr>
              <a:t>fomula</a:t>
            </a:r>
            <a:r>
              <a:rPr lang="en-US" sz="1600" b="1" dirty="0">
                <a:solidFill>
                  <a:srgbClr val="7030A0"/>
                </a:solidFill>
                <a:latin typeface="Calibri" charset="0"/>
                <a:ea typeface="DengXian" charset="-122"/>
                <a:cs typeface="Times New Roman" charset="0"/>
              </a:rPr>
              <a:t>:  </a:t>
            </a:r>
            <a:endParaRPr lang="en-US" sz="1600" b="1" dirty="0" smtClean="0">
              <a:solidFill>
                <a:srgbClr val="7030A0"/>
              </a:solidFill>
              <a:latin typeface="Calibri" charset="0"/>
              <a:ea typeface="DengXian" charset="-122"/>
              <a:cs typeface="Times New Roman" charset="0"/>
            </a:endParaRPr>
          </a:p>
          <a:p>
            <a:r>
              <a:rPr lang="en-US" sz="1600" b="1" dirty="0" smtClean="0">
                <a:solidFill>
                  <a:srgbClr val="7030A0"/>
                </a:solidFill>
                <a:latin typeface="Calibri" charset="0"/>
                <a:ea typeface="DengXian" charset="-122"/>
                <a:cs typeface="Times New Roman" charset="0"/>
              </a:rPr>
              <a:t> </a:t>
            </a:r>
            <a:r>
              <a:rPr lang="en-US" sz="1600" b="1" dirty="0" err="1" smtClean="0">
                <a:solidFill>
                  <a:srgbClr val="7030A0"/>
                </a:solidFill>
                <a:latin typeface="Calibri" charset="0"/>
                <a:ea typeface="DengXian" charset="-122"/>
                <a:cs typeface="Times New Roman" charset="0"/>
              </a:rPr>
              <a:t>dp</a:t>
            </a:r>
            <a:r>
              <a:rPr lang="en-US" sz="1600" b="1" dirty="0" smtClean="0">
                <a:solidFill>
                  <a:srgbClr val="7030A0"/>
                </a:solidFill>
                <a:latin typeface="Calibri" charset="0"/>
                <a:ea typeface="DengXian" charset="-122"/>
                <a:cs typeface="Times New Roman" charset="0"/>
              </a:rPr>
              <a:t>[0</a:t>
            </a:r>
            <a:r>
              <a:rPr lang="en-US" sz="1600" b="1" dirty="0">
                <a:solidFill>
                  <a:srgbClr val="7030A0"/>
                </a:solidFill>
                <a:latin typeface="Calibri" charset="0"/>
                <a:ea typeface="DengXian" charset="-122"/>
                <a:cs typeface="Times New Roman" charset="0"/>
              </a:rPr>
              <a:t>][</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 = sum / (i+1)</a:t>
            </a:r>
          </a:p>
          <a:p>
            <a:r>
              <a:rPr lang="en-US" sz="1600" b="1" dirty="0">
                <a:solidFill>
                  <a:srgbClr val="7030A0"/>
                </a:solidFill>
                <a:latin typeface="Calibri" charset="0"/>
                <a:ea typeface="DengXian" charset="-122"/>
                <a:cs typeface="Times New Roman" charset="0"/>
              </a:rPr>
              <a:t>        </a:t>
            </a:r>
            <a:r>
              <a:rPr lang="en-US" sz="1600" b="1" dirty="0" err="1">
                <a:solidFill>
                  <a:srgbClr val="7030A0"/>
                </a:solidFill>
                <a:latin typeface="Calibri" charset="0"/>
                <a:ea typeface="DengXian" charset="-122"/>
                <a:cs typeface="Times New Roman" charset="0"/>
              </a:rPr>
              <a:t>dp</a:t>
            </a:r>
            <a:r>
              <a:rPr lang="en-US" sz="1600" b="1" dirty="0">
                <a:solidFill>
                  <a:srgbClr val="7030A0"/>
                </a:solidFill>
                <a:latin typeface="Calibri" charset="0"/>
                <a:ea typeface="DengXian" charset="-122"/>
                <a:cs typeface="Times New Roman" charset="0"/>
              </a:rPr>
              <a:t>[</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][j] = max(</a:t>
            </a:r>
            <a:r>
              <a:rPr lang="en-US" sz="1600" b="1" dirty="0" err="1">
                <a:solidFill>
                  <a:srgbClr val="7030A0"/>
                </a:solidFill>
                <a:latin typeface="Calibri" charset="0"/>
                <a:ea typeface="DengXian" charset="-122"/>
                <a:cs typeface="Times New Roman" charset="0"/>
              </a:rPr>
              <a:t>dp</a:t>
            </a:r>
            <a:r>
              <a:rPr lang="en-US" sz="1600" b="1" dirty="0">
                <a:solidFill>
                  <a:srgbClr val="7030A0"/>
                </a:solidFill>
                <a:latin typeface="Calibri" charset="0"/>
                <a:ea typeface="DengXian" charset="-122"/>
                <a:cs typeface="Times New Roman" charset="0"/>
              </a:rPr>
              <a:t>[i-1][k] </a:t>
            </a:r>
            <a:r>
              <a:rPr lang="en-US" sz="1600" b="1" dirty="0" smtClean="0">
                <a:solidFill>
                  <a:srgbClr val="7030A0"/>
                </a:solidFill>
                <a:latin typeface="Calibri" charset="0"/>
                <a:ea typeface="DengXian" charset="-122"/>
                <a:cs typeface="Times New Roman" charset="0"/>
              </a:rPr>
              <a:t>+</a:t>
            </a:r>
          </a:p>
          <a:p>
            <a:r>
              <a:rPr lang="en-US" sz="1600" b="1" dirty="0" smtClean="0">
                <a:solidFill>
                  <a:srgbClr val="7030A0"/>
                </a:solidFill>
                <a:latin typeface="Calibri" charset="0"/>
                <a:ea typeface="DengXian" charset="-122"/>
                <a:cs typeface="Times New Roman" charset="0"/>
              </a:rPr>
              <a:t> 	</a:t>
            </a:r>
            <a:r>
              <a:rPr lang="en-US" sz="1600" b="1" dirty="0" err="1" smtClean="0">
                <a:solidFill>
                  <a:srgbClr val="7030A0"/>
                </a:solidFill>
                <a:latin typeface="Calibri" charset="0"/>
                <a:ea typeface="DengXian" charset="-122"/>
                <a:cs typeface="Times New Roman" charset="0"/>
              </a:rPr>
              <a:t>avg</a:t>
            </a:r>
            <a:r>
              <a:rPr lang="en-US" sz="1600" b="1" dirty="0" smtClean="0">
                <a:solidFill>
                  <a:srgbClr val="7030A0"/>
                </a:solidFill>
                <a:latin typeface="Calibri" charset="0"/>
                <a:ea typeface="DengXian" charset="-122"/>
                <a:cs typeface="Times New Roman" charset="0"/>
              </a:rPr>
              <a:t>(</a:t>
            </a:r>
            <a:r>
              <a:rPr lang="en-US" sz="1600" b="1" dirty="0" err="1" smtClean="0">
                <a:solidFill>
                  <a:srgbClr val="7030A0"/>
                </a:solidFill>
                <a:latin typeface="Calibri" charset="0"/>
                <a:ea typeface="DengXian" charset="-122"/>
                <a:cs typeface="Times New Roman" charset="0"/>
              </a:rPr>
              <a:t>arr</a:t>
            </a:r>
            <a:r>
              <a:rPr lang="en-US" sz="1600" b="1" dirty="0" smtClean="0">
                <a:solidFill>
                  <a:srgbClr val="7030A0"/>
                </a:solidFill>
                <a:latin typeface="Calibri" charset="0"/>
                <a:ea typeface="DengXian" charset="-122"/>
                <a:cs typeface="Times New Roman" charset="0"/>
              </a:rPr>
              <a:t>[k+1</a:t>
            </a:r>
            <a:r>
              <a:rPr lang="en-US" sz="1600" b="1" dirty="0">
                <a:solidFill>
                  <a:srgbClr val="7030A0"/>
                </a:solidFill>
                <a:latin typeface="Calibri" charset="0"/>
                <a:ea typeface="DengXian" charset="-122"/>
                <a:cs typeface="Times New Roman" charset="0"/>
              </a:rPr>
              <a:t>] ~ </a:t>
            </a:r>
            <a:r>
              <a:rPr lang="en-US" sz="1600" b="1" dirty="0" err="1">
                <a:solidFill>
                  <a:srgbClr val="7030A0"/>
                </a:solidFill>
                <a:latin typeface="Calibri" charset="0"/>
                <a:ea typeface="DengXian" charset="-122"/>
                <a:cs typeface="Times New Roman" charset="0"/>
              </a:rPr>
              <a:t>arr</a:t>
            </a:r>
            <a:r>
              <a:rPr lang="en-US" sz="1600" b="1" dirty="0">
                <a:solidFill>
                  <a:srgbClr val="7030A0"/>
                </a:solidFill>
                <a:latin typeface="Calibri" charset="0"/>
                <a:ea typeface="DengXian" charset="-122"/>
                <a:cs typeface="Times New Roman" charset="0"/>
              </a:rPr>
              <a:t>[j])) </a:t>
            </a:r>
            <a:endParaRPr lang="en-US" sz="1600" b="1" dirty="0" smtClean="0">
              <a:solidFill>
                <a:srgbClr val="7030A0"/>
              </a:solidFill>
              <a:latin typeface="Calibri" charset="0"/>
              <a:ea typeface="DengXian" charset="-122"/>
              <a:cs typeface="Times New Roman" charset="0"/>
            </a:endParaRPr>
          </a:p>
          <a:p>
            <a:endParaRPr lang="en-US" sz="1600" b="1" dirty="0">
              <a:solidFill>
                <a:srgbClr val="7030A0"/>
              </a:solidFill>
              <a:latin typeface="Calibri" charset="0"/>
              <a:ea typeface="DengXian" charset="-122"/>
              <a:cs typeface="Times New Roman" charset="0"/>
            </a:endParaRPr>
          </a:p>
          <a:p>
            <a:r>
              <a:rPr lang="en-US" sz="1600" b="1" dirty="0" smtClean="0">
                <a:solidFill>
                  <a:srgbClr val="7030A0"/>
                </a:solidFill>
                <a:latin typeface="Calibri" charset="0"/>
                <a:ea typeface="DengXian" charset="-122"/>
                <a:cs typeface="Times New Roman" charset="0"/>
              </a:rPr>
              <a:t> </a:t>
            </a:r>
            <a:r>
              <a:rPr lang="en-US" sz="1600" b="1" dirty="0">
                <a:solidFill>
                  <a:srgbClr val="7030A0"/>
                </a:solidFill>
                <a:latin typeface="Calibri" charset="0"/>
                <a:ea typeface="DengXian" charset="-122"/>
                <a:cs typeface="Times New Roman" charset="0"/>
              </a:rPr>
              <a:t>i-1=&lt;k&lt;=j-1</a:t>
            </a:r>
            <a:endParaRPr lang="en-US" sz="1600" b="1" dirty="0">
              <a:solidFill>
                <a:srgbClr val="7030A0"/>
              </a:solidFill>
              <a:effectLst/>
              <a:latin typeface="Calibri" charset="0"/>
              <a:ea typeface="DengXian" charset="-122"/>
              <a:cs typeface="Times New Roman" charset="0"/>
            </a:endParaRPr>
          </a:p>
        </p:txBody>
      </p:sp>
      <p:graphicFrame>
        <p:nvGraphicFramePr>
          <p:cNvPr id="11" name="Table 10"/>
          <p:cNvGraphicFramePr>
            <a:graphicFrameLocks noGrp="1"/>
          </p:cNvGraphicFramePr>
          <p:nvPr>
            <p:extLst>
              <p:ext uri="{D42A27DB-BD31-4B8C-83A1-F6EECF244321}">
                <p14:modId xmlns:p14="http://schemas.microsoft.com/office/powerpoint/2010/main" val="159839208"/>
              </p:ext>
            </p:extLst>
          </p:nvPr>
        </p:nvGraphicFramePr>
        <p:xfrm>
          <a:off x="5735780" y="1504928"/>
          <a:ext cx="2464122" cy="924081"/>
        </p:xfrm>
        <a:graphic>
          <a:graphicData uri="http://schemas.openxmlformats.org/drawingml/2006/table">
            <a:tbl>
              <a:tblPr firstRow="1" bandRow="1">
                <a:tableStyleId>{5940675A-B579-460E-94D1-54222C63F5DA}</a:tableStyleId>
              </a:tblPr>
              <a:tblGrid>
                <a:gridCol w="410687"/>
                <a:gridCol w="410687"/>
                <a:gridCol w="410687"/>
                <a:gridCol w="430486"/>
                <a:gridCol w="362190"/>
                <a:gridCol w="439385"/>
              </a:tblGrid>
              <a:tr h="308027">
                <a:tc>
                  <a:txBody>
                    <a:bodyPr/>
                    <a:lstStyle/>
                    <a:p>
                      <a:endParaRPr lang="en-US" sz="1200" dirty="0"/>
                    </a:p>
                  </a:txBody>
                  <a:tcPr/>
                </a:tc>
                <a:tc>
                  <a:txBody>
                    <a:bodyPr/>
                    <a:lstStyle/>
                    <a:p>
                      <a:r>
                        <a:rPr lang="en-US" sz="1200" dirty="0" smtClean="0"/>
                        <a:t>7</a:t>
                      </a:r>
                      <a:endParaRPr lang="en-US" sz="1200" dirty="0"/>
                    </a:p>
                  </a:txBody>
                  <a:tcPr/>
                </a:tc>
                <a:tc>
                  <a:txBody>
                    <a:bodyPr/>
                    <a:lstStyle/>
                    <a:p>
                      <a:r>
                        <a:rPr lang="en-US" sz="1200" dirty="0" smtClean="0"/>
                        <a:t>2</a:t>
                      </a:r>
                      <a:endParaRPr lang="en-US" sz="1200" dirty="0"/>
                    </a:p>
                  </a:txBody>
                  <a:tcPr/>
                </a:tc>
                <a:tc>
                  <a:txBody>
                    <a:bodyPr/>
                    <a:lstStyle/>
                    <a:p>
                      <a:r>
                        <a:rPr lang="en-US" sz="1200" dirty="0" smtClean="0"/>
                        <a:t>5</a:t>
                      </a:r>
                      <a:endParaRPr lang="en-US" sz="1200" dirty="0"/>
                    </a:p>
                  </a:txBody>
                  <a:tcPr/>
                </a:tc>
                <a:tc>
                  <a:txBody>
                    <a:bodyPr/>
                    <a:lstStyle/>
                    <a:p>
                      <a:r>
                        <a:rPr lang="en-US" sz="1200" dirty="0" smtClean="0"/>
                        <a:t>10</a:t>
                      </a:r>
                      <a:endParaRPr lang="en-US" sz="1200" dirty="0"/>
                    </a:p>
                  </a:txBody>
                  <a:tcPr/>
                </a:tc>
                <a:tc>
                  <a:txBody>
                    <a:bodyPr/>
                    <a:lstStyle/>
                    <a:p>
                      <a:r>
                        <a:rPr lang="en-US" sz="1200" dirty="0" smtClean="0"/>
                        <a:t>8</a:t>
                      </a:r>
                      <a:endParaRPr lang="en-US" sz="1200" dirty="0"/>
                    </a:p>
                  </a:txBody>
                  <a:tcPr/>
                </a:tc>
              </a:tr>
              <a:tr h="308027">
                <a:tc>
                  <a:txBody>
                    <a:bodyPr/>
                    <a:lstStyle/>
                    <a:p>
                      <a:r>
                        <a:rPr lang="en-US" sz="1200" dirty="0" smtClean="0"/>
                        <a:t>0</a:t>
                      </a:r>
                      <a:endParaRPr lang="en-US" sz="1200" dirty="0"/>
                    </a:p>
                  </a:txBody>
                  <a:tcPr/>
                </a:tc>
                <a:tc>
                  <a:txBody>
                    <a:bodyPr/>
                    <a:lstStyle/>
                    <a:p>
                      <a:r>
                        <a:rPr lang="en-US" sz="1200" dirty="0" smtClean="0"/>
                        <a:t>7</a:t>
                      </a:r>
                      <a:endParaRPr lang="en-US" sz="1200" dirty="0"/>
                    </a:p>
                  </a:txBody>
                  <a:tcPr/>
                </a:tc>
                <a:tc>
                  <a:txBody>
                    <a:bodyPr/>
                    <a:lstStyle/>
                    <a:p>
                      <a:r>
                        <a:rPr lang="en-US" sz="1200" dirty="0" smtClean="0"/>
                        <a:t>9</a:t>
                      </a:r>
                      <a:endParaRPr lang="en-US" sz="1200" dirty="0"/>
                    </a:p>
                  </a:txBody>
                  <a:tcPr/>
                </a:tc>
                <a:tc>
                  <a:txBody>
                    <a:bodyPr/>
                    <a:lstStyle/>
                    <a:p>
                      <a:r>
                        <a:rPr lang="en-US" sz="1200" dirty="0" smtClean="0"/>
                        <a:t>14</a:t>
                      </a:r>
                      <a:endParaRPr lang="en-US" sz="1200" dirty="0"/>
                    </a:p>
                  </a:txBody>
                  <a:tcPr/>
                </a:tc>
                <a:tc>
                  <a:txBody>
                    <a:bodyPr/>
                    <a:lstStyle/>
                    <a:p>
                      <a:r>
                        <a:rPr lang="en-US" sz="1200" dirty="0" smtClean="0"/>
                        <a:t>24</a:t>
                      </a:r>
                      <a:endParaRPr lang="en-US" sz="1200" dirty="0"/>
                    </a:p>
                  </a:txBody>
                  <a:tcPr/>
                </a:tc>
                <a:tc>
                  <a:txBody>
                    <a:bodyPr/>
                    <a:lstStyle/>
                    <a:p>
                      <a:r>
                        <a:rPr lang="en-US" sz="1200" dirty="0" smtClean="0"/>
                        <a:t>32</a:t>
                      </a:r>
                      <a:endParaRPr lang="en-US" sz="1200" dirty="0"/>
                    </a:p>
                  </a:txBody>
                  <a:tcPr/>
                </a:tc>
              </a:tr>
              <a:tr h="308027">
                <a:tc>
                  <a:txBody>
                    <a:bodyPr/>
                    <a:lstStyle/>
                    <a:p>
                      <a:r>
                        <a:rPr lang="en-US" sz="1200" dirty="0" smtClean="0"/>
                        <a:t>1</a:t>
                      </a:r>
                      <a:endParaRPr lang="en-US" sz="1200" dirty="0"/>
                    </a:p>
                  </a:txBody>
                  <a:tcPr/>
                </a:tc>
                <a:tc>
                  <a:txBody>
                    <a:bodyPr/>
                    <a:lstStyle/>
                    <a:p>
                      <a:r>
                        <a:rPr lang="en-US" sz="1200" dirty="0" smtClean="0"/>
                        <a:t>7</a:t>
                      </a:r>
                      <a:endParaRPr lang="en-US" sz="1200" dirty="0"/>
                    </a:p>
                  </a:txBody>
                  <a:tcPr/>
                </a:tc>
                <a:tc>
                  <a:txBody>
                    <a:bodyPr/>
                    <a:lstStyle/>
                    <a:p>
                      <a:r>
                        <a:rPr lang="en-US" sz="1200" dirty="0" smtClean="0"/>
                        <a:t>7</a:t>
                      </a:r>
                      <a:endParaRPr lang="en-US" sz="1200" dirty="0"/>
                    </a:p>
                  </a:txBody>
                  <a:tcPr/>
                </a:tc>
                <a:tc>
                  <a:txBody>
                    <a:bodyPr/>
                    <a:lstStyle/>
                    <a:p>
                      <a:r>
                        <a:rPr lang="en-US" sz="1200" dirty="0" smtClean="0"/>
                        <a:t>9</a:t>
                      </a:r>
                      <a:endParaRPr lang="en-US" sz="1200" dirty="0"/>
                    </a:p>
                  </a:txBody>
                  <a:tcPr/>
                </a:tc>
                <a:tc>
                  <a:txBody>
                    <a:bodyPr/>
                    <a:lstStyle/>
                    <a:p>
                      <a:r>
                        <a:rPr lang="en-US" sz="1200" dirty="0" smtClean="0"/>
                        <a:t>14</a:t>
                      </a:r>
                      <a:endParaRPr lang="en-US" sz="1200" dirty="0"/>
                    </a:p>
                  </a:txBody>
                  <a:tcPr/>
                </a:tc>
                <a:tc>
                  <a:txBody>
                    <a:bodyPr/>
                    <a:lstStyle/>
                    <a:p>
                      <a:r>
                        <a:rPr lang="en-US" sz="1200" dirty="0" smtClean="0"/>
                        <a:t>18</a:t>
                      </a:r>
                      <a:endParaRPr lang="en-US" sz="1200" dirty="0"/>
                    </a:p>
                  </a:txBody>
                  <a:tcPr/>
                </a:tc>
              </a:tr>
            </a:tbl>
          </a:graphicData>
        </a:graphic>
      </p:graphicFrame>
      <p:sp>
        <p:nvSpPr>
          <p:cNvPr id="13" name="Rectangle 12"/>
          <p:cNvSpPr/>
          <p:nvPr/>
        </p:nvSpPr>
        <p:spPr>
          <a:xfrm>
            <a:off x="5735780" y="2698163"/>
            <a:ext cx="6812725" cy="2662267"/>
          </a:xfrm>
          <a:prstGeom prst="rect">
            <a:avLst/>
          </a:prstGeom>
        </p:spPr>
        <p:txBody>
          <a:bodyPr wrap="square">
            <a:spAutoFit/>
          </a:bodyPr>
          <a:lstStyle/>
          <a:p>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[0][</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 sum[</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a:t>
            </a:r>
          </a:p>
          <a:p>
            <a:r>
              <a:rPr lang="en-US" sz="1500" dirty="0">
                <a:latin typeface="Calibri" charset="0"/>
                <a:ea typeface="DengXian" charset="-122"/>
                <a:cs typeface="Times New Roman" charset="0"/>
              </a:rPr>
              <a:t>when group is 2: </a:t>
            </a:r>
          </a:p>
          <a:p>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=1, j=1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[1][1] = max(</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[0][0], sum(</a:t>
            </a:r>
            <a:r>
              <a:rPr lang="en-US" sz="1500" dirty="0" err="1">
                <a:latin typeface="Calibri" charset="0"/>
                <a:ea typeface="DengXian" charset="-122"/>
                <a:cs typeface="Times New Roman" charset="0"/>
              </a:rPr>
              <a:t>arr</a:t>
            </a:r>
            <a:r>
              <a:rPr lang="en-US" sz="1500" dirty="0">
                <a:latin typeface="Calibri" charset="0"/>
                <a:ea typeface="DengXian" charset="-122"/>
                <a:cs typeface="Times New Roman" charset="0"/>
              </a:rPr>
              <a:t>[1], </a:t>
            </a:r>
            <a:r>
              <a:rPr lang="en-US" sz="1500" dirty="0" err="1">
                <a:latin typeface="Calibri" charset="0"/>
                <a:ea typeface="DengXian" charset="-122"/>
                <a:cs typeface="Times New Roman" charset="0"/>
              </a:rPr>
              <a:t>arr</a:t>
            </a:r>
            <a:r>
              <a:rPr lang="en-US" sz="1500" dirty="0">
                <a:latin typeface="Calibri" charset="0"/>
                <a:ea typeface="DengXian" charset="-122"/>
                <a:cs typeface="Times New Roman" charset="0"/>
              </a:rPr>
              <a:t>[1])) = max(7,2)</a:t>
            </a: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j=2  </a:t>
            </a:r>
            <a:r>
              <a:rPr lang="en-US" sz="1500" dirty="0">
                <a:latin typeface="Calibri" charset="0"/>
                <a:ea typeface="DengXian" charset="-122"/>
                <a:cs typeface="Times New Roman" charset="0"/>
              </a:rPr>
              <a:t>7,2,5 we can split as 7 (2,5) = max(</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[0][0], sum(</a:t>
            </a:r>
            <a:r>
              <a:rPr lang="en-US" sz="1500" dirty="0" err="1">
                <a:latin typeface="Calibri" charset="0"/>
                <a:ea typeface="DengXian" charset="-122"/>
                <a:cs typeface="Times New Roman" charset="0"/>
              </a:rPr>
              <a:t>arr</a:t>
            </a:r>
            <a:r>
              <a:rPr lang="en-US" sz="1500" dirty="0">
                <a:latin typeface="Calibri" charset="0"/>
                <a:ea typeface="DengXian" charset="-122"/>
                <a:cs typeface="Times New Roman" charset="0"/>
              </a:rPr>
              <a:t>[1]+</a:t>
            </a:r>
            <a:r>
              <a:rPr lang="en-US" sz="1500" dirty="0" err="1">
                <a:latin typeface="Calibri" charset="0"/>
                <a:ea typeface="DengXian" charset="-122"/>
                <a:cs typeface="Times New Roman" charset="0"/>
              </a:rPr>
              <a:t>arr</a:t>
            </a:r>
            <a:r>
              <a:rPr lang="en-US" sz="1500" dirty="0">
                <a:latin typeface="Calibri" charset="0"/>
                <a:ea typeface="DengXian" charset="-122"/>
                <a:cs typeface="Times New Roman" charset="0"/>
              </a:rPr>
              <a:t>[2]))</a:t>
            </a: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or split </a:t>
            </a:r>
            <a:r>
              <a:rPr lang="en-US" sz="1500" dirty="0">
                <a:latin typeface="Calibri" charset="0"/>
                <a:ea typeface="DengXian" charset="-122"/>
                <a:cs typeface="Times New Roman" charset="0"/>
              </a:rPr>
              <a:t>as 5 (7,2) = max(</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[0][1], sum(</a:t>
            </a:r>
            <a:r>
              <a:rPr lang="en-US" sz="1500" dirty="0" err="1">
                <a:latin typeface="Calibri" charset="0"/>
                <a:ea typeface="DengXian" charset="-122"/>
                <a:cs typeface="Times New Roman" charset="0"/>
              </a:rPr>
              <a:t>arr</a:t>
            </a:r>
            <a:r>
              <a:rPr lang="en-US" sz="1500" dirty="0">
                <a:latin typeface="Calibri" charset="0"/>
                <a:ea typeface="DengXian" charset="-122"/>
                <a:cs typeface="Times New Roman" charset="0"/>
              </a:rPr>
              <a:t>[2]+</a:t>
            </a:r>
            <a:r>
              <a:rPr lang="en-US" sz="1500" dirty="0" err="1">
                <a:latin typeface="Calibri" charset="0"/>
                <a:ea typeface="DengXian" charset="-122"/>
                <a:cs typeface="Times New Roman" charset="0"/>
              </a:rPr>
              <a:t>arr</a:t>
            </a:r>
            <a:r>
              <a:rPr lang="en-US" sz="1500" dirty="0">
                <a:latin typeface="Calibri" charset="0"/>
                <a:ea typeface="DengXian" charset="-122"/>
                <a:cs typeface="Times New Roman" charset="0"/>
              </a:rPr>
              <a:t>[2]))</a:t>
            </a: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a:t>
            </a:r>
            <a:r>
              <a:rPr lang="en-US" sz="1500" dirty="0">
                <a:latin typeface="Calibri" charset="0"/>
                <a:ea typeface="DengXian" charset="-122"/>
                <a:cs typeface="Times New Roman" charset="0"/>
              </a:rPr>
              <a:t>j=3  7,2,5,10 we can split as 7 (2,5,10) = max(</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[0][0</a:t>
            </a:r>
            <a:r>
              <a:rPr lang="en-US" sz="1500" dirty="0" smtClean="0">
                <a:latin typeface="Calibri" charset="0"/>
                <a:ea typeface="DengXian" charset="-122"/>
                <a:cs typeface="Times New Roman" charset="0"/>
              </a:rPr>
              <a:t>], sum(</a:t>
            </a:r>
            <a:r>
              <a:rPr lang="en-US" sz="1500" dirty="0" err="1" smtClean="0">
                <a:latin typeface="Calibri" charset="0"/>
                <a:ea typeface="DengXian" charset="-122"/>
                <a:cs typeface="Times New Roman" charset="0"/>
              </a:rPr>
              <a:t>arr</a:t>
            </a:r>
            <a:r>
              <a:rPr lang="en-US" sz="1500" dirty="0" smtClean="0">
                <a:latin typeface="Calibri" charset="0"/>
                <a:ea typeface="DengXian" charset="-122"/>
                <a:cs typeface="Times New Roman" charset="0"/>
              </a:rPr>
              <a:t>[1</a:t>
            </a:r>
            <a:r>
              <a:rPr lang="en-US" sz="1500" dirty="0">
                <a:latin typeface="Calibri" charset="0"/>
                <a:ea typeface="DengXian" charset="-122"/>
                <a:cs typeface="Times New Roman" charset="0"/>
              </a:rPr>
              <a:t>]+...+</a:t>
            </a:r>
            <a:r>
              <a:rPr lang="en-US" sz="1500" dirty="0" err="1">
                <a:latin typeface="Calibri" charset="0"/>
                <a:ea typeface="DengXian" charset="-122"/>
                <a:cs typeface="Times New Roman" charset="0"/>
              </a:rPr>
              <a:t>arr</a:t>
            </a:r>
            <a:r>
              <a:rPr lang="en-US" sz="1500" dirty="0">
                <a:latin typeface="Calibri" charset="0"/>
                <a:ea typeface="DengXian" charset="-122"/>
                <a:cs typeface="Times New Roman" charset="0"/>
              </a:rPr>
              <a:t>[3]))</a:t>
            </a: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or split </a:t>
            </a:r>
            <a:r>
              <a:rPr lang="en-US" sz="1500" dirty="0">
                <a:latin typeface="Calibri" charset="0"/>
                <a:ea typeface="DengXian" charset="-122"/>
                <a:cs typeface="Times New Roman" charset="0"/>
              </a:rPr>
              <a:t>as (7,2) (5,10) = max(</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[0][1], sum(</a:t>
            </a:r>
            <a:r>
              <a:rPr lang="en-US" sz="1500" dirty="0" err="1">
                <a:latin typeface="Calibri" charset="0"/>
                <a:ea typeface="DengXian" charset="-122"/>
                <a:cs typeface="Times New Roman" charset="0"/>
              </a:rPr>
              <a:t>arr</a:t>
            </a:r>
            <a:r>
              <a:rPr lang="en-US" sz="1500" dirty="0">
                <a:latin typeface="Calibri" charset="0"/>
                <a:ea typeface="DengXian" charset="-122"/>
                <a:cs typeface="Times New Roman" charset="0"/>
              </a:rPr>
              <a:t>[2]+</a:t>
            </a:r>
            <a:r>
              <a:rPr lang="en-US" sz="1500" dirty="0" err="1">
                <a:latin typeface="Calibri" charset="0"/>
                <a:ea typeface="DengXian" charset="-122"/>
                <a:cs typeface="Times New Roman" charset="0"/>
              </a:rPr>
              <a:t>arr</a:t>
            </a:r>
            <a:r>
              <a:rPr lang="en-US" sz="1500" dirty="0">
                <a:latin typeface="Calibri" charset="0"/>
                <a:ea typeface="DengXian" charset="-122"/>
                <a:cs typeface="Times New Roman" charset="0"/>
              </a:rPr>
              <a:t>[3]))</a:t>
            </a: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or split </a:t>
            </a:r>
            <a:r>
              <a:rPr lang="en-US" sz="1500" dirty="0">
                <a:latin typeface="Calibri" charset="0"/>
                <a:ea typeface="DengXian" charset="-122"/>
                <a:cs typeface="Times New Roman" charset="0"/>
              </a:rPr>
              <a:t>as (7,2,5) (10) = max(</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[0][2], sum(</a:t>
            </a:r>
            <a:r>
              <a:rPr lang="en-US" sz="1500" dirty="0" err="1">
                <a:latin typeface="Calibri" charset="0"/>
                <a:ea typeface="DengXian" charset="-122"/>
                <a:cs typeface="Times New Roman" charset="0"/>
              </a:rPr>
              <a:t>arr</a:t>
            </a:r>
            <a:r>
              <a:rPr lang="en-US" sz="1500" dirty="0">
                <a:latin typeface="Calibri" charset="0"/>
                <a:ea typeface="DengXian" charset="-122"/>
                <a:cs typeface="Times New Roman" charset="0"/>
              </a:rPr>
              <a:t>[3]+</a:t>
            </a:r>
            <a:r>
              <a:rPr lang="en-US" sz="1500" dirty="0" err="1">
                <a:latin typeface="Calibri" charset="0"/>
                <a:ea typeface="DengXian" charset="-122"/>
                <a:cs typeface="Times New Roman" charset="0"/>
              </a:rPr>
              <a:t>arr</a:t>
            </a:r>
            <a:r>
              <a:rPr lang="en-US" sz="1500" dirty="0">
                <a:latin typeface="Calibri" charset="0"/>
                <a:ea typeface="DengXian" charset="-122"/>
                <a:cs typeface="Times New Roman" charset="0"/>
              </a:rPr>
              <a:t>[3]))</a:t>
            </a:r>
          </a:p>
          <a:p>
            <a:r>
              <a:rPr lang="en-US" sz="1500" dirty="0">
                <a:latin typeface="Calibri" charset="0"/>
                <a:ea typeface="DengXian" charset="-122"/>
                <a:cs typeface="Times New Roman" charset="0"/>
              </a:rPr>
              <a:t> </a:t>
            </a:r>
          </a:p>
          <a:p>
            <a:r>
              <a:rPr lang="en-US" sz="1600" b="1" dirty="0">
                <a:solidFill>
                  <a:srgbClr val="7030A0"/>
                </a:solidFill>
                <a:latin typeface="Calibri" charset="0"/>
                <a:ea typeface="DengXian" charset="-122"/>
                <a:cs typeface="Times New Roman" charset="0"/>
              </a:rPr>
              <a:t>formula:  </a:t>
            </a:r>
            <a:r>
              <a:rPr lang="en-US" sz="1600" b="1" dirty="0" err="1">
                <a:solidFill>
                  <a:srgbClr val="7030A0"/>
                </a:solidFill>
                <a:latin typeface="Calibri" charset="0"/>
                <a:ea typeface="DengXian" charset="-122"/>
                <a:cs typeface="Times New Roman" charset="0"/>
              </a:rPr>
              <a:t>dp</a:t>
            </a:r>
            <a:r>
              <a:rPr lang="en-US" sz="1600" b="1" dirty="0">
                <a:solidFill>
                  <a:srgbClr val="7030A0"/>
                </a:solidFill>
                <a:latin typeface="Calibri" charset="0"/>
                <a:ea typeface="DengXian" charset="-122"/>
                <a:cs typeface="Times New Roman" charset="0"/>
              </a:rPr>
              <a:t>[0][</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 = sum[</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a:t>
            </a:r>
          </a:p>
          <a:p>
            <a:r>
              <a:rPr lang="en-US" sz="1600" b="1" dirty="0">
                <a:solidFill>
                  <a:srgbClr val="7030A0"/>
                </a:solidFill>
                <a:latin typeface="Calibri" charset="0"/>
                <a:ea typeface="DengXian" charset="-122"/>
                <a:cs typeface="Times New Roman" charset="0"/>
              </a:rPr>
              <a:t>        </a:t>
            </a:r>
            <a:r>
              <a:rPr lang="en-US" sz="1600" b="1" dirty="0" err="1">
                <a:solidFill>
                  <a:srgbClr val="7030A0"/>
                </a:solidFill>
                <a:latin typeface="Calibri" charset="0"/>
                <a:ea typeface="DengXian" charset="-122"/>
                <a:cs typeface="Times New Roman" charset="0"/>
              </a:rPr>
              <a:t>dp</a:t>
            </a:r>
            <a:r>
              <a:rPr lang="en-US" sz="1600" b="1" dirty="0">
                <a:solidFill>
                  <a:srgbClr val="7030A0"/>
                </a:solidFill>
                <a:latin typeface="Calibri" charset="0"/>
                <a:ea typeface="DengXian" charset="-122"/>
                <a:cs typeface="Times New Roman" charset="0"/>
              </a:rPr>
              <a:t>[</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][j] = </a:t>
            </a:r>
            <a:r>
              <a:rPr lang="en-US" sz="1600" b="1" dirty="0" err="1">
                <a:solidFill>
                  <a:srgbClr val="7030A0"/>
                </a:solidFill>
                <a:latin typeface="Calibri" charset="0"/>
                <a:ea typeface="DengXian" charset="-122"/>
                <a:cs typeface="Times New Roman" charset="0"/>
              </a:rPr>
              <a:t>Math.min</a:t>
            </a:r>
            <a:r>
              <a:rPr lang="en-US" sz="1600" b="1" dirty="0">
                <a:solidFill>
                  <a:srgbClr val="7030A0"/>
                </a:solidFill>
                <a:latin typeface="Calibri" charset="0"/>
                <a:ea typeface="DengXian" charset="-122"/>
                <a:cs typeface="Times New Roman" charset="0"/>
              </a:rPr>
              <a:t>(max(</a:t>
            </a:r>
            <a:r>
              <a:rPr lang="en-US" sz="1600" b="1" dirty="0" err="1">
                <a:solidFill>
                  <a:srgbClr val="7030A0"/>
                </a:solidFill>
                <a:latin typeface="Calibri" charset="0"/>
                <a:ea typeface="DengXian" charset="-122"/>
                <a:cs typeface="Times New Roman" charset="0"/>
              </a:rPr>
              <a:t>dp</a:t>
            </a:r>
            <a:r>
              <a:rPr lang="en-US" sz="1600" b="1" dirty="0">
                <a:solidFill>
                  <a:srgbClr val="7030A0"/>
                </a:solidFill>
                <a:latin typeface="Calibri" charset="0"/>
                <a:ea typeface="DengXian" charset="-122"/>
                <a:cs typeface="Times New Roman" charset="0"/>
              </a:rPr>
              <a:t>[i-1][k], </a:t>
            </a:r>
            <a:r>
              <a:rPr lang="en-US" sz="1600" b="1" dirty="0" err="1">
                <a:solidFill>
                  <a:srgbClr val="7030A0"/>
                </a:solidFill>
                <a:latin typeface="Calibri" charset="0"/>
                <a:ea typeface="DengXian" charset="-122"/>
                <a:cs typeface="Times New Roman" charset="0"/>
              </a:rPr>
              <a:t>getSum</a:t>
            </a:r>
            <a:r>
              <a:rPr lang="en-US" sz="1600" b="1" dirty="0">
                <a:solidFill>
                  <a:srgbClr val="7030A0"/>
                </a:solidFill>
                <a:latin typeface="Calibri" charset="0"/>
                <a:ea typeface="DengXian" charset="-122"/>
                <a:cs typeface="Times New Roman" charset="0"/>
              </a:rPr>
              <a:t>(k+1, j)))   i-1=&lt;k&lt;=j-1 </a:t>
            </a:r>
            <a:endParaRPr lang="en-US" sz="1600" b="1" dirty="0">
              <a:solidFill>
                <a:srgbClr val="7030A0"/>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7724921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5617" y="758419"/>
            <a:ext cx="10718369" cy="471783"/>
          </a:xfrm>
        </p:spPr>
        <p:txBody>
          <a:bodyPr>
            <a:noAutofit/>
          </a:bodyPr>
          <a:lstStyle/>
          <a:p>
            <a:r>
              <a:rPr lang="en-US" sz="2400" dirty="0"/>
              <a:t>Word break like </a:t>
            </a:r>
            <a:r>
              <a:rPr lang="en-US" sz="2400" dirty="0" smtClean="0"/>
              <a:t>problems</a:t>
            </a:r>
            <a:br>
              <a:rPr lang="en-US" sz="2400" dirty="0" smtClean="0"/>
            </a:br>
            <a:r>
              <a:rPr lang="en-US" sz="2400" dirty="0"/>
              <a:t/>
            </a:r>
            <a:br>
              <a:rPr lang="en-US" sz="2400" dirty="0"/>
            </a:br>
            <a:r>
              <a:rPr lang="en-US" sz="2400" dirty="0" smtClean="0"/>
              <a:t>471 Encode string with shortest length</a:t>
            </a:r>
            <a:br>
              <a:rPr lang="en-US" sz="2400" dirty="0" smtClean="0"/>
            </a:br>
            <a:r>
              <a:rPr lang="en-US" sz="2400" dirty="0" smtClean="0"/>
              <a:t>546 remove boxes</a:t>
            </a:r>
            <a:endParaRPr lang="en-US" sz="2400" dirty="0"/>
          </a:p>
        </p:txBody>
      </p:sp>
    </p:spTree>
    <p:extLst>
      <p:ext uri="{BB962C8B-B14F-4D97-AF65-F5344CB8AC3E}">
        <p14:creationId xmlns:p14="http://schemas.microsoft.com/office/powerpoint/2010/main" val="13110130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718369" cy="471783"/>
          </a:xfrm>
        </p:spPr>
        <p:txBody>
          <a:bodyPr>
            <a:noAutofit/>
          </a:bodyPr>
          <a:lstStyle/>
          <a:p>
            <a:r>
              <a:rPr lang="en-US" sz="2400" dirty="0" smtClean="0"/>
              <a:t>Best time to buy and sell stocks</a:t>
            </a:r>
            <a:endParaRPr lang="en-US" sz="2400" dirty="0"/>
          </a:p>
        </p:txBody>
      </p:sp>
      <p:sp>
        <p:nvSpPr>
          <p:cNvPr id="3" name="Rectangle 2"/>
          <p:cNvSpPr/>
          <p:nvPr/>
        </p:nvSpPr>
        <p:spPr>
          <a:xfrm>
            <a:off x="0" y="471783"/>
            <a:ext cx="5569527" cy="6032421"/>
          </a:xfrm>
          <a:prstGeom prst="rect">
            <a:avLst/>
          </a:prstGeom>
        </p:spPr>
        <p:txBody>
          <a:bodyPr wrap="square">
            <a:spAutoFit/>
          </a:bodyPr>
          <a:lstStyle/>
          <a:p>
            <a:r>
              <a:rPr lang="en-US" sz="1600" dirty="0"/>
              <a:t>Say you have an array for which the </a:t>
            </a:r>
            <a:r>
              <a:rPr lang="en-US" sz="1600" dirty="0" err="1"/>
              <a:t>ith</a:t>
            </a:r>
            <a:r>
              <a:rPr lang="en-US" sz="1600" dirty="0"/>
              <a:t> element is the price of a given stock on day </a:t>
            </a:r>
            <a:r>
              <a:rPr lang="en-US" sz="1600" dirty="0" err="1"/>
              <a:t>i.If</a:t>
            </a:r>
            <a:r>
              <a:rPr lang="en-US" sz="1600" dirty="0"/>
              <a:t> you were only permitted to complete at </a:t>
            </a:r>
            <a:r>
              <a:rPr lang="en-US" sz="1600" dirty="0">
                <a:solidFill>
                  <a:schemeClr val="accent1">
                    <a:lumMod val="75000"/>
                  </a:schemeClr>
                </a:solidFill>
              </a:rPr>
              <a:t>most one transaction </a:t>
            </a:r>
            <a:r>
              <a:rPr lang="en-US" sz="1600" dirty="0"/>
              <a:t>(</a:t>
            </a:r>
            <a:r>
              <a:rPr lang="en-US" sz="1600" dirty="0" err="1"/>
              <a:t>ie</a:t>
            </a:r>
            <a:r>
              <a:rPr lang="en-US" sz="1600" dirty="0"/>
              <a:t>, buy one and sell one share of the stock), design an algorithm to find the maximum profit</a:t>
            </a:r>
            <a:r>
              <a:rPr lang="en-US" sz="1600" dirty="0" smtClean="0"/>
              <a:t>.  </a:t>
            </a:r>
          </a:p>
          <a:p>
            <a:r>
              <a:rPr lang="en-US" sz="1600" dirty="0" smtClean="0"/>
              <a:t>Example </a:t>
            </a:r>
            <a:r>
              <a:rPr lang="en-US" sz="1600" dirty="0"/>
              <a:t>1:Input: [7, 1, 5, 3, 6, 4</a:t>
            </a:r>
            <a:r>
              <a:rPr lang="en-US" sz="1600" dirty="0" smtClean="0"/>
              <a:t>]   Output</a:t>
            </a:r>
            <a:r>
              <a:rPr lang="en-US" sz="1600" dirty="0"/>
              <a:t>: </a:t>
            </a:r>
            <a:r>
              <a:rPr lang="en-US" sz="1600" dirty="0" smtClean="0"/>
              <a:t>5</a:t>
            </a:r>
          </a:p>
          <a:p>
            <a:endParaRPr lang="en-US" sz="1600" dirty="0" smtClean="0"/>
          </a:p>
          <a:p>
            <a:r>
              <a:rPr lang="en-US" sz="1600" dirty="0"/>
              <a:t>scan from first to end, use a variable "low" to record the minimum number, use max to record the max profit.</a:t>
            </a:r>
          </a:p>
          <a:p>
            <a:r>
              <a:rPr lang="en-US" sz="1600" dirty="0" err="1"/>
              <a:t>e.g</a:t>
            </a:r>
            <a:r>
              <a:rPr lang="en-US" sz="1600" dirty="0"/>
              <a:t>: 5,1,2,3,0,1,3,5</a:t>
            </a:r>
          </a:p>
          <a:p>
            <a:r>
              <a:rPr lang="en-US" sz="1600" dirty="0"/>
              <a:t>max=0, low=5</a:t>
            </a:r>
          </a:p>
          <a:p>
            <a:r>
              <a:rPr lang="en-US" sz="1600" dirty="0" err="1"/>
              <a:t>i</a:t>
            </a:r>
            <a:r>
              <a:rPr lang="en-US" sz="1600" dirty="0"/>
              <a:t>=1: low=1, </a:t>
            </a:r>
            <a:r>
              <a:rPr lang="en-US" sz="1600" dirty="0" err="1"/>
              <a:t>tmp</a:t>
            </a:r>
            <a:r>
              <a:rPr lang="en-US" sz="1600" dirty="0"/>
              <a:t>= 1-low&lt;max, max=0;</a:t>
            </a:r>
          </a:p>
          <a:p>
            <a:r>
              <a:rPr lang="en-US" sz="1600" dirty="0" err="1"/>
              <a:t>i</a:t>
            </a:r>
            <a:r>
              <a:rPr lang="en-US" sz="1600" dirty="0"/>
              <a:t>=2: low=1, </a:t>
            </a:r>
            <a:r>
              <a:rPr lang="en-US" sz="1600" dirty="0" err="1"/>
              <a:t>tmp</a:t>
            </a:r>
            <a:r>
              <a:rPr lang="en-US" sz="1600" dirty="0"/>
              <a:t>= 2-low=1&gt;max, max=1</a:t>
            </a:r>
          </a:p>
          <a:p>
            <a:r>
              <a:rPr lang="en-US" sz="1600" dirty="0" err="1"/>
              <a:t>i</a:t>
            </a:r>
            <a:r>
              <a:rPr lang="en-US" sz="1600" dirty="0"/>
              <a:t>=3: low=1, </a:t>
            </a:r>
            <a:r>
              <a:rPr lang="en-US" sz="1600" dirty="0" err="1"/>
              <a:t>tmp</a:t>
            </a:r>
            <a:r>
              <a:rPr lang="en-US" sz="1600" dirty="0"/>
              <a:t>= 3-low=2&gt;max, max=2</a:t>
            </a:r>
          </a:p>
          <a:p>
            <a:r>
              <a:rPr lang="en-US" sz="1600" dirty="0" err="1"/>
              <a:t>i</a:t>
            </a:r>
            <a:r>
              <a:rPr lang="en-US" sz="1600" dirty="0"/>
              <a:t>=4: low=0, </a:t>
            </a:r>
            <a:r>
              <a:rPr lang="en-US" sz="1600" dirty="0" err="1"/>
              <a:t>tmp</a:t>
            </a:r>
            <a:r>
              <a:rPr lang="en-US" sz="1600" dirty="0"/>
              <a:t>= 0-low&lt;max, max=2</a:t>
            </a:r>
          </a:p>
          <a:p>
            <a:r>
              <a:rPr lang="en-US" sz="1600" dirty="0" err="1"/>
              <a:t>i</a:t>
            </a:r>
            <a:r>
              <a:rPr lang="en-US" sz="1600" dirty="0"/>
              <a:t>=5: low=0, </a:t>
            </a:r>
            <a:r>
              <a:rPr lang="en-US" sz="1600" dirty="0" err="1"/>
              <a:t>tmp</a:t>
            </a:r>
            <a:r>
              <a:rPr lang="en-US" sz="1600" dirty="0"/>
              <a:t>= 1-low=1&lt;max, max=2</a:t>
            </a:r>
          </a:p>
          <a:p>
            <a:r>
              <a:rPr lang="en-US" sz="1600" dirty="0" err="1"/>
              <a:t>i</a:t>
            </a:r>
            <a:r>
              <a:rPr lang="en-US" sz="1600" dirty="0"/>
              <a:t>=6: low=0, </a:t>
            </a:r>
            <a:r>
              <a:rPr lang="en-US" sz="1600" dirty="0" err="1"/>
              <a:t>tmp</a:t>
            </a:r>
            <a:r>
              <a:rPr lang="en-US" sz="1600" dirty="0"/>
              <a:t>= 3-low=3&gt;max, max=3</a:t>
            </a:r>
          </a:p>
          <a:p>
            <a:r>
              <a:rPr lang="en-US" sz="1600" dirty="0" err="1"/>
              <a:t>i</a:t>
            </a:r>
            <a:r>
              <a:rPr lang="en-US" sz="1600" dirty="0"/>
              <a:t>=7: low=0, </a:t>
            </a:r>
            <a:r>
              <a:rPr lang="en-US" sz="1600" dirty="0" err="1"/>
              <a:t>tmp</a:t>
            </a:r>
            <a:r>
              <a:rPr lang="en-US" sz="1600" dirty="0"/>
              <a:t>= 5-low=5&gt;max, max=5</a:t>
            </a:r>
          </a:p>
          <a:p>
            <a:r>
              <a:rPr lang="en-US" sz="1600" dirty="0"/>
              <a:t> return 5 </a:t>
            </a:r>
          </a:p>
          <a:p>
            <a:r>
              <a:rPr lang="en-US" sz="1600" dirty="0">
                <a:solidFill>
                  <a:schemeClr val="accent1">
                    <a:lumMod val="75000"/>
                  </a:schemeClr>
                </a:solidFill>
              </a:rPr>
              <a:t>for(</a:t>
            </a:r>
            <a:r>
              <a:rPr lang="en-US" sz="1600" dirty="0" err="1">
                <a:solidFill>
                  <a:schemeClr val="accent1">
                    <a:lumMod val="75000"/>
                  </a:schemeClr>
                </a:solidFill>
              </a:rPr>
              <a:t>i</a:t>
            </a:r>
            <a:r>
              <a:rPr lang="en-US" sz="1600" dirty="0">
                <a:solidFill>
                  <a:schemeClr val="accent1">
                    <a:lumMod val="75000"/>
                  </a:schemeClr>
                </a:solidFill>
              </a:rPr>
              <a:t>=1; </a:t>
            </a:r>
            <a:r>
              <a:rPr lang="en-US" sz="1600" dirty="0" err="1">
                <a:solidFill>
                  <a:schemeClr val="accent1">
                    <a:lumMod val="75000"/>
                  </a:schemeClr>
                </a:solidFill>
              </a:rPr>
              <a:t>i</a:t>
            </a:r>
            <a:r>
              <a:rPr lang="en-US" sz="1600" dirty="0">
                <a:solidFill>
                  <a:schemeClr val="accent1">
                    <a:lumMod val="75000"/>
                  </a:schemeClr>
                </a:solidFill>
              </a:rPr>
              <a:t>&lt;</a:t>
            </a:r>
            <a:r>
              <a:rPr lang="en-US" sz="1600" dirty="0" err="1">
                <a:solidFill>
                  <a:schemeClr val="accent1">
                    <a:lumMod val="75000"/>
                  </a:schemeClr>
                </a:solidFill>
              </a:rPr>
              <a:t>prices.length</a:t>
            </a:r>
            <a:r>
              <a:rPr lang="en-US" sz="1600" dirty="0">
                <a:solidFill>
                  <a:schemeClr val="accent1">
                    <a:lumMod val="75000"/>
                  </a:schemeClr>
                </a:solidFill>
              </a:rPr>
              <a:t>; </a:t>
            </a:r>
            <a:r>
              <a:rPr lang="en-US" sz="1600" dirty="0" err="1">
                <a:solidFill>
                  <a:schemeClr val="accent1">
                    <a:lumMod val="75000"/>
                  </a:schemeClr>
                </a:solidFill>
              </a:rPr>
              <a:t>i</a:t>
            </a:r>
            <a:r>
              <a:rPr lang="en-US" sz="1600" dirty="0">
                <a:solidFill>
                  <a:schemeClr val="accent1">
                    <a:lumMod val="75000"/>
                  </a:schemeClr>
                </a:solidFill>
              </a:rPr>
              <a:t>++) </a:t>
            </a:r>
          </a:p>
          <a:p>
            <a:r>
              <a:rPr lang="en-US" sz="1600" dirty="0">
                <a:solidFill>
                  <a:schemeClr val="accent1">
                    <a:lumMod val="75000"/>
                  </a:schemeClr>
                </a:solidFill>
              </a:rPr>
              <a:t>        if(low &gt; prices[</a:t>
            </a:r>
            <a:r>
              <a:rPr lang="en-US" sz="1600" dirty="0" err="1">
                <a:solidFill>
                  <a:schemeClr val="accent1">
                    <a:lumMod val="75000"/>
                  </a:schemeClr>
                </a:solidFill>
              </a:rPr>
              <a:t>i</a:t>
            </a:r>
            <a:r>
              <a:rPr lang="en-US" sz="1600" dirty="0">
                <a:solidFill>
                  <a:schemeClr val="accent1">
                    <a:lumMod val="75000"/>
                  </a:schemeClr>
                </a:solidFill>
              </a:rPr>
              <a:t>]) {</a:t>
            </a:r>
          </a:p>
          <a:p>
            <a:r>
              <a:rPr lang="en-US" sz="1600" dirty="0">
                <a:solidFill>
                  <a:schemeClr val="accent1">
                    <a:lumMod val="75000"/>
                  </a:schemeClr>
                </a:solidFill>
              </a:rPr>
              <a:t>            low = prices[</a:t>
            </a:r>
            <a:r>
              <a:rPr lang="en-US" sz="1600" dirty="0" err="1">
                <a:solidFill>
                  <a:schemeClr val="accent1">
                    <a:lumMod val="75000"/>
                  </a:schemeClr>
                </a:solidFill>
              </a:rPr>
              <a:t>i</a:t>
            </a:r>
            <a:r>
              <a:rPr lang="en-US" sz="1600" dirty="0">
                <a:solidFill>
                  <a:schemeClr val="accent1">
                    <a:lumMod val="75000"/>
                  </a:schemeClr>
                </a:solidFill>
              </a:rPr>
              <a:t>];</a:t>
            </a:r>
          </a:p>
          <a:p>
            <a:r>
              <a:rPr lang="en-US" sz="1600" dirty="0">
                <a:solidFill>
                  <a:schemeClr val="accent1">
                    <a:lumMod val="75000"/>
                  </a:schemeClr>
                </a:solidFill>
              </a:rPr>
              <a:t>        }</a:t>
            </a:r>
          </a:p>
          <a:p>
            <a:r>
              <a:rPr lang="en-US" sz="1600" dirty="0">
                <a:solidFill>
                  <a:schemeClr val="accent1">
                    <a:lumMod val="75000"/>
                  </a:schemeClr>
                </a:solidFill>
              </a:rPr>
              <a:t>        </a:t>
            </a:r>
            <a:r>
              <a:rPr lang="en-US" sz="1600" dirty="0" err="1">
                <a:solidFill>
                  <a:schemeClr val="accent1">
                    <a:lumMod val="75000"/>
                  </a:schemeClr>
                </a:solidFill>
              </a:rPr>
              <a:t>maxV</a:t>
            </a:r>
            <a:r>
              <a:rPr lang="en-US" sz="1600" dirty="0">
                <a:solidFill>
                  <a:schemeClr val="accent1">
                    <a:lumMod val="75000"/>
                  </a:schemeClr>
                </a:solidFill>
              </a:rPr>
              <a:t> = </a:t>
            </a:r>
            <a:r>
              <a:rPr lang="en-US" sz="1600" dirty="0" err="1">
                <a:solidFill>
                  <a:schemeClr val="accent1">
                    <a:lumMod val="75000"/>
                  </a:schemeClr>
                </a:solidFill>
              </a:rPr>
              <a:t>Math.max</a:t>
            </a:r>
            <a:r>
              <a:rPr lang="en-US" sz="1600" dirty="0">
                <a:solidFill>
                  <a:schemeClr val="accent1">
                    <a:lumMod val="75000"/>
                  </a:schemeClr>
                </a:solidFill>
              </a:rPr>
              <a:t>(</a:t>
            </a:r>
            <a:r>
              <a:rPr lang="en-US" sz="1600" dirty="0" err="1">
                <a:solidFill>
                  <a:schemeClr val="accent1">
                    <a:lumMod val="75000"/>
                  </a:schemeClr>
                </a:solidFill>
              </a:rPr>
              <a:t>maxV</a:t>
            </a:r>
            <a:r>
              <a:rPr lang="en-US" sz="1600" dirty="0">
                <a:solidFill>
                  <a:schemeClr val="accent1">
                    <a:lumMod val="75000"/>
                  </a:schemeClr>
                </a:solidFill>
              </a:rPr>
              <a:t>, prices[</a:t>
            </a:r>
            <a:r>
              <a:rPr lang="en-US" sz="1600" dirty="0" err="1">
                <a:solidFill>
                  <a:schemeClr val="accent1">
                    <a:lumMod val="75000"/>
                  </a:schemeClr>
                </a:solidFill>
              </a:rPr>
              <a:t>i</a:t>
            </a:r>
            <a:r>
              <a:rPr lang="en-US" sz="1600" dirty="0">
                <a:solidFill>
                  <a:schemeClr val="accent1">
                    <a:lumMod val="75000"/>
                  </a:schemeClr>
                </a:solidFill>
              </a:rPr>
              <a:t>] - low); </a:t>
            </a:r>
          </a:p>
          <a:p>
            <a:endParaRPr lang="en-US" dirty="0"/>
          </a:p>
        </p:txBody>
      </p:sp>
      <p:sp>
        <p:nvSpPr>
          <p:cNvPr id="4" name="Rectangle 3"/>
          <p:cNvSpPr/>
          <p:nvPr/>
        </p:nvSpPr>
        <p:spPr>
          <a:xfrm>
            <a:off x="5838701" y="366777"/>
            <a:ext cx="6096000" cy="5324535"/>
          </a:xfrm>
          <a:prstGeom prst="rect">
            <a:avLst/>
          </a:prstGeom>
        </p:spPr>
        <p:txBody>
          <a:bodyPr>
            <a:spAutoFit/>
          </a:bodyPr>
          <a:lstStyle/>
          <a:p>
            <a:r>
              <a:rPr lang="en-US" sz="1600" dirty="0"/>
              <a:t>Say you have an array for which the </a:t>
            </a:r>
            <a:r>
              <a:rPr lang="en-US" sz="1600" dirty="0" err="1"/>
              <a:t>ith</a:t>
            </a:r>
            <a:r>
              <a:rPr lang="en-US" sz="1600" dirty="0"/>
              <a:t> element is the price of a given stock on day </a:t>
            </a:r>
            <a:r>
              <a:rPr lang="en-US" sz="1600" dirty="0" err="1"/>
              <a:t>i.Design</a:t>
            </a:r>
            <a:r>
              <a:rPr lang="en-US" sz="1600" dirty="0"/>
              <a:t> an algorithm to find the maximum profit. You may </a:t>
            </a:r>
            <a:r>
              <a:rPr lang="en-US" sz="1600" dirty="0">
                <a:solidFill>
                  <a:schemeClr val="accent1">
                    <a:lumMod val="75000"/>
                  </a:schemeClr>
                </a:solidFill>
              </a:rPr>
              <a:t>complete as many transactions as you like </a:t>
            </a:r>
            <a:r>
              <a:rPr lang="en-US" sz="1600" dirty="0"/>
              <a:t>(</a:t>
            </a:r>
            <a:r>
              <a:rPr lang="en-US" sz="1600" dirty="0" err="1"/>
              <a:t>ie</a:t>
            </a:r>
            <a:r>
              <a:rPr lang="en-US" sz="1600" dirty="0"/>
              <a:t>, buy one and sell one share of the stock multiple times). However, you may not engage in multiple transactions at the same </a:t>
            </a:r>
            <a:r>
              <a:rPr lang="en-US" sz="1600" dirty="0" smtClean="0"/>
              <a:t>time.</a:t>
            </a:r>
          </a:p>
          <a:p>
            <a:endParaRPr lang="en-US" sz="1600" dirty="0" smtClean="0"/>
          </a:p>
          <a:p>
            <a:r>
              <a:rPr lang="en-US" sz="1600" dirty="0" err="1"/>
              <a:t>e.g</a:t>
            </a:r>
            <a:r>
              <a:rPr lang="en-US" sz="1600" dirty="0"/>
              <a:t>: the array is </a:t>
            </a:r>
            <a:r>
              <a:rPr lang="en-US" sz="1600" dirty="0" smtClean="0"/>
              <a:t>[5</a:t>
            </a:r>
            <a:r>
              <a:rPr lang="zh-CN" altLang="en-US" sz="1600" dirty="0"/>
              <a:t>，</a:t>
            </a:r>
            <a:r>
              <a:rPr lang="en-US" sz="1600" dirty="0"/>
              <a:t>1</a:t>
            </a:r>
            <a:r>
              <a:rPr lang="zh-CN" altLang="en-US" sz="1600" dirty="0"/>
              <a:t>，</a:t>
            </a:r>
            <a:r>
              <a:rPr lang="en-US" sz="1600" dirty="0"/>
              <a:t>2</a:t>
            </a:r>
            <a:r>
              <a:rPr lang="zh-CN" altLang="en-US" sz="1600" dirty="0"/>
              <a:t>，</a:t>
            </a:r>
            <a:r>
              <a:rPr lang="en-US" sz="1600" dirty="0"/>
              <a:t>3</a:t>
            </a:r>
            <a:r>
              <a:rPr lang="zh-CN" altLang="en-US" sz="1600" dirty="0"/>
              <a:t>，</a:t>
            </a:r>
            <a:r>
              <a:rPr lang="en-US" sz="1600" dirty="0"/>
              <a:t>4</a:t>
            </a:r>
            <a:r>
              <a:rPr lang="zh-CN" altLang="en-US" sz="1600" dirty="0"/>
              <a:t>，</a:t>
            </a:r>
            <a:r>
              <a:rPr lang="en-US" sz="1600" dirty="0" smtClean="0"/>
              <a:t>0]</a:t>
            </a:r>
            <a:endParaRPr lang="en-US" sz="1600" dirty="0"/>
          </a:p>
          <a:p>
            <a:r>
              <a:rPr lang="en-US" sz="1600" dirty="0"/>
              <a:t>we can buy at 1, and sell at 4, the profit= 3</a:t>
            </a:r>
          </a:p>
          <a:p>
            <a:r>
              <a:rPr lang="en-US" sz="1600" dirty="0"/>
              <a:t>we can buy at 1, sell at 2, earn 1, then buy at 2, sell at 3, earn 1, then buy at 3, sell at 4, earn 1, total profit=3</a:t>
            </a:r>
          </a:p>
          <a:p>
            <a:r>
              <a:rPr lang="en-US" sz="1600" dirty="0"/>
              <a:t>in all, add up all positive difference of price[</a:t>
            </a:r>
            <a:r>
              <a:rPr lang="en-US" sz="1600" dirty="0" err="1"/>
              <a:t>i</a:t>
            </a:r>
            <a:r>
              <a:rPr lang="en-US" sz="1600" dirty="0"/>
              <a:t>]-price[i-1]</a:t>
            </a:r>
          </a:p>
          <a:p>
            <a:r>
              <a:rPr lang="en-US" sz="1600" dirty="0"/>
              <a:t> </a:t>
            </a:r>
          </a:p>
          <a:p>
            <a:r>
              <a:rPr lang="en-US" sz="1600" dirty="0" err="1" smtClean="0">
                <a:solidFill>
                  <a:schemeClr val="accent1">
                    <a:lumMod val="75000"/>
                  </a:schemeClr>
                </a:solidFill>
              </a:rPr>
              <a:t>var</a:t>
            </a:r>
            <a:r>
              <a:rPr lang="en-US" sz="1600" dirty="0" smtClean="0">
                <a:solidFill>
                  <a:schemeClr val="accent1">
                    <a:lumMod val="75000"/>
                  </a:schemeClr>
                </a:solidFill>
              </a:rPr>
              <a:t> </a:t>
            </a:r>
            <a:r>
              <a:rPr lang="en-US" sz="1600" dirty="0" err="1">
                <a:solidFill>
                  <a:schemeClr val="accent1">
                    <a:lumMod val="75000"/>
                  </a:schemeClr>
                </a:solidFill>
              </a:rPr>
              <a:t>i</a:t>
            </a:r>
            <a:r>
              <a:rPr lang="en-US" sz="1600" dirty="0">
                <a:solidFill>
                  <a:schemeClr val="accent1">
                    <a:lumMod val="75000"/>
                  </a:schemeClr>
                </a:solidFill>
              </a:rPr>
              <a:t>, sum=0;</a:t>
            </a:r>
          </a:p>
          <a:p>
            <a:r>
              <a:rPr lang="en-US" sz="1600" dirty="0">
                <a:solidFill>
                  <a:schemeClr val="accent1">
                    <a:lumMod val="75000"/>
                  </a:schemeClr>
                </a:solidFill>
              </a:rPr>
              <a:t>    for(</a:t>
            </a:r>
            <a:r>
              <a:rPr lang="en-US" sz="1600" dirty="0" err="1">
                <a:solidFill>
                  <a:schemeClr val="accent1">
                    <a:lumMod val="75000"/>
                  </a:schemeClr>
                </a:solidFill>
              </a:rPr>
              <a:t>i</a:t>
            </a:r>
            <a:r>
              <a:rPr lang="en-US" sz="1600" dirty="0">
                <a:solidFill>
                  <a:schemeClr val="accent1">
                    <a:lumMod val="75000"/>
                  </a:schemeClr>
                </a:solidFill>
              </a:rPr>
              <a:t>=1; </a:t>
            </a:r>
            <a:r>
              <a:rPr lang="en-US" sz="1600" dirty="0" err="1">
                <a:solidFill>
                  <a:schemeClr val="accent1">
                    <a:lumMod val="75000"/>
                  </a:schemeClr>
                </a:solidFill>
              </a:rPr>
              <a:t>i</a:t>
            </a:r>
            <a:r>
              <a:rPr lang="en-US" sz="1600" dirty="0">
                <a:solidFill>
                  <a:schemeClr val="accent1">
                    <a:lumMod val="75000"/>
                  </a:schemeClr>
                </a:solidFill>
              </a:rPr>
              <a:t>&lt;</a:t>
            </a:r>
            <a:r>
              <a:rPr lang="en-US" sz="1600" dirty="0" err="1">
                <a:solidFill>
                  <a:schemeClr val="accent1">
                    <a:lumMod val="75000"/>
                  </a:schemeClr>
                </a:solidFill>
              </a:rPr>
              <a:t>prices.length</a:t>
            </a:r>
            <a:r>
              <a:rPr lang="en-US" sz="1600" dirty="0">
                <a:solidFill>
                  <a:schemeClr val="accent1">
                    <a:lumMod val="75000"/>
                  </a:schemeClr>
                </a:solidFill>
              </a:rPr>
              <a:t>; </a:t>
            </a:r>
            <a:r>
              <a:rPr lang="en-US" sz="1600" dirty="0" err="1">
                <a:solidFill>
                  <a:schemeClr val="accent1">
                    <a:lumMod val="75000"/>
                  </a:schemeClr>
                </a:solidFill>
              </a:rPr>
              <a:t>i</a:t>
            </a:r>
            <a:r>
              <a:rPr lang="en-US" sz="1600" dirty="0">
                <a:solidFill>
                  <a:schemeClr val="accent1">
                    <a:lumMod val="75000"/>
                  </a:schemeClr>
                </a:solidFill>
              </a:rPr>
              <a:t>++) {</a:t>
            </a:r>
          </a:p>
          <a:p>
            <a:r>
              <a:rPr lang="en-US" sz="1600" dirty="0">
                <a:solidFill>
                  <a:schemeClr val="accent1">
                    <a:lumMod val="75000"/>
                  </a:schemeClr>
                </a:solidFill>
              </a:rPr>
              <a:t>        diff = prices[</a:t>
            </a:r>
            <a:r>
              <a:rPr lang="en-US" sz="1600" dirty="0" err="1">
                <a:solidFill>
                  <a:schemeClr val="accent1">
                    <a:lumMod val="75000"/>
                  </a:schemeClr>
                </a:solidFill>
              </a:rPr>
              <a:t>i</a:t>
            </a:r>
            <a:r>
              <a:rPr lang="en-US" sz="1600" dirty="0">
                <a:solidFill>
                  <a:schemeClr val="accent1">
                    <a:lumMod val="75000"/>
                  </a:schemeClr>
                </a:solidFill>
              </a:rPr>
              <a:t>] - prices[i-1];</a:t>
            </a:r>
          </a:p>
          <a:p>
            <a:r>
              <a:rPr lang="en-US" sz="1600" dirty="0">
                <a:solidFill>
                  <a:schemeClr val="accent1">
                    <a:lumMod val="75000"/>
                  </a:schemeClr>
                </a:solidFill>
              </a:rPr>
              <a:t>        if(diff &gt; 0) {</a:t>
            </a:r>
          </a:p>
          <a:p>
            <a:r>
              <a:rPr lang="en-US" sz="1600" dirty="0">
                <a:solidFill>
                  <a:schemeClr val="accent1">
                    <a:lumMod val="75000"/>
                  </a:schemeClr>
                </a:solidFill>
              </a:rPr>
              <a:t>            sum += diff;</a:t>
            </a:r>
          </a:p>
          <a:p>
            <a:r>
              <a:rPr lang="en-US" sz="1600" dirty="0">
                <a:solidFill>
                  <a:schemeClr val="accent1">
                    <a:lumMod val="75000"/>
                  </a:schemeClr>
                </a:solidFill>
              </a:rPr>
              <a:t>        }</a:t>
            </a:r>
          </a:p>
          <a:p>
            <a:r>
              <a:rPr lang="en-US" sz="1600" dirty="0">
                <a:solidFill>
                  <a:schemeClr val="accent1">
                    <a:lumMod val="75000"/>
                  </a:schemeClr>
                </a:solidFill>
              </a:rPr>
              <a:t>    }</a:t>
            </a:r>
          </a:p>
          <a:p>
            <a:r>
              <a:rPr lang="en-US" dirty="0" smtClean="0">
                <a:solidFill>
                  <a:schemeClr val="accent1">
                    <a:lumMod val="75000"/>
                  </a:schemeClr>
                </a:solidFill>
              </a:rPr>
              <a:t> </a:t>
            </a:r>
            <a:endParaRPr lang="en-US" dirty="0">
              <a:solidFill>
                <a:schemeClr val="accent1">
                  <a:lumMod val="75000"/>
                </a:schemeClr>
              </a:solidFill>
            </a:endParaRPr>
          </a:p>
          <a:p>
            <a:endParaRPr lang="en-US" dirty="0"/>
          </a:p>
        </p:txBody>
      </p:sp>
    </p:spTree>
    <p:extLst>
      <p:ext uri="{BB962C8B-B14F-4D97-AF65-F5344CB8AC3E}">
        <p14:creationId xmlns:p14="http://schemas.microsoft.com/office/powerpoint/2010/main" val="8568425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718369" cy="471783"/>
          </a:xfrm>
        </p:spPr>
        <p:txBody>
          <a:bodyPr>
            <a:noAutofit/>
          </a:bodyPr>
          <a:lstStyle/>
          <a:p>
            <a:r>
              <a:rPr lang="en-US" sz="2400" dirty="0" smtClean="0"/>
              <a:t>Best time to buy and sell stocks</a:t>
            </a:r>
            <a:endParaRPr lang="en-US" sz="2400" dirty="0"/>
          </a:p>
        </p:txBody>
      </p:sp>
      <p:sp>
        <p:nvSpPr>
          <p:cNvPr id="3" name="Rectangle 2"/>
          <p:cNvSpPr/>
          <p:nvPr/>
        </p:nvSpPr>
        <p:spPr>
          <a:xfrm>
            <a:off x="0" y="471783"/>
            <a:ext cx="11938660" cy="6001643"/>
          </a:xfrm>
          <a:prstGeom prst="rect">
            <a:avLst/>
          </a:prstGeom>
        </p:spPr>
        <p:txBody>
          <a:bodyPr wrap="square">
            <a:spAutoFit/>
          </a:bodyPr>
          <a:lstStyle/>
          <a:p>
            <a:r>
              <a:rPr lang="en-US" sz="1600" dirty="0"/>
              <a:t>Say you have an array for which the </a:t>
            </a:r>
            <a:r>
              <a:rPr lang="en-US" sz="1600" dirty="0" err="1"/>
              <a:t>ith</a:t>
            </a:r>
            <a:r>
              <a:rPr lang="en-US" sz="1600" dirty="0"/>
              <a:t> element is the price of a given stock on day </a:t>
            </a:r>
            <a:r>
              <a:rPr lang="en-US" sz="1600" dirty="0" err="1"/>
              <a:t>i</a:t>
            </a:r>
            <a:r>
              <a:rPr lang="en-US" sz="1600" dirty="0" smtClean="0"/>
              <a:t>. Design </a:t>
            </a:r>
            <a:r>
              <a:rPr lang="en-US" sz="1600" dirty="0"/>
              <a:t>an algorithm to find the maximum profit. You may complete </a:t>
            </a:r>
            <a:r>
              <a:rPr lang="en-US" sz="1600" dirty="0">
                <a:solidFill>
                  <a:schemeClr val="accent1">
                    <a:lumMod val="75000"/>
                  </a:schemeClr>
                </a:solidFill>
              </a:rPr>
              <a:t>at most two transactions</a:t>
            </a:r>
            <a:r>
              <a:rPr lang="en-US" sz="1600" dirty="0" smtClean="0"/>
              <a:t>. Note</a:t>
            </a:r>
            <a:r>
              <a:rPr lang="en-US" sz="1600" dirty="0"/>
              <a:t>: You may not engage in multiple transactions at the same </a:t>
            </a:r>
            <a:r>
              <a:rPr lang="en-US" sz="1600" dirty="0" smtClean="0"/>
              <a:t>time.</a:t>
            </a:r>
          </a:p>
          <a:p>
            <a:r>
              <a:rPr lang="en-US" sz="1600" dirty="0"/>
              <a:t>Example 1:Input: [3,3,5,0,0,3,1,4</a:t>
            </a:r>
            <a:r>
              <a:rPr lang="en-US" sz="1600" dirty="0" smtClean="0"/>
              <a:t>]   Output</a:t>
            </a:r>
            <a:r>
              <a:rPr lang="en-US" sz="1600" dirty="0"/>
              <a:t>: </a:t>
            </a:r>
            <a:r>
              <a:rPr lang="en-US" sz="1600" dirty="0" smtClean="0"/>
              <a:t>6</a:t>
            </a:r>
          </a:p>
          <a:p>
            <a:r>
              <a:rPr lang="en-US" sz="1600" dirty="0" smtClean="0"/>
              <a:t>Explanation</a:t>
            </a:r>
            <a:r>
              <a:rPr lang="en-US" sz="1600" dirty="0"/>
              <a:t>: Buy on day 4 (price = 0) and sell on day 6 (price = 3), profit = 3-0 = 3.Then buy on day 7 (price = 1) and sell on day 8 (price = 4), profit = 4-1 = 3</a:t>
            </a:r>
            <a:r>
              <a:rPr lang="en-US" sz="1600" dirty="0" smtClean="0"/>
              <a:t>.</a:t>
            </a:r>
          </a:p>
          <a:p>
            <a:endParaRPr lang="en-US" sz="1600" dirty="0"/>
          </a:p>
          <a:p>
            <a:r>
              <a:rPr lang="en-US" sz="1600" dirty="0"/>
              <a:t>since we can do at most twice. for each prices[</a:t>
            </a:r>
            <a:r>
              <a:rPr lang="en-US" sz="1600" dirty="0" err="1"/>
              <a:t>i</a:t>
            </a:r>
            <a:r>
              <a:rPr lang="en-US" sz="1600" dirty="0" smtClean="0"/>
              <a:t>]: </a:t>
            </a:r>
            <a:endParaRPr lang="en-US" sz="1600" dirty="0"/>
          </a:p>
          <a:p>
            <a:r>
              <a:rPr lang="en-US" sz="1600" dirty="0"/>
              <a:t>first calculate the max profit from 0 to </a:t>
            </a:r>
            <a:r>
              <a:rPr lang="en-US" sz="1600" dirty="0" err="1"/>
              <a:t>i</a:t>
            </a:r>
            <a:r>
              <a:rPr lang="en-US" sz="1600" dirty="0"/>
              <a:t>(buy and sell at two point within 0 to </a:t>
            </a:r>
            <a:r>
              <a:rPr lang="en-US" sz="1600" dirty="0" err="1"/>
              <a:t>i</a:t>
            </a:r>
            <a:r>
              <a:rPr lang="en-US" sz="1600" dirty="0"/>
              <a:t>), store in </a:t>
            </a:r>
            <a:r>
              <a:rPr lang="en-US" sz="1600" dirty="0" err="1"/>
              <a:t>lprofit</a:t>
            </a:r>
            <a:r>
              <a:rPr lang="en-US" sz="1600" dirty="0"/>
              <a:t>[</a:t>
            </a:r>
            <a:r>
              <a:rPr lang="en-US" sz="1600" dirty="0" err="1"/>
              <a:t>i</a:t>
            </a:r>
            <a:r>
              <a:rPr lang="en-US" sz="1600" dirty="0"/>
              <a:t>], </a:t>
            </a:r>
            <a:r>
              <a:rPr lang="en-US" sz="1600" dirty="0" err="1"/>
              <a:t>lprofit</a:t>
            </a:r>
            <a:r>
              <a:rPr lang="en-US" sz="1600" dirty="0"/>
              <a:t>[</a:t>
            </a:r>
            <a:r>
              <a:rPr lang="en-US" sz="1600" dirty="0" err="1"/>
              <a:t>i</a:t>
            </a:r>
            <a:r>
              <a:rPr lang="en-US" sz="1600" dirty="0"/>
              <a:t>]= max(</a:t>
            </a:r>
            <a:r>
              <a:rPr lang="en-US" sz="1600" dirty="0" err="1"/>
              <a:t>lprofit</a:t>
            </a:r>
            <a:r>
              <a:rPr lang="en-US" sz="1600" dirty="0"/>
              <a:t>[i-1], prices[</a:t>
            </a:r>
            <a:r>
              <a:rPr lang="en-US" sz="1600" dirty="0" err="1"/>
              <a:t>i</a:t>
            </a:r>
            <a:r>
              <a:rPr lang="en-US" sz="1600" dirty="0"/>
              <a:t>]- low)</a:t>
            </a:r>
          </a:p>
          <a:p>
            <a:r>
              <a:rPr lang="en-US" sz="1600" dirty="0"/>
              <a:t>then calculate the max profit from n-1 to </a:t>
            </a:r>
            <a:r>
              <a:rPr lang="en-US" sz="1600" dirty="0" err="1"/>
              <a:t>i</a:t>
            </a:r>
            <a:r>
              <a:rPr lang="en-US" sz="1600" dirty="0"/>
              <a:t>(buy and sell at two point within </a:t>
            </a:r>
            <a:r>
              <a:rPr lang="en-US" sz="1600" dirty="0" err="1"/>
              <a:t>i</a:t>
            </a:r>
            <a:r>
              <a:rPr lang="en-US" sz="1600" dirty="0"/>
              <a:t> to n-1). store in </a:t>
            </a:r>
            <a:r>
              <a:rPr lang="en-US" sz="1600" dirty="0" err="1"/>
              <a:t>rprofit</a:t>
            </a:r>
            <a:r>
              <a:rPr lang="en-US" sz="1600" dirty="0"/>
              <a:t>[</a:t>
            </a:r>
            <a:r>
              <a:rPr lang="en-US" sz="1600" dirty="0" err="1"/>
              <a:t>i</a:t>
            </a:r>
            <a:r>
              <a:rPr lang="en-US" sz="1600" dirty="0"/>
              <a:t>], </a:t>
            </a:r>
            <a:r>
              <a:rPr lang="en-US" sz="1600" dirty="0" err="1"/>
              <a:t>rprofit</a:t>
            </a:r>
            <a:r>
              <a:rPr lang="en-US" sz="1600" dirty="0"/>
              <a:t>[</a:t>
            </a:r>
            <a:r>
              <a:rPr lang="en-US" sz="1600" dirty="0" err="1"/>
              <a:t>i</a:t>
            </a:r>
            <a:r>
              <a:rPr lang="en-US" sz="1600" dirty="0"/>
              <a:t>]= max(</a:t>
            </a:r>
            <a:r>
              <a:rPr lang="en-US" sz="1600" dirty="0" err="1"/>
              <a:t>rprofit</a:t>
            </a:r>
            <a:r>
              <a:rPr lang="en-US" sz="1600" dirty="0"/>
              <a:t>[i-1], prices[</a:t>
            </a:r>
            <a:r>
              <a:rPr lang="en-US" sz="1600" dirty="0" err="1"/>
              <a:t>i</a:t>
            </a:r>
            <a:r>
              <a:rPr lang="en-US" sz="1600" dirty="0"/>
              <a:t>]- low)</a:t>
            </a:r>
          </a:p>
          <a:p>
            <a:r>
              <a:rPr lang="en-US" sz="1600" dirty="0"/>
              <a:t>In the end, find out the max= </a:t>
            </a:r>
            <a:r>
              <a:rPr lang="en-US" sz="1600" dirty="0" err="1"/>
              <a:t>rprofit</a:t>
            </a:r>
            <a:r>
              <a:rPr lang="en-US" sz="1600" dirty="0"/>
              <a:t>[</a:t>
            </a:r>
            <a:r>
              <a:rPr lang="en-US" sz="1600" dirty="0" err="1"/>
              <a:t>i</a:t>
            </a:r>
            <a:r>
              <a:rPr lang="en-US" sz="1600" dirty="0"/>
              <a:t>]+ </a:t>
            </a:r>
            <a:r>
              <a:rPr lang="en-US" sz="1600" dirty="0" err="1"/>
              <a:t>lprofit</a:t>
            </a:r>
            <a:r>
              <a:rPr lang="en-US" sz="1600" dirty="0"/>
              <a:t>[</a:t>
            </a:r>
            <a:r>
              <a:rPr lang="en-US" sz="1600" dirty="0" err="1"/>
              <a:t>i</a:t>
            </a:r>
            <a:r>
              <a:rPr lang="en-US" sz="1600" dirty="0"/>
              <a:t>], which the max </a:t>
            </a:r>
            <a:r>
              <a:rPr lang="en-US" sz="1600" dirty="0" smtClean="0"/>
              <a:t>profit. run </a:t>
            </a:r>
            <a:r>
              <a:rPr lang="en-US" sz="1600" dirty="0"/>
              <a:t>in O(n</a:t>
            </a:r>
            <a:r>
              <a:rPr lang="en-US" sz="1600" dirty="0" smtClean="0"/>
              <a:t>)                                              </a:t>
            </a:r>
            <a:endParaRPr lang="en-US" sz="1600" dirty="0"/>
          </a:p>
          <a:p>
            <a:r>
              <a:rPr lang="en-US" sz="1600" dirty="0"/>
              <a:t>from left to right, keep a low variable, if current price &lt; low, [2, 1], update low to be current price</a:t>
            </a:r>
          </a:p>
          <a:p>
            <a:r>
              <a:rPr lang="en-US" sz="1600" dirty="0"/>
              <a:t>from right to left, keep a high variable, if current price &gt; high, [4, 3] update high to be current price.</a:t>
            </a:r>
          </a:p>
          <a:p>
            <a:r>
              <a:rPr lang="en-US" sz="1600" dirty="0"/>
              <a:t>                                                                       </a:t>
            </a:r>
          </a:p>
          <a:p>
            <a:r>
              <a:rPr lang="en-US" sz="1400" dirty="0" err="1" smtClean="0"/>
              <a:t>e.g</a:t>
            </a:r>
            <a:r>
              <a:rPr lang="en-US" sz="1400" dirty="0" smtClean="0"/>
              <a:t>: 5,1,2,3,0,1,3,6    </a:t>
            </a:r>
            <a:r>
              <a:rPr lang="en-US" sz="1400" dirty="0"/>
              <a:t> </a:t>
            </a:r>
          </a:p>
          <a:p>
            <a:r>
              <a:rPr lang="en-US" sz="1400" dirty="0" smtClean="0"/>
              <a:t>low= 5</a:t>
            </a:r>
          </a:p>
          <a:p>
            <a:r>
              <a:rPr lang="en-US" sz="1400" dirty="0" err="1" smtClean="0"/>
              <a:t>i</a:t>
            </a:r>
            <a:r>
              <a:rPr lang="en-US" sz="1400" dirty="0" smtClean="0"/>
              <a:t>=1</a:t>
            </a:r>
            <a:r>
              <a:rPr lang="en-US" sz="1400" dirty="0"/>
              <a:t>: </a:t>
            </a:r>
            <a:r>
              <a:rPr lang="en-US" sz="1400" dirty="0" err="1"/>
              <a:t>lprofit</a:t>
            </a:r>
            <a:r>
              <a:rPr lang="en-US" sz="1400" dirty="0"/>
              <a:t>[1]= </a:t>
            </a:r>
            <a:r>
              <a:rPr lang="en-US" sz="1400" dirty="0" err="1"/>
              <a:t>lprofit</a:t>
            </a:r>
            <a:r>
              <a:rPr lang="en-US" sz="1400" dirty="0"/>
              <a:t>[0]= 0, low=1</a:t>
            </a:r>
          </a:p>
          <a:p>
            <a:r>
              <a:rPr lang="en-US" sz="1400" dirty="0" err="1"/>
              <a:t>i</a:t>
            </a:r>
            <a:r>
              <a:rPr lang="en-US" sz="1400" dirty="0"/>
              <a:t>=2: </a:t>
            </a:r>
            <a:r>
              <a:rPr lang="en-US" sz="1400" dirty="0" err="1"/>
              <a:t>lprofit</a:t>
            </a:r>
            <a:r>
              <a:rPr lang="en-US" sz="1400" dirty="0"/>
              <a:t>[2]= 2- low=1</a:t>
            </a:r>
          </a:p>
          <a:p>
            <a:r>
              <a:rPr lang="en-US" sz="1400" dirty="0" err="1"/>
              <a:t>i</a:t>
            </a:r>
            <a:r>
              <a:rPr lang="en-US" sz="1400" dirty="0"/>
              <a:t>=3: </a:t>
            </a:r>
            <a:r>
              <a:rPr lang="en-US" sz="1400" dirty="0" err="1"/>
              <a:t>lprofit</a:t>
            </a:r>
            <a:r>
              <a:rPr lang="en-US" sz="1400" dirty="0"/>
              <a:t>[3]= 3- low=2</a:t>
            </a:r>
          </a:p>
          <a:p>
            <a:r>
              <a:rPr lang="en-US" sz="1400" dirty="0" err="1"/>
              <a:t>i</a:t>
            </a:r>
            <a:r>
              <a:rPr lang="en-US" sz="1400" dirty="0"/>
              <a:t>=4: </a:t>
            </a:r>
            <a:r>
              <a:rPr lang="en-US" sz="1400" dirty="0" err="1"/>
              <a:t>lprofit</a:t>
            </a:r>
            <a:r>
              <a:rPr lang="en-US" sz="1400" dirty="0"/>
              <a:t>[4]= </a:t>
            </a:r>
            <a:r>
              <a:rPr lang="en-US" sz="1400" dirty="0" err="1"/>
              <a:t>lprofit</a:t>
            </a:r>
            <a:r>
              <a:rPr lang="en-US" sz="1400" dirty="0"/>
              <a:t>[3]= 2, low=0</a:t>
            </a:r>
          </a:p>
          <a:p>
            <a:r>
              <a:rPr lang="en-US" sz="1400" dirty="0" err="1"/>
              <a:t>i</a:t>
            </a:r>
            <a:r>
              <a:rPr lang="en-US" sz="1400" dirty="0"/>
              <a:t>=5: </a:t>
            </a:r>
            <a:r>
              <a:rPr lang="en-US" sz="1400" dirty="0" err="1"/>
              <a:t>lprofit</a:t>
            </a:r>
            <a:r>
              <a:rPr lang="en-US" sz="1400" dirty="0"/>
              <a:t>[5]= </a:t>
            </a:r>
            <a:r>
              <a:rPr lang="en-US" sz="1400" dirty="0" err="1"/>
              <a:t>lprofit</a:t>
            </a:r>
            <a:r>
              <a:rPr lang="en-US" sz="1400" dirty="0"/>
              <a:t>[4]= 2</a:t>
            </a:r>
          </a:p>
          <a:p>
            <a:r>
              <a:rPr lang="en-US" sz="1400" dirty="0" err="1"/>
              <a:t>i</a:t>
            </a:r>
            <a:r>
              <a:rPr lang="en-US" sz="1400" dirty="0"/>
              <a:t>=6: </a:t>
            </a:r>
            <a:r>
              <a:rPr lang="en-US" sz="1400" dirty="0" err="1"/>
              <a:t>lprofit</a:t>
            </a:r>
            <a:r>
              <a:rPr lang="en-US" sz="1400" dirty="0"/>
              <a:t>[6]= 3- low=3</a:t>
            </a:r>
          </a:p>
          <a:p>
            <a:r>
              <a:rPr lang="en-US" sz="1400" dirty="0" err="1"/>
              <a:t>i</a:t>
            </a:r>
            <a:r>
              <a:rPr lang="en-US" sz="1400" dirty="0"/>
              <a:t>=7: </a:t>
            </a:r>
            <a:r>
              <a:rPr lang="en-US" sz="1400" dirty="0" err="1"/>
              <a:t>lprofit</a:t>
            </a:r>
            <a:r>
              <a:rPr lang="en-US" sz="1400" dirty="0"/>
              <a:t>[7]= 6- low=6</a:t>
            </a:r>
          </a:p>
          <a:p>
            <a:r>
              <a:rPr lang="en-US" sz="1400" dirty="0"/>
              <a:t> </a:t>
            </a:r>
          </a:p>
          <a:p>
            <a:endParaRPr lang="en-US" dirty="0" smtClean="0"/>
          </a:p>
          <a:p>
            <a:endParaRPr lang="en-US" dirty="0"/>
          </a:p>
        </p:txBody>
      </p:sp>
      <p:sp>
        <p:nvSpPr>
          <p:cNvPr id="4" name="Rectangle 3"/>
          <p:cNvSpPr/>
          <p:nvPr/>
        </p:nvSpPr>
        <p:spPr>
          <a:xfrm>
            <a:off x="3012375" y="3903491"/>
            <a:ext cx="6096000" cy="2246769"/>
          </a:xfrm>
          <a:prstGeom prst="rect">
            <a:avLst/>
          </a:prstGeom>
        </p:spPr>
        <p:txBody>
          <a:bodyPr>
            <a:spAutoFit/>
          </a:bodyPr>
          <a:lstStyle/>
          <a:p>
            <a:r>
              <a:rPr lang="en-US" sz="1400" dirty="0"/>
              <a:t>high= 6</a:t>
            </a:r>
          </a:p>
          <a:p>
            <a:r>
              <a:rPr lang="en-US" sz="1400" dirty="0" err="1"/>
              <a:t>i</a:t>
            </a:r>
            <a:r>
              <a:rPr lang="en-US" sz="1400" dirty="0"/>
              <a:t>=6: </a:t>
            </a:r>
            <a:r>
              <a:rPr lang="en-US" sz="1400" dirty="0" err="1"/>
              <a:t>rprofit</a:t>
            </a:r>
            <a:r>
              <a:rPr lang="en-US" sz="1400" dirty="0"/>
              <a:t>[6]= high -3 =3</a:t>
            </a:r>
          </a:p>
          <a:p>
            <a:r>
              <a:rPr lang="en-US" sz="1400" dirty="0" err="1"/>
              <a:t>i</a:t>
            </a:r>
            <a:r>
              <a:rPr lang="en-US" sz="1400" dirty="0"/>
              <a:t>=5: </a:t>
            </a:r>
            <a:r>
              <a:rPr lang="en-US" sz="1400" dirty="0" err="1"/>
              <a:t>rprofit</a:t>
            </a:r>
            <a:r>
              <a:rPr lang="en-US" sz="1400" dirty="0"/>
              <a:t>[5]= high -1 =5</a:t>
            </a:r>
          </a:p>
          <a:p>
            <a:r>
              <a:rPr lang="en-US" sz="1400" dirty="0" err="1"/>
              <a:t>i</a:t>
            </a:r>
            <a:r>
              <a:rPr lang="en-US" sz="1400" dirty="0"/>
              <a:t>=4: </a:t>
            </a:r>
            <a:r>
              <a:rPr lang="en-US" sz="1400" dirty="0" err="1"/>
              <a:t>rprofit</a:t>
            </a:r>
            <a:r>
              <a:rPr lang="en-US" sz="1400" dirty="0"/>
              <a:t>[4]= high -0 =6</a:t>
            </a:r>
          </a:p>
          <a:p>
            <a:r>
              <a:rPr lang="en-US" sz="1400" dirty="0" err="1"/>
              <a:t>i</a:t>
            </a:r>
            <a:r>
              <a:rPr lang="en-US" sz="1400" dirty="0"/>
              <a:t>=3,2,1,0 ...</a:t>
            </a:r>
            <a:r>
              <a:rPr lang="en-US" sz="1400" dirty="0" err="1"/>
              <a:t>rprofit</a:t>
            </a:r>
            <a:r>
              <a:rPr lang="en-US" sz="1400" dirty="0"/>
              <a:t>[</a:t>
            </a:r>
            <a:r>
              <a:rPr lang="en-US" sz="1400" dirty="0" err="1"/>
              <a:t>i</a:t>
            </a:r>
            <a:r>
              <a:rPr lang="en-US" sz="1400" dirty="0"/>
              <a:t>]=</a:t>
            </a:r>
            <a:r>
              <a:rPr lang="en-US" sz="1400" dirty="0" err="1"/>
              <a:t>rprofit</a:t>
            </a:r>
            <a:r>
              <a:rPr lang="en-US" sz="1400" dirty="0"/>
              <a:t>[i-1]=</a:t>
            </a:r>
            <a:r>
              <a:rPr lang="en-US" sz="1400" dirty="0" smtClean="0"/>
              <a:t>6</a:t>
            </a:r>
          </a:p>
          <a:p>
            <a:endParaRPr lang="en-US" sz="1400" dirty="0"/>
          </a:p>
          <a:p>
            <a:r>
              <a:rPr lang="en-US" sz="1400" dirty="0" err="1"/>
              <a:t>rprofit</a:t>
            </a:r>
            <a:r>
              <a:rPr lang="en-US" sz="1400" dirty="0"/>
              <a:t>: 6,6,6,6,6,5,3,0</a:t>
            </a:r>
          </a:p>
          <a:p>
            <a:r>
              <a:rPr lang="en-US" sz="1400" dirty="0" err="1"/>
              <a:t>lprofit</a:t>
            </a:r>
            <a:r>
              <a:rPr lang="en-US" sz="1400" dirty="0"/>
              <a:t>: 0,0,1,2,2,2,3,6</a:t>
            </a:r>
          </a:p>
          <a:p>
            <a:r>
              <a:rPr lang="en-US" sz="1400" dirty="0"/>
              <a:t>max=8</a:t>
            </a:r>
          </a:p>
          <a:p>
            <a:endParaRPr lang="en-US" sz="1400" dirty="0"/>
          </a:p>
        </p:txBody>
      </p:sp>
    </p:spTree>
    <p:extLst>
      <p:ext uri="{BB962C8B-B14F-4D97-AF65-F5344CB8AC3E}">
        <p14:creationId xmlns:p14="http://schemas.microsoft.com/office/powerpoint/2010/main" val="179909769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718369" cy="471783"/>
          </a:xfrm>
        </p:spPr>
        <p:txBody>
          <a:bodyPr>
            <a:noAutofit/>
          </a:bodyPr>
          <a:lstStyle/>
          <a:p>
            <a:r>
              <a:rPr lang="en-US" sz="2400" dirty="0" smtClean="0"/>
              <a:t>Best time to buy and sell stocks</a:t>
            </a:r>
            <a:endParaRPr lang="en-US" sz="2400" dirty="0"/>
          </a:p>
        </p:txBody>
      </p:sp>
      <p:sp>
        <p:nvSpPr>
          <p:cNvPr id="3" name="Rectangle 2"/>
          <p:cNvSpPr/>
          <p:nvPr/>
        </p:nvSpPr>
        <p:spPr>
          <a:xfrm>
            <a:off x="0" y="471783"/>
            <a:ext cx="11804073" cy="1446550"/>
          </a:xfrm>
          <a:prstGeom prst="rect">
            <a:avLst/>
          </a:prstGeom>
        </p:spPr>
        <p:txBody>
          <a:bodyPr wrap="square">
            <a:spAutoFit/>
          </a:bodyPr>
          <a:lstStyle/>
          <a:p>
            <a:r>
              <a:rPr lang="en-US" sz="1400" dirty="0">
                <a:latin typeface="Calibri" charset="0"/>
                <a:ea typeface="DengXian" charset="-122"/>
                <a:cs typeface="Times New Roman" charset="0"/>
              </a:rPr>
              <a:t>Say you have an array for which the </a:t>
            </a:r>
            <a:r>
              <a:rPr lang="en-US" sz="1400" dirty="0" err="1">
                <a:latin typeface="Calibri" charset="0"/>
                <a:ea typeface="DengXian" charset="-122"/>
                <a:cs typeface="Times New Roman" charset="0"/>
              </a:rPr>
              <a:t>ith</a:t>
            </a:r>
            <a:r>
              <a:rPr lang="en-US" sz="1400" dirty="0">
                <a:latin typeface="Calibri" charset="0"/>
                <a:ea typeface="DengXian" charset="-122"/>
                <a:cs typeface="Times New Roman" charset="0"/>
              </a:rPr>
              <a:t> element is the price of a given stock on day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a:t>
            </a:r>
          </a:p>
          <a:p>
            <a:r>
              <a:rPr lang="en-US" sz="1400" dirty="0">
                <a:latin typeface="Calibri" charset="0"/>
                <a:ea typeface="DengXian" charset="-122"/>
                <a:cs typeface="Times New Roman" charset="0"/>
              </a:rPr>
              <a:t>Design an algorithm to find the maximum profit. You may complete at </a:t>
            </a:r>
            <a:r>
              <a:rPr lang="en-US" sz="1400" dirty="0">
                <a:solidFill>
                  <a:schemeClr val="accent1">
                    <a:lumMod val="75000"/>
                  </a:schemeClr>
                </a:solidFill>
                <a:latin typeface="Calibri" charset="0"/>
                <a:ea typeface="DengXian" charset="-122"/>
                <a:cs typeface="Times New Roman" charset="0"/>
              </a:rPr>
              <a:t>most k transactions</a:t>
            </a:r>
            <a:r>
              <a:rPr lang="en-US" sz="1400" dirty="0">
                <a:latin typeface="Calibri" charset="0"/>
                <a:ea typeface="DengXian" charset="-122"/>
                <a:cs typeface="Times New Roman" charset="0"/>
              </a:rPr>
              <a:t>. You may not engage in multiple transactions at the same time </a:t>
            </a:r>
          </a:p>
          <a:p>
            <a:r>
              <a:rPr lang="en-US" sz="1400" dirty="0">
                <a:latin typeface="Calibri" charset="0"/>
                <a:ea typeface="DengXian" charset="-122"/>
                <a:cs typeface="Times New Roman" charset="0"/>
              </a:rPr>
              <a:t>Input: [3,2,6,5,0,3], k = 2  Output: 7</a:t>
            </a:r>
          </a:p>
          <a:p>
            <a:r>
              <a:rPr lang="en-US" sz="1400" dirty="0">
                <a:latin typeface="Calibri" charset="0"/>
                <a:ea typeface="DengXian" charset="-122"/>
                <a:cs typeface="Times New Roman" charset="0"/>
              </a:rPr>
              <a:t>Explanation: Buy on day 2 (price = 2) and sell on day 3 (price = 6), profit = 6-2 = 4.</a:t>
            </a:r>
          </a:p>
          <a:p>
            <a:r>
              <a:rPr lang="en-US" sz="1400" dirty="0">
                <a:latin typeface="Calibri" charset="0"/>
                <a:ea typeface="DengXian" charset="-122"/>
                <a:cs typeface="Times New Roman" charset="0"/>
              </a:rPr>
              <a:t>             Then buy on day 5 (price = 0) and sell on day 6 (price = 3), profit = 3-0 = 3.</a:t>
            </a:r>
          </a:p>
          <a:p>
            <a:r>
              <a:rPr lang="en-US" dirty="0">
                <a:latin typeface="Calibri" charset="0"/>
                <a:ea typeface="DengXian" charset="-122"/>
                <a:cs typeface="Times New Roman" charset="0"/>
              </a:rPr>
              <a:t> </a:t>
            </a:r>
            <a:endParaRPr lang="en-US" dirty="0">
              <a:effectLst/>
              <a:latin typeface="Calibri" charset="0"/>
              <a:ea typeface="DengXian" charset="-122"/>
              <a:cs typeface="Times New Roman" charset="0"/>
            </a:endParaRPr>
          </a:p>
        </p:txBody>
      </p:sp>
      <p:sp>
        <p:nvSpPr>
          <p:cNvPr id="4" name="Rectangle 3"/>
          <p:cNvSpPr/>
          <p:nvPr/>
        </p:nvSpPr>
        <p:spPr>
          <a:xfrm>
            <a:off x="186045" y="1657459"/>
            <a:ext cx="9539845" cy="2062103"/>
          </a:xfrm>
          <a:prstGeom prst="rect">
            <a:avLst/>
          </a:prstGeom>
        </p:spPr>
        <p:txBody>
          <a:bodyPr wrap="square">
            <a:spAutoFit/>
          </a:bodyPr>
          <a:lstStyle/>
          <a:p>
            <a:r>
              <a:rPr lang="en-US" sz="1600" dirty="0">
                <a:latin typeface="Calibri" charset="0"/>
                <a:ea typeface="DengXian" charset="-122"/>
                <a:cs typeface="Times New Roman" charset="0"/>
              </a:rPr>
              <a:t>we define T[</a:t>
            </a:r>
            <a:r>
              <a:rPr lang="en-US" sz="1600" dirty="0" err="1">
                <a:latin typeface="Calibri" charset="0"/>
                <a:ea typeface="DengXian" charset="-122"/>
                <a:cs typeface="Times New Roman" charset="0"/>
              </a:rPr>
              <a:t>i</a:t>
            </a:r>
            <a:r>
              <a:rPr lang="en-US" sz="1600" dirty="0">
                <a:latin typeface="Calibri" charset="0"/>
                <a:ea typeface="DengXian" charset="-122"/>
                <a:cs typeface="Times New Roman" charset="0"/>
              </a:rPr>
              <a:t>][j] as the max profit we get within K </a:t>
            </a:r>
            <a:r>
              <a:rPr lang="en-US" sz="1600" dirty="0" err="1">
                <a:latin typeface="Calibri" charset="0"/>
                <a:ea typeface="DengXian" charset="-122"/>
                <a:cs typeface="Times New Roman" charset="0"/>
              </a:rPr>
              <a:t>tranctions</a:t>
            </a:r>
            <a:r>
              <a:rPr lang="en-US" sz="1600" dirty="0">
                <a:latin typeface="Calibri" charset="0"/>
                <a:ea typeface="DengXian" charset="-122"/>
                <a:cs typeface="Times New Roman" charset="0"/>
              </a:rPr>
              <a:t>, </a:t>
            </a:r>
            <a:r>
              <a:rPr lang="en-US" sz="1600" dirty="0" err="1">
                <a:latin typeface="Calibri" charset="0"/>
                <a:ea typeface="DengXian" charset="-122"/>
                <a:cs typeface="Times New Roman" charset="0"/>
              </a:rPr>
              <a:t>i</a:t>
            </a:r>
            <a:r>
              <a:rPr lang="en-US" sz="1600" dirty="0">
                <a:latin typeface="Calibri" charset="0"/>
                <a:ea typeface="DengXian" charset="-122"/>
                <a:cs typeface="Times New Roman" charset="0"/>
              </a:rPr>
              <a:t> is number of tractions, and j is the days</a:t>
            </a:r>
          </a:p>
          <a:p>
            <a:r>
              <a:rPr lang="en-US" sz="1600" dirty="0">
                <a:solidFill>
                  <a:srgbClr val="7030A0"/>
                </a:solidFill>
                <a:latin typeface="Calibri" charset="0"/>
                <a:ea typeface="DengXian" charset="-122"/>
                <a:cs typeface="Times New Roman" charset="0"/>
              </a:rPr>
              <a:t>                / no </a:t>
            </a:r>
            <a:r>
              <a:rPr lang="en-US" sz="1600" dirty="0" err="1">
                <a:solidFill>
                  <a:srgbClr val="7030A0"/>
                </a:solidFill>
                <a:latin typeface="Calibri" charset="0"/>
                <a:ea typeface="DengXian" charset="-122"/>
                <a:cs typeface="Times New Roman" charset="0"/>
              </a:rPr>
              <a:t>tranction</a:t>
            </a:r>
            <a:r>
              <a:rPr lang="en-US" sz="1600" dirty="0">
                <a:solidFill>
                  <a:srgbClr val="7030A0"/>
                </a:solidFill>
                <a:latin typeface="Calibri" charset="0"/>
                <a:ea typeface="DengXian" charset="-122"/>
                <a:cs typeface="Times New Roman" charset="0"/>
              </a:rPr>
              <a:t> on </a:t>
            </a:r>
            <a:r>
              <a:rPr lang="en-US" sz="1600" dirty="0" err="1">
                <a:solidFill>
                  <a:srgbClr val="7030A0"/>
                </a:solidFill>
                <a:latin typeface="Calibri" charset="0"/>
                <a:ea typeface="DengXian" charset="-122"/>
                <a:cs typeface="Times New Roman" charset="0"/>
              </a:rPr>
              <a:t>jth</a:t>
            </a:r>
            <a:r>
              <a:rPr lang="en-US" sz="1600" dirty="0">
                <a:solidFill>
                  <a:srgbClr val="7030A0"/>
                </a:solidFill>
                <a:latin typeface="Calibri" charset="0"/>
                <a:ea typeface="DengXian" charset="-122"/>
                <a:cs typeface="Times New Roman" charset="0"/>
              </a:rPr>
              <a:t> day = T[</a:t>
            </a:r>
            <a:r>
              <a:rPr lang="en-US" sz="1600" dirty="0" err="1">
                <a:solidFill>
                  <a:srgbClr val="7030A0"/>
                </a:solidFill>
                <a:latin typeface="Calibri" charset="0"/>
                <a:ea typeface="DengXian" charset="-122"/>
                <a:cs typeface="Times New Roman" charset="0"/>
              </a:rPr>
              <a:t>i</a:t>
            </a:r>
            <a:r>
              <a:rPr lang="en-US" sz="1600" dirty="0">
                <a:solidFill>
                  <a:srgbClr val="7030A0"/>
                </a:solidFill>
                <a:latin typeface="Calibri" charset="0"/>
                <a:ea typeface="DengXian" charset="-122"/>
                <a:cs typeface="Times New Roman" charset="0"/>
              </a:rPr>
              <a:t>][j-1]</a:t>
            </a:r>
          </a:p>
          <a:p>
            <a:r>
              <a:rPr lang="en-US" sz="1600" dirty="0">
                <a:solidFill>
                  <a:srgbClr val="7030A0"/>
                </a:solidFill>
                <a:latin typeface="Calibri" charset="0"/>
                <a:ea typeface="DengXian" charset="-122"/>
                <a:cs typeface="Times New Roman" charset="0"/>
              </a:rPr>
              <a:t> T[</a:t>
            </a:r>
            <a:r>
              <a:rPr lang="en-US" sz="1600" dirty="0" err="1">
                <a:solidFill>
                  <a:srgbClr val="7030A0"/>
                </a:solidFill>
                <a:latin typeface="Calibri" charset="0"/>
                <a:ea typeface="DengXian" charset="-122"/>
                <a:cs typeface="Times New Roman" charset="0"/>
              </a:rPr>
              <a:t>i</a:t>
            </a:r>
            <a:r>
              <a:rPr lang="en-US" sz="1600" dirty="0">
                <a:solidFill>
                  <a:srgbClr val="7030A0"/>
                </a:solidFill>
                <a:latin typeface="Calibri" charset="0"/>
                <a:ea typeface="DengXian" charset="-122"/>
                <a:cs typeface="Times New Roman" charset="0"/>
              </a:rPr>
              <a:t>][j]= </a:t>
            </a:r>
          </a:p>
          <a:p>
            <a:pPr indent="520700"/>
            <a:r>
              <a:rPr lang="en-US" sz="1600" dirty="0">
                <a:solidFill>
                  <a:srgbClr val="7030A0"/>
                </a:solidFill>
                <a:latin typeface="Calibri" charset="0"/>
                <a:ea typeface="DengXian" charset="-122"/>
                <a:cs typeface="Times New Roman" charset="0"/>
              </a:rPr>
              <a:t>\ </a:t>
            </a:r>
          </a:p>
          <a:p>
            <a:pPr indent="520700"/>
            <a:r>
              <a:rPr lang="en-US" sz="1600" dirty="0">
                <a:solidFill>
                  <a:srgbClr val="7030A0"/>
                </a:solidFill>
                <a:latin typeface="Calibri" charset="0"/>
                <a:ea typeface="DengXian" charset="-122"/>
                <a:cs typeface="Times New Roman" charset="0"/>
              </a:rPr>
              <a:t>  max(price[j] - price[m] + T[i-1][m])       m= [0, j-1]</a:t>
            </a:r>
          </a:p>
          <a:p>
            <a:pPr indent="520700"/>
            <a:r>
              <a:rPr lang="en-US" sz="1600" dirty="0">
                <a:solidFill>
                  <a:srgbClr val="7030A0"/>
                </a:solidFill>
                <a:latin typeface="Calibri" charset="0"/>
                <a:ea typeface="DengXian" charset="-122"/>
                <a:cs typeface="Times New Roman" charset="0"/>
              </a:rPr>
              <a:t>  the best price can get transaction on </a:t>
            </a:r>
            <a:r>
              <a:rPr lang="en-US" sz="1600" dirty="0" err="1">
                <a:solidFill>
                  <a:srgbClr val="7030A0"/>
                </a:solidFill>
                <a:latin typeface="Calibri" charset="0"/>
                <a:ea typeface="DengXian" charset="-122"/>
                <a:cs typeface="Times New Roman" charset="0"/>
              </a:rPr>
              <a:t>jth</a:t>
            </a:r>
            <a:r>
              <a:rPr lang="en-US" sz="1600" dirty="0">
                <a:solidFill>
                  <a:srgbClr val="7030A0"/>
                </a:solidFill>
                <a:latin typeface="Calibri" charset="0"/>
                <a:ea typeface="DengXian" charset="-122"/>
                <a:cs typeface="Times New Roman" charset="0"/>
              </a:rPr>
              <a:t> day</a:t>
            </a:r>
          </a:p>
          <a:p>
            <a:r>
              <a:rPr lang="en-US" sz="1600" dirty="0">
                <a:solidFill>
                  <a:srgbClr val="7030A0"/>
                </a:solidFill>
                <a:latin typeface="Calibri" charset="0"/>
                <a:ea typeface="DengXian" charset="-122"/>
                <a:cs typeface="Times New Roman" charset="0"/>
              </a:rPr>
              <a:t>                 m is the buying date, we buy on </a:t>
            </a:r>
            <a:r>
              <a:rPr lang="en-US" sz="1600" dirty="0" err="1">
                <a:solidFill>
                  <a:srgbClr val="7030A0"/>
                </a:solidFill>
                <a:latin typeface="Calibri" charset="0"/>
                <a:ea typeface="DengXian" charset="-122"/>
                <a:cs typeface="Times New Roman" charset="0"/>
              </a:rPr>
              <a:t>mth</a:t>
            </a:r>
            <a:r>
              <a:rPr lang="en-US" sz="1600" dirty="0">
                <a:solidFill>
                  <a:srgbClr val="7030A0"/>
                </a:solidFill>
                <a:latin typeface="Calibri" charset="0"/>
                <a:ea typeface="DengXian" charset="-122"/>
                <a:cs typeface="Times New Roman" charset="0"/>
              </a:rPr>
              <a:t> day, and sell on </a:t>
            </a:r>
            <a:r>
              <a:rPr lang="en-US" sz="1600" dirty="0" err="1">
                <a:solidFill>
                  <a:srgbClr val="7030A0"/>
                </a:solidFill>
                <a:latin typeface="Calibri" charset="0"/>
                <a:ea typeface="DengXian" charset="-122"/>
                <a:cs typeface="Times New Roman" charset="0"/>
              </a:rPr>
              <a:t>jth</a:t>
            </a:r>
            <a:r>
              <a:rPr lang="en-US" sz="1600" dirty="0">
                <a:solidFill>
                  <a:srgbClr val="7030A0"/>
                </a:solidFill>
                <a:latin typeface="Calibri" charset="0"/>
                <a:ea typeface="DengXian" charset="-122"/>
                <a:cs typeface="Times New Roman" charset="0"/>
              </a:rPr>
              <a:t> day, </a:t>
            </a:r>
          </a:p>
          <a:p>
            <a:r>
              <a:rPr lang="en-US" sz="1600" dirty="0">
                <a:solidFill>
                  <a:srgbClr val="7030A0"/>
                </a:solidFill>
                <a:latin typeface="Calibri" charset="0"/>
                <a:ea typeface="DengXian" charset="-122"/>
                <a:cs typeface="Times New Roman" charset="0"/>
              </a:rPr>
              <a:t>                 so we need to add T[i-1][m] which is the best profit up to </a:t>
            </a:r>
            <a:r>
              <a:rPr lang="en-US" sz="1600" dirty="0" err="1">
                <a:solidFill>
                  <a:srgbClr val="7030A0"/>
                </a:solidFill>
                <a:latin typeface="Calibri" charset="0"/>
                <a:ea typeface="DengXian" charset="-122"/>
                <a:cs typeface="Times New Roman" charset="0"/>
              </a:rPr>
              <a:t>mth</a:t>
            </a:r>
            <a:r>
              <a:rPr lang="en-US" sz="1600" dirty="0">
                <a:solidFill>
                  <a:srgbClr val="7030A0"/>
                </a:solidFill>
                <a:latin typeface="Calibri" charset="0"/>
                <a:ea typeface="DengXian" charset="-122"/>
                <a:cs typeface="Times New Roman" charset="0"/>
              </a:rPr>
              <a:t> </a:t>
            </a:r>
            <a:r>
              <a:rPr lang="en-US" sz="1600" dirty="0" smtClean="0">
                <a:solidFill>
                  <a:srgbClr val="7030A0"/>
                </a:solidFill>
                <a:latin typeface="Calibri" charset="0"/>
                <a:ea typeface="DengXian" charset="-122"/>
                <a:cs typeface="Times New Roman" charset="0"/>
              </a:rPr>
              <a:t>day</a:t>
            </a:r>
          </a:p>
        </p:txBody>
      </p:sp>
      <p:graphicFrame>
        <p:nvGraphicFramePr>
          <p:cNvPr id="5" name="Table 4"/>
          <p:cNvGraphicFramePr>
            <a:graphicFrameLocks noGrp="1"/>
          </p:cNvGraphicFramePr>
          <p:nvPr>
            <p:extLst>
              <p:ext uri="{D42A27DB-BD31-4B8C-83A1-F6EECF244321}">
                <p14:modId xmlns:p14="http://schemas.microsoft.com/office/powerpoint/2010/main" val="1518686220"/>
              </p:ext>
            </p:extLst>
          </p:nvPr>
        </p:nvGraphicFramePr>
        <p:xfrm>
          <a:off x="364175" y="3895106"/>
          <a:ext cx="3340926" cy="1347728"/>
        </p:xfrm>
        <a:graphic>
          <a:graphicData uri="http://schemas.openxmlformats.org/drawingml/2006/table">
            <a:tbl>
              <a:tblPr firstRow="1" bandRow="1">
                <a:tableStyleId>{2D5ABB26-0587-4C30-8999-92F81FD0307C}</a:tableStyleId>
              </a:tblPr>
              <a:tblGrid>
                <a:gridCol w="696432"/>
                <a:gridCol w="432836"/>
                <a:gridCol w="434661"/>
                <a:gridCol w="370740"/>
                <a:gridCol w="383525"/>
                <a:gridCol w="396309"/>
                <a:gridCol w="626423"/>
              </a:tblGrid>
              <a:tr h="334940">
                <a:tc>
                  <a:txBody>
                    <a:bodyPr/>
                    <a:lstStyle/>
                    <a:p>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3</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2</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6</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5</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3</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7596">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7596">
                <a:tc>
                  <a:txBody>
                    <a:bodyPr/>
                    <a:lstStyle/>
                    <a:p>
                      <a:r>
                        <a:rPr lang="en-US" sz="1400" dirty="0" smtClean="0"/>
                        <a:t>1</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4</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4</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4</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4</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37596">
                <a:tc>
                  <a:txBody>
                    <a:bodyPr/>
                    <a:lstStyle/>
                    <a:p>
                      <a:r>
                        <a:rPr lang="en-US" sz="1400" dirty="0" smtClean="0"/>
                        <a:t>2</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0</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4</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4</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4</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smtClean="0"/>
                        <a:t>3-0+4</a:t>
                      </a:r>
                      <a:endParaRPr 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6" name="Rectangle 5"/>
          <p:cNvSpPr/>
          <p:nvPr/>
        </p:nvSpPr>
        <p:spPr>
          <a:xfrm>
            <a:off x="6432468" y="2390116"/>
            <a:ext cx="6096000" cy="4031873"/>
          </a:xfrm>
          <a:prstGeom prst="rect">
            <a:avLst/>
          </a:prstGeom>
        </p:spPr>
        <p:txBody>
          <a:bodyPr>
            <a:spAutoFit/>
          </a:bodyPr>
          <a:lstStyle/>
          <a:p>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dp</a:t>
            </a:r>
            <a:r>
              <a:rPr lang="en-US" sz="1600" dirty="0">
                <a:solidFill>
                  <a:schemeClr val="accent1">
                    <a:lumMod val="75000"/>
                  </a:schemeClr>
                </a:solidFill>
                <a:latin typeface="Calibri" charset="0"/>
                <a:ea typeface="DengXian" charset="-122"/>
                <a:cs typeface="Times New Roman" charset="0"/>
              </a:rPr>
              <a:t> = [], n=</a:t>
            </a:r>
            <a:r>
              <a:rPr lang="en-US" sz="1600" dirty="0" err="1">
                <a:solidFill>
                  <a:schemeClr val="accent1">
                    <a:lumMod val="75000"/>
                  </a:schemeClr>
                </a:solidFill>
                <a:latin typeface="Calibri" charset="0"/>
                <a:ea typeface="DengXian" charset="-122"/>
                <a:cs typeface="Times New Roman" charset="0"/>
              </a:rPr>
              <a:t>prices.length</a:t>
            </a:r>
            <a:r>
              <a:rPr lang="en-US" sz="1600" dirty="0">
                <a:solidFill>
                  <a:schemeClr val="accent1">
                    <a:lumMod val="75000"/>
                  </a:schemeClr>
                </a:solidFill>
                <a:latin typeface="Calibri" charset="0"/>
                <a:ea typeface="DengXian" charset="-122"/>
                <a:cs typeface="Times New Roman" charset="0"/>
              </a:rPr>
              <a:t>;</a:t>
            </a:r>
          </a:p>
          <a:p>
            <a:r>
              <a:rPr lang="en-US" sz="1600" dirty="0">
                <a:solidFill>
                  <a:schemeClr val="accent1">
                    <a:lumMod val="75000"/>
                  </a:schemeClr>
                </a:solidFill>
                <a:latin typeface="Calibri" charset="0"/>
                <a:ea typeface="DengXian" charset="-122"/>
                <a:cs typeface="Times New Roman" charset="0"/>
              </a:rPr>
              <a:t>    if(n===0)  return 0;</a:t>
            </a:r>
          </a:p>
          <a:p>
            <a:r>
              <a:rPr lang="en-US" sz="1600" dirty="0">
                <a:solidFill>
                  <a:schemeClr val="accent1">
                    <a:lumMod val="75000"/>
                  </a:schemeClr>
                </a:solidFill>
                <a:latin typeface="Calibri" charset="0"/>
                <a:ea typeface="DengXian" charset="-122"/>
                <a:cs typeface="Times New Roman" charset="0"/>
              </a:rPr>
              <a:t>    if(k &gt;= n/2) return </a:t>
            </a:r>
            <a:r>
              <a:rPr lang="en-US" sz="1600" dirty="0" err="1">
                <a:solidFill>
                  <a:schemeClr val="accent1">
                    <a:lumMod val="75000"/>
                  </a:schemeClr>
                </a:solidFill>
                <a:latin typeface="Calibri" charset="0"/>
                <a:ea typeface="DengXian" charset="-122"/>
                <a:cs typeface="Times New Roman" charset="0"/>
              </a:rPr>
              <a:t>quickSolve</a:t>
            </a:r>
            <a:r>
              <a:rPr lang="en-US" sz="1600" dirty="0">
                <a:solidFill>
                  <a:schemeClr val="accent1">
                    <a:lumMod val="75000"/>
                  </a:schemeClr>
                </a:solidFill>
                <a:latin typeface="Calibri" charset="0"/>
                <a:ea typeface="DengXian" charset="-122"/>
                <a:cs typeface="Times New Roman" charset="0"/>
              </a:rPr>
              <a:t>(prices</a:t>
            </a:r>
            <a:r>
              <a:rPr lang="en-US" sz="1600" dirty="0" smtClean="0">
                <a:solidFill>
                  <a:schemeClr val="accent1">
                    <a:lumMod val="75000"/>
                  </a:schemeClr>
                </a:solidFill>
                <a:latin typeface="Calibri" charset="0"/>
                <a:ea typeface="DengXian" charset="-122"/>
                <a:cs typeface="Times New Roman" charset="0"/>
              </a:rPr>
              <a:t>);   // revert to question II</a:t>
            </a:r>
            <a:endParaRPr lang="en-US" sz="1600" dirty="0">
              <a:solidFill>
                <a:schemeClr val="accent1">
                  <a:lumMod val="75000"/>
                </a:schemeClr>
              </a:solidFill>
              <a:latin typeface="Calibri" charset="0"/>
              <a:ea typeface="DengXian" charset="-122"/>
              <a:cs typeface="Times New Roman" charset="0"/>
            </a:endParaRP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=0;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&lt;k+1;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dp</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 = new Array(n).fill(0);</a:t>
            </a:r>
          </a:p>
          <a:p>
            <a:pPr indent="139700"/>
            <a:r>
              <a:rPr lang="en-US" sz="1600" dirty="0">
                <a:solidFill>
                  <a:schemeClr val="accent1">
                    <a:lumMod val="75000"/>
                  </a:schemeClr>
                </a:solidFill>
                <a:latin typeface="Calibri" charset="0"/>
                <a:ea typeface="DengXian" charset="-122"/>
                <a:cs typeface="Times New Roman" charset="0"/>
              </a:rPr>
              <a:t>}</a:t>
            </a:r>
          </a:p>
          <a:p>
            <a:pPr indent="139700"/>
            <a:r>
              <a:rPr lang="en-US" sz="1600" dirty="0">
                <a:solidFill>
                  <a:schemeClr val="accent1">
                    <a:lumMod val="75000"/>
                  </a:schemeClr>
                </a:solidFill>
                <a:latin typeface="Calibri" charset="0"/>
                <a:ea typeface="DengXian" charset="-122"/>
                <a:cs typeface="Times New Roman" charset="0"/>
              </a:rPr>
              <a:t>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=1;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&lt;=k;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 {</a:t>
            </a:r>
          </a:p>
          <a:p>
            <a:pPr indent="139700"/>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j=1; j&lt;n; j++) {</a:t>
            </a:r>
          </a:p>
          <a:p>
            <a:pPr indent="139700"/>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dp</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][j] = </a:t>
            </a:r>
            <a:r>
              <a:rPr lang="en-US" sz="1600" dirty="0" err="1">
                <a:solidFill>
                  <a:schemeClr val="accent1">
                    <a:lumMod val="75000"/>
                  </a:schemeClr>
                </a:solidFill>
                <a:latin typeface="Calibri" charset="0"/>
                <a:ea typeface="DengXian" charset="-122"/>
                <a:cs typeface="Times New Roman" charset="0"/>
              </a:rPr>
              <a:t>dp</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][j-1];</a:t>
            </a:r>
          </a:p>
          <a:p>
            <a:pPr indent="139700"/>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maxV</a:t>
            </a:r>
            <a:r>
              <a:rPr lang="en-US" sz="1600" dirty="0">
                <a:solidFill>
                  <a:schemeClr val="accent1">
                    <a:lumMod val="75000"/>
                  </a:schemeClr>
                </a:solidFill>
                <a:latin typeface="Calibri" charset="0"/>
                <a:ea typeface="DengXian" charset="-122"/>
                <a:cs typeface="Times New Roman" charset="0"/>
              </a:rPr>
              <a:t> = </a:t>
            </a:r>
            <a:r>
              <a:rPr lang="en-US" sz="1600" dirty="0" err="1">
                <a:solidFill>
                  <a:schemeClr val="accent1">
                    <a:lumMod val="75000"/>
                  </a:schemeClr>
                </a:solidFill>
                <a:latin typeface="Calibri" charset="0"/>
                <a:ea typeface="DengXian" charset="-122"/>
                <a:cs typeface="Times New Roman" charset="0"/>
              </a:rPr>
              <a:t>dp</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][j];</a:t>
            </a:r>
          </a:p>
          <a:p>
            <a:pPr indent="139700"/>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m=0; m&lt;=j-1; m++) {</a:t>
            </a:r>
          </a:p>
          <a:p>
            <a:pPr indent="139700"/>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maxV</a:t>
            </a:r>
            <a:r>
              <a:rPr lang="en-US" sz="1600" dirty="0">
                <a:solidFill>
                  <a:schemeClr val="accent1">
                    <a:lumMod val="75000"/>
                  </a:schemeClr>
                </a:solidFill>
                <a:latin typeface="Calibri" charset="0"/>
                <a:ea typeface="DengXian" charset="-122"/>
                <a:cs typeface="Times New Roman" charset="0"/>
              </a:rPr>
              <a:t> = </a:t>
            </a:r>
            <a:r>
              <a:rPr lang="en-US" sz="1600" dirty="0" err="1">
                <a:solidFill>
                  <a:schemeClr val="accent1">
                    <a:lumMod val="75000"/>
                  </a:schemeClr>
                </a:solidFill>
                <a:latin typeface="Calibri" charset="0"/>
                <a:ea typeface="DengXian" charset="-122"/>
                <a:cs typeface="Times New Roman" charset="0"/>
              </a:rPr>
              <a:t>Math.max</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maxV</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dp</a:t>
            </a:r>
            <a:r>
              <a:rPr lang="en-US" sz="1600" dirty="0">
                <a:solidFill>
                  <a:schemeClr val="accent1">
                    <a:lumMod val="75000"/>
                  </a:schemeClr>
                </a:solidFill>
                <a:latin typeface="Calibri" charset="0"/>
                <a:ea typeface="DengXian" charset="-122"/>
                <a:cs typeface="Times New Roman" charset="0"/>
              </a:rPr>
              <a:t>[i-1][m] + prices[j] - prices[m]);</a:t>
            </a:r>
          </a:p>
          <a:p>
            <a:pPr indent="139700"/>
            <a:r>
              <a:rPr lang="en-US" sz="1600" dirty="0">
                <a:solidFill>
                  <a:schemeClr val="accent1">
                    <a:lumMod val="75000"/>
                  </a:schemeClr>
                </a:solidFill>
                <a:latin typeface="Calibri" charset="0"/>
                <a:ea typeface="DengXian" charset="-122"/>
                <a:cs typeface="Times New Roman" charset="0"/>
              </a:rPr>
              <a:t>            }</a:t>
            </a:r>
          </a:p>
          <a:p>
            <a:pPr indent="139700"/>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dp</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][j] = </a:t>
            </a:r>
            <a:r>
              <a:rPr lang="en-US" sz="1600" dirty="0" err="1">
                <a:solidFill>
                  <a:schemeClr val="accent1">
                    <a:lumMod val="75000"/>
                  </a:schemeClr>
                </a:solidFill>
                <a:latin typeface="Calibri" charset="0"/>
                <a:ea typeface="DengXian" charset="-122"/>
                <a:cs typeface="Times New Roman" charset="0"/>
              </a:rPr>
              <a:t>maxV</a:t>
            </a:r>
            <a:r>
              <a:rPr lang="en-US" sz="1600" dirty="0">
                <a:solidFill>
                  <a:schemeClr val="accent1">
                    <a:lumMod val="75000"/>
                  </a:schemeClr>
                </a:solidFill>
                <a:latin typeface="Calibri" charset="0"/>
                <a:ea typeface="DengXian" charset="-122"/>
                <a:cs typeface="Times New Roman" charset="0"/>
              </a:rPr>
              <a:t>;</a:t>
            </a:r>
          </a:p>
          <a:p>
            <a:pPr indent="139700"/>
            <a:r>
              <a:rPr lang="en-US" sz="1600" dirty="0">
                <a:solidFill>
                  <a:schemeClr val="accent1">
                    <a:lumMod val="75000"/>
                  </a:schemeClr>
                </a:solidFill>
                <a:latin typeface="Calibri" charset="0"/>
                <a:ea typeface="DengXian" charset="-122"/>
                <a:cs typeface="Times New Roman" charset="0"/>
              </a:rPr>
              <a:t>        }</a:t>
            </a:r>
          </a:p>
          <a:p>
            <a:pPr indent="139700"/>
            <a:r>
              <a:rPr lang="en-US" sz="1600" dirty="0">
                <a:solidFill>
                  <a:schemeClr val="accent1">
                    <a:lumMod val="75000"/>
                  </a:schemeClr>
                </a:solidFill>
                <a:latin typeface="Calibri" charset="0"/>
                <a:ea typeface="DengXian" charset="-122"/>
                <a:cs typeface="Times New Roman" charset="0"/>
              </a:rPr>
              <a:t>    }</a:t>
            </a:r>
            <a:endParaRPr lang="en-US" sz="1600"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17095683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718369" cy="471783"/>
          </a:xfrm>
        </p:spPr>
        <p:txBody>
          <a:bodyPr>
            <a:noAutofit/>
          </a:bodyPr>
          <a:lstStyle/>
          <a:p>
            <a:r>
              <a:rPr lang="en-US" sz="2400" dirty="0" smtClean="0"/>
              <a:t>Best time to buy and sell stocks</a:t>
            </a:r>
            <a:endParaRPr lang="en-US" sz="2400" dirty="0"/>
          </a:p>
        </p:txBody>
      </p:sp>
      <p:sp>
        <p:nvSpPr>
          <p:cNvPr id="3" name="Rectangle 2"/>
          <p:cNvSpPr/>
          <p:nvPr/>
        </p:nvSpPr>
        <p:spPr>
          <a:xfrm>
            <a:off x="0" y="471783"/>
            <a:ext cx="11839699" cy="2031325"/>
          </a:xfrm>
          <a:prstGeom prst="rect">
            <a:avLst/>
          </a:prstGeom>
        </p:spPr>
        <p:txBody>
          <a:bodyPr wrap="square">
            <a:spAutoFit/>
          </a:bodyPr>
          <a:lstStyle/>
          <a:p>
            <a:r>
              <a:rPr lang="en-US" sz="1400" dirty="0"/>
              <a:t>Say you have an array for which the </a:t>
            </a:r>
            <a:r>
              <a:rPr lang="en-US" sz="1400" dirty="0" err="1"/>
              <a:t>ith</a:t>
            </a:r>
            <a:r>
              <a:rPr lang="en-US" sz="1400" dirty="0"/>
              <a:t> element is the price of a given stock on day </a:t>
            </a:r>
            <a:r>
              <a:rPr lang="en-US" sz="1400" dirty="0" err="1"/>
              <a:t>i</a:t>
            </a:r>
            <a:r>
              <a:rPr lang="en-US" sz="1400" dirty="0" smtClean="0"/>
              <a:t>. Design </a:t>
            </a:r>
            <a:r>
              <a:rPr lang="en-US" sz="1400" dirty="0"/>
              <a:t>an algorithm to find the maximum profit. You may complete as many transactions as you like (</a:t>
            </a:r>
            <a:r>
              <a:rPr lang="en-US" sz="1400" dirty="0" err="1"/>
              <a:t>ie</a:t>
            </a:r>
            <a:r>
              <a:rPr lang="en-US" sz="1400" dirty="0"/>
              <a:t>, buy one and sell one share of the stock multiple times) with the following restrictions</a:t>
            </a:r>
            <a:r>
              <a:rPr lang="en-US" sz="1400" dirty="0" smtClean="0"/>
              <a:t>: You </a:t>
            </a:r>
            <a:r>
              <a:rPr lang="en-US" sz="1400" dirty="0"/>
              <a:t>may not engage in multiple transactions at the same time (</a:t>
            </a:r>
            <a:r>
              <a:rPr lang="en-US" sz="1400" dirty="0" err="1"/>
              <a:t>ie</a:t>
            </a:r>
            <a:r>
              <a:rPr lang="en-US" sz="1400" dirty="0"/>
              <a:t>, you must sell the stock before you buy again).After you sell your stock, you cannot buy stock on next day. (</a:t>
            </a:r>
            <a:r>
              <a:rPr lang="en-US" sz="1400" dirty="0" err="1"/>
              <a:t>ie</a:t>
            </a:r>
            <a:r>
              <a:rPr lang="en-US" sz="1400" dirty="0"/>
              <a:t>, </a:t>
            </a:r>
            <a:r>
              <a:rPr lang="en-US" sz="1400" dirty="0" err="1"/>
              <a:t>cooldown</a:t>
            </a:r>
            <a:r>
              <a:rPr lang="en-US" sz="1400" dirty="0"/>
              <a:t> 1 day</a:t>
            </a:r>
            <a:r>
              <a:rPr lang="en-US" sz="1400" dirty="0" smtClean="0"/>
              <a:t>)</a:t>
            </a:r>
          </a:p>
          <a:p>
            <a:r>
              <a:rPr lang="en-US" sz="1400" dirty="0" smtClean="0"/>
              <a:t>Example: Input</a:t>
            </a:r>
            <a:r>
              <a:rPr lang="en-US" sz="1400" dirty="0"/>
              <a:t>: [1,2,3,0,2</a:t>
            </a:r>
            <a:r>
              <a:rPr lang="en-US" sz="1400" dirty="0" smtClean="0"/>
              <a:t>]        Output</a:t>
            </a:r>
            <a:r>
              <a:rPr lang="en-US" sz="1400" dirty="0"/>
              <a:t>: 3 </a:t>
            </a:r>
            <a:endParaRPr lang="en-US" sz="1400" dirty="0" smtClean="0"/>
          </a:p>
          <a:p>
            <a:r>
              <a:rPr lang="en-US" sz="1400" dirty="0" smtClean="0"/>
              <a:t>Explanation</a:t>
            </a:r>
            <a:r>
              <a:rPr lang="en-US" sz="1400" dirty="0"/>
              <a:t>: transactions = [buy, sell, </a:t>
            </a:r>
            <a:r>
              <a:rPr lang="en-US" sz="1400" dirty="0" err="1"/>
              <a:t>cooldown</a:t>
            </a:r>
            <a:r>
              <a:rPr lang="en-US" sz="1400" dirty="0"/>
              <a:t>, buy, sell</a:t>
            </a:r>
            <a:r>
              <a:rPr lang="en-US" sz="1400" dirty="0" smtClean="0"/>
              <a:t>]</a:t>
            </a:r>
          </a:p>
          <a:p>
            <a:endParaRPr lang="en-US" sz="1400" dirty="0"/>
          </a:p>
          <a:p>
            <a:endParaRPr lang="en-US" sz="1400" dirty="0" smtClean="0"/>
          </a:p>
          <a:p>
            <a:endParaRPr lang="en-US" sz="1400" dirty="0" smtClean="0"/>
          </a:p>
          <a:p>
            <a:endParaRPr lang="en-US" sz="1400" dirty="0"/>
          </a:p>
        </p:txBody>
      </p:sp>
      <p:sp>
        <p:nvSpPr>
          <p:cNvPr id="4" name="Rectangle 3"/>
          <p:cNvSpPr/>
          <p:nvPr/>
        </p:nvSpPr>
        <p:spPr>
          <a:xfrm>
            <a:off x="114793" y="1680934"/>
            <a:ext cx="8091055" cy="1569660"/>
          </a:xfrm>
          <a:prstGeom prst="rect">
            <a:avLst/>
          </a:prstGeom>
        </p:spPr>
        <p:txBody>
          <a:bodyPr wrap="square">
            <a:spAutoFit/>
          </a:bodyPr>
          <a:lstStyle/>
          <a:p>
            <a:r>
              <a:rPr lang="en-US" sz="1600" dirty="0" smtClean="0">
                <a:latin typeface="Calibri" charset="0"/>
                <a:ea typeface="DengXian" charset="-122"/>
                <a:cs typeface="Times New Roman" charset="0"/>
              </a:rPr>
              <a:t>If we hold on </a:t>
            </a:r>
            <a:r>
              <a:rPr lang="en-US" sz="1600" dirty="0" err="1" smtClean="0">
                <a:latin typeface="Calibri" charset="0"/>
                <a:ea typeface="DengXian" charset="-122"/>
                <a:cs typeface="Times New Roman" charset="0"/>
              </a:rPr>
              <a:t>ith</a:t>
            </a:r>
            <a:r>
              <a:rPr lang="en-US" sz="1600" dirty="0" smtClean="0">
                <a:latin typeface="Calibri" charset="0"/>
                <a:ea typeface="DengXian" charset="-122"/>
                <a:cs typeface="Times New Roman" charset="0"/>
              </a:rPr>
              <a:t> day, we could hold on i-1th day or </a:t>
            </a:r>
            <a:r>
              <a:rPr lang="en-US" sz="1600" dirty="0" err="1" smtClean="0">
                <a:latin typeface="Calibri" charset="0"/>
                <a:ea typeface="DengXian" charset="-122"/>
                <a:cs typeface="Times New Roman" charset="0"/>
              </a:rPr>
              <a:t>cooldown</a:t>
            </a:r>
            <a:r>
              <a:rPr lang="en-US" sz="1600" dirty="0" smtClean="0">
                <a:latin typeface="Calibri" charset="0"/>
                <a:ea typeface="DengXian" charset="-122"/>
                <a:cs typeface="Times New Roman" charset="0"/>
              </a:rPr>
              <a:t> on i-1th day and buy on </a:t>
            </a:r>
            <a:r>
              <a:rPr lang="en-US" sz="1600" dirty="0" err="1" smtClean="0">
                <a:latin typeface="Calibri" charset="0"/>
                <a:ea typeface="DengXian" charset="-122"/>
                <a:cs typeface="Times New Roman" charset="0"/>
              </a:rPr>
              <a:t>ith</a:t>
            </a:r>
            <a:r>
              <a:rPr lang="en-US" sz="1600" dirty="0" smtClean="0">
                <a:latin typeface="Calibri" charset="0"/>
                <a:ea typeface="DengXian" charset="-122"/>
                <a:cs typeface="Times New Roman" charset="0"/>
              </a:rPr>
              <a:t> day</a:t>
            </a:r>
            <a:endParaRPr lang="en-US" sz="1600" dirty="0">
              <a:latin typeface="Calibri" charset="0"/>
              <a:ea typeface="DengXian" charset="-122"/>
              <a:cs typeface="Times New Roman" charset="0"/>
            </a:endParaRPr>
          </a:p>
          <a:p>
            <a:r>
              <a:rPr lang="en-US" sz="1600" b="1" dirty="0">
                <a:solidFill>
                  <a:srgbClr val="7030A0"/>
                </a:solidFill>
                <a:latin typeface="Calibri" charset="0"/>
                <a:ea typeface="DengXian" charset="-122"/>
                <a:cs typeface="Times New Roman" charset="0"/>
              </a:rPr>
              <a:t> hold[</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 = max(hold[i-1], rest[i-1] - price[</a:t>
            </a:r>
            <a:r>
              <a:rPr lang="en-US" sz="1600" b="1" dirty="0" err="1">
                <a:solidFill>
                  <a:srgbClr val="7030A0"/>
                </a:solidFill>
                <a:latin typeface="Calibri" charset="0"/>
                <a:ea typeface="DengXian" charset="-122"/>
                <a:cs typeface="Times New Roman" charset="0"/>
              </a:rPr>
              <a:t>i</a:t>
            </a:r>
            <a:r>
              <a:rPr lang="en-US" sz="1600" b="1" dirty="0" smtClean="0">
                <a:solidFill>
                  <a:srgbClr val="7030A0"/>
                </a:solidFill>
                <a:latin typeface="Calibri" charset="0"/>
                <a:ea typeface="DengXian" charset="-122"/>
                <a:cs typeface="Times New Roman" charset="0"/>
              </a:rPr>
              <a:t>]);</a:t>
            </a:r>
          </a:p>
          <a:p>
            <a:r>
              <a:rPr lang="en-US" sz="1600" dirty="0" smtClean="0">
                <a:latin typeface="Calibri" charset="0"/>
                <a:ea typeface="DengXian" charset="-122"/>
                <a:cs typeface="Times New Roman" charset="0"/>
              </a:rPr>
              <a:t>If we rest on </a:t>
            </a:r>
            <a:r>
              <a:rPr lang="en-US" sz="1600" dirty="0" err="1" smtClean="0">
                <a:latin typeface="Calibri" charset="0"/>
                <a:ea typeface="DengXian" charset="-122"/>
                <a:cs typeface="Times New Roman" charset="0"/>
              </a:rPr>
              <a:t>ith</a:t>
            </a:r>
            <a:r>
              <a:rPr lang="en-US" sz="1600" dirty="0" smtClean="0">
                <a:latin typeface="Calibri" charset="0"/>
                <a:ea typeface="DengXian" charset="-122"/>
                <a:cs typeface="Times New Roman" charset="0"/>
              </a:rPr>
              <a:t> day, we could rest on i-1th day or sell on i-1th day</a:t>
            </a:r>
            <a:endParaRPr lang="en-US" sz="1600" dirty="0">
              <a:latin typeface="Calibri" charset="0"/>
              <a:ea typeface="DengXian" charset="-122"/>
              <a:cs typeface="Times New Roman" charset="0"/>
            </a:endParaRPr>
          </a:p>
          <a:p>
            <a:r>
              <a:rPr lang="en-US" sz="1600" b="1" dirty="0" smtClean="0">
                <a:solidFill>
                  <a:srgbClr val="7030A0"/>
                </a:solidFill>
                <a:latin typeface="Calibri" charset="0"/>
                <a:ea typeface="DengXian" charset="-122"/>
                <a:cs typeface="Times New Roman" charset="0"/>
              </a:rPr>
              <a:t>rest[</a:t>
            </a:r>
            <a:r>
              <a:rPr lang="en-US" sz="1600" b="1" dirty="0" err="1" smtClean="0">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 = max(rest[i-1], sold[i-1</a:t>
            </a:r>
            <a:r>
              <a:rPr lang="en-US" sz="1600" b="1" dirty="0" smtClean="0">
                <a:solidFill>
                  <a:srgbClr val="7030A0"/>
                </a:solidFill>
                <a:latin typeface="Calibri" charset="0"/>
                <a:ea typeface="DengXian" charset="-122"/>
                <a:cs typeface="Times New Roman" charset="0"/>
              </a:rPr>
              <a:t>]);</a:t>
            </a:r>
          </a:p>
          <a:p>
            <a:r>
              <a:rPr lang="en-US" sz="1600" dirty="0" smtClean="0">
                <a:latin typeface="Calibri" charset="0"/>
                <a:ea typeface="DengXian" charset="-122"/>
                <a:cs typeface="Times New Roman" charset="0"/>
              </a:rPr>
              <a:t>If we sold on </a:t>
            </a:r>
            <a:r>
              <a:rPr lang="en-US" sz="1600" dirty="0" err="1" smtClean="0">
                <a:latin typeface="Calibri" charset="0"/>
                <a:ea typeface="DengXian" charset="-122"/>
                <a:cs typeface="Times New Roman" charset="0"/>
              </a:rPr>
              <a:t>ith</a:t>
            </a:r>
            <a:r>
              <a:rPr lang="en-US" sz="1600" dirty="0" smtClean="0">
                <a:latin typeface="Calibri" charset="0"/>
                <a:ea typeface="DengXian" charset="-122"/>
                <a:cs typeface="Times New Roman" charset="0"/>
              </a:rPr>
              <a:t> day, means we hold the stock on i-1th day</a:t>
            </a:r>
            <a:endParaRPr lang="en-US" sz="1600" dirty="0">
              <a:latin typeface="Calibri" charset="0"/>
              <a:ea typeface="DengXian" charset="-122"/>
              <a:cs typeface="Times New Roman" charset="0"/>
            </a:endParaRPr>
          </a:p>
          <a:p>
            <a:r>
              <a:rPr lang="en-US" sz="1600" dirty="0">
                <a:latin typeface="Calibri" charset="0"/>
                <a:ea typeface="DengXian" charset="-122"/>
                <a:cs typeface="Times New Roman" charset="0"/>
              </a:rPr>
              <a:t> </a:t>
            </a:r>
            <a:r>
              <a:rPr lang="en-US" sz="1600" b="1" dirty="0">
                <a:solidFill>
                  <a:srgbClr val="7030A0"/>
                </a:solidFill>
                <a:latin typeface="Calibri" charset="0"/>
                <a:ea typeface="DengXian" charset="-122"/>
                <a:cs typeface="Times New Roman" charset="0"/>
              </a:rPr>
              <a:t>sold[</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 = hold[i-1] + price[</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a:t>
            </a:r>
            <a:endParaRPr lang="en-US" sz="1600" b="1" dirty="0">
              <a:solidFill>
                <a:srgbClr val="7030A0"/>
              </a:solidFill>
              <a:effectLst/>
              <a:latin typeface="Calibri" charset="0"/>
              <a:ea typeface="DengXian" charset="-122"/>
              <a:cs typeface="Times New Roman" charset="0"/>
            </a:endParaRPr>
          </a:p>
        </p:txBody>
      </p:sp>
      <p:pic>
        <p:nvPicPr>
          <p:cNvPr id="5" name="Picture 4"/>
          <p:cNvPicPr>
            <a:picLocks noChangeAspect="1"/>
          </p:cNvPicPr>
          <p:nvPr/>
        </p:nvPicPr>
        <p:blipFill>
          <a:blip r:embed="rId2"/>
          <a:stretch>
            <a:fillRect/>
          </a:stretch>
        </p:blipFill>
        <p:spPr>
          <a:xfrm>
            <a:off x="4188798" y="2972675"/>
            <a:ext cx="8003202" cy="3885325"/>
          </a:xfrm>
          <a:prstGeom prst="rect">
            <a:avLst/>
          </a:prstGeom>
        </p:spPr>
      </p:pic>
      <p:sp>
        <p:nvSpPr>
          <p:cNvPr id="6" name="Rectangle 5"/>
          <p:cNvSpPr/>
          <p:nvPr/>
        </p:nvSpPr>
        <p:spPr>
          <a:xfrm>
            <a:off x="114793" y="3388817"/>
            <a:ext cx="6096000" cy="2862322"/>
          </a:xfrm>
          <a:prstGeom prst="rect">
            <a:avLst/>
          </a:prstGeom>
        </p:spPr>
        <p:txBody>
          <a:bodyPr>
            <a:spAutoFit/>
          </a:bodyPr>
          <a:lstStyle/>
          <a:p>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rest = 0; // no </a:t>
            </a:r>
            <a:r>
              <a:rPr lang="en-US" sz="1500" dirty="0" err="1">
                <a:solidFill>
                  <a:schemeClr val="accent1">
                    <a:lumMod val="75000"/>
                  </a:schemeClr>
                </a:solidFill>
                <a:latin typeface="Calibri" charset="0"/>
                <a:ea typeface="DengXian" charset="-122"/>
                <a:cs typeface="Times New Roman" charset="0"/>
              </a:rPr>
              <a:t>tranction</a:t>
            </a:r>
            <a:r>
              <a:rPr lang="en-US" sz="1500" dirty="0">
                <a:solidFill>
                  <a:schemeClr val="accent1">
                    <a:lumMod val="75000"/>
                  </a:schemeClr>
                </a:solidFill>
                <a:latin typeface="Calibri" charset="0"/>
                <a:ea typeface="DengXian" charset="-122"/>
                <a:cs typeface="Times New Roman" charset="0"/>
              </a:rPr>
              <a:t> on 0th day</a:t>
            </a:r>
          </a:p>
          <a:p>
            <a:r>
              <a:rPr lang="en-US" sz="1500" dirty="0" err="1" smtClean="0">
                <a:solidFill>
                  <a:schemeClr val="accent1">
                    <a:lumMod val="75000"/>
                  </a:schemeClr>
                </a:solidFill>
                <a:latin typeface="Calibri" charset="0"/>
                <a:ea typeface="DengXian" charset="-122"/>
                <a:cs typeface="Times New Roman" charset="0"/>
              </a:rPr>
              <a:t>var</a:t>
            </a:r>
            <a:r>
              <a:rPr lang="en-US" sz="1500" dirty="0" smtClean="0">
                <a:solidFill>
                  <a:schemeClr val="accent1">
                    <a:lumMod val="75000"/>
                  </a:schemeClr>
                </a:solidFill>
                <a:latin typeface="Calibri" charset="0"/>
                <a:ea typeface="DengXian" charset="-122"/>
                <a:cs typeface="Times New Roman" charset="0"/>
              </a:rPr>
              <a:t> </a:t>
            </a:r>
            <a:r>
              <a:rPr lang="en-US" sz="1500" dirty="0">
                <a:solidFill>
                  <a:schemeClr val="accent1">
                    <a:lumMod val="75000"/>
                  </a:schemeClr>
                </a:solidFill>
                <a:latin typeface="Calibri" charset="0"/>
                <a:ea typeface="DengXian" charset="-122"/>
                <a:cs typeface="Times New Roman" charset="0"/>
              </a:rPr>
              <a:t>hold = -prices[0]; // after buy, profit is negative.</a:t>
            </a:r>
          </a:p>
          <a:p>
            <a:r>
              <a:rPr lang="en-US" sz="1500" dirty="0" err="1" smtClean="0">
                <a:solidFill>
                  <a:schemeClr val="accent1">
                    <a:lumMod val="75000"/>
                  </a:schemeClr>
                </a:solidFill>
                <a:latin typeface="Calibri" charset="0"/>
                <a:ea typeface="DengXian" charset="-122"/>
                <a:cs typeface="Times New Roman" charset="0"/>
              </a:rPr>
              <a:t>var</a:t>
            </a:r>
            <a:r>
              <a:rPr lang="en-US" sz="1500" dirty="0" smtClean="0">
                <a:solidFill>
                  <a:schemeClr val="accent1">
                    <a:lumMod val="75000"/>
                  </a:schemeClr>
                </a:solidFill>
                <a:latin typeface="Calibri" charset="0"/>
                <a:ea typeface="DengXian" charset="-122"/>
                <a:cs typeface="Times New Roman" charset="0"/>
              </a:rPr>
              <a:t> </a:t>
            </a:r>
            <a:r>
              <a:rPr lang="en-US" sz="1500" dirty="0">
                <a:solidFill>
                  <a:schemeClr val="accent1">
                    <a:lumMod val="75000"/>
                  </a:schemeClr>
                </a:solidFill>
                <a:latin typeface="Calibri" charset="0"/>
                <a:ea typeface="DengXian" charset="-122"/>
                <a:cs typeface="Times New Roman" charset="0"/>
              </a:rPr>
              <a:t>sold = 0; // can't sell on first day</a:t>
            </a:r>
          </a:p>
          <a:p>
            <a:r>
              <a:rPr lang="en-US" sz="1500" dirty="0" smtClean="0">
                <a:solidFill>
                  <a:schemeClr val="accent1">
                    <a:lumMod val="75000"/>
                  </a:schemeClr>
                </a:solidFill>
                <a:latin typeface="Calibri" charset="0"/>
                <a:ea typeface="DengXian" charset="-122"/>
                <a:cs typeface="Times New Roman" charset="0"/>
              </a:rPr>
              <a:t>for(</a:t>
            </a:r>
            <a:r>
              <a:rPr lang="en-US" sz="1500" dirty="0" err="1" smtClean="0">
                <a:solidFill>
                  <a:schemeClr val="accent1">
                    <a:lumMod val="75000"/>
                  </a:schemeClr>
                </a:solidFill>
                <a:latin typeface="Calibri" charset="0"/>
                <a:ea typeface="DengXian" charset="-122"/>
                <a:cs typeface="Times New Roman" charset="0"/>
              </a:rPr>
              <a:t>var</a:t>
            </a:r>
            <a:r>
              <a:rPr lang="en-US" sz="1500" dirty="0" smtClean="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=1;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&lt;</a:t>
            </a:r>
            <a:r>
              <a:rPr lang="en-US" sz="1500" dirty="0" err="1">
                <a:solidFill>
                  <a:schemeClr val="accent1">
                    <a:lumMod val="75000"/>
                  </a:schemeClr>
                </a:solidFill>
                <a:latin typeface="Calibri" charset="0"/>
                <a:ea typeface="DengXian" charset="-122"/>
                <a:cs typeface="Times New Roman" charset="0"/>
              </a:rPr>
              <a:t>prices.length</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 {</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prevRest</a:t>
            </a:r>
            <a:r>
              <a:rPr lang="en-US" sz="1500" dirty="0">
                <a:solidFill>
                  <a:schemeClr val="accent1">
                    <a:lumMod val="75000"/>
                  </a:schemeClr>
                </a:solidFill>
                <a:latin typeface="Calibri" charset="0"/>
                <a:ea typeface="DengXian" charset="-122"/>
                <a:cs typeface="Times New Roman" charset="0"/>
              </a:rPr>
              <a:t> = rest;</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prevHold</a:t>
            </a:r>
            <a:r>
              <a:rPr lang="en-US" sz="1500" dirty="0">
                <a:solidFill>
                  <a:schemeClr val="accent1">
                    <a:lumMod val="75000"/>
                  </a:schemeClr>
                </a:solidFill>
                <a:latin typeface="Calibri" charset="0"/>
                <a:ea typeface="DengXian" charset="-122"/>
                <a:cs typeface="Times New Roman" charset="0"/>
              </a:rPr>
              <a:t> = hold;</a:t>
            </a:r>
          </a:p>
          <a:p>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var</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prevSold</a:t>
            </a:r>
            <a:r>
              <a:rPr lang="en-US" sz="1500" dirty="0">
                <a:solidFill>
                  <a:schemeClr val="accent1">
                    <a:lumMod val="75000"/>
                  </a:schemeClr>
                </a:solidFill>
                <a:latin typeface="Calibri" charset="0"/>
                <a:ea typeface="DengXian" charset="-122"/>
                <a:cs typeface="Times New Roman" charset="0"/>
              </a:rPr>
              <a:t> = sold;</a:t>
            </a:r>
          </a:p>
          <a:p>
            <a:r>
              <a:rPr lang="en-US" sz="1500" dirty="0">
                <a:solidFill>
                  <a:schemeClr val="accent1">
                    <a:lumMod val="75000"/>
                  </a:schemeClr>
                </a:solidFill>
                <a:latin typeface="Calibri" charset="0"/>
                <a:ea typeface="DengXian" charset="-122"/>
                <a:cs typeface="Times New Roman" charset="0"/>
              </a:rPr>
              <a:t>        hold = </a:t>
            </a:r>
            <a:r>
              <a:rPr lang="en-US" sz="1500" dirty="0" err="1">
                <a:solidFill>
                  <a:schemeClr val="accent1">
                    <a:lumMod val="75000"/>
                  </a:schemeClr>
                </a:solidFill>
                <a:latin typeface="Calibri" charset="0"/>
                <a:ea typeface="DengXian" charset="-122"/>
                <a:cs typeface="Times New Roman" charset="0"/>
              </a:rPr>
              <a:t>Math.max</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prevHold</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prevRest</a:t>
            </a:r>
            <a:r>
              <a:rPr lang="en-US" sz="1500" dirty="0">
                <a:solidFill>
                  <a:schemeClr val="accent1">
                    <a:lumMod val="75000"/>
                  </a:schemeClr>
                </a:solidFill>
                <a:latin typeface="Calibri" charset="0"/>
                <a:ea typeface="DengXian" charset="-122"/>
                <a:cs typeface="Times New Roman" charset="0"/>
              </a:rPr>
              <a:t> - prices[</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a:t>
            </a:r>
          </a:p>
          <a:p>
            <a:r>
              <a:rPr lang="en-US" sz="1500" dirty="0">
                <a:solidFill>
                  <a:schemeClr val="accent1">
                    <a:lumMod val="75000"/>
                  </a:schemeClr>
                </a:solidFill>
                <a:latin typeface="Calibri" charset="0"/>
                <a:ea typeface="DengXian" charset="-122"/>
                <a:cs typeface="Times New Roman" charset="0"/>
              </a:rPr>
              <a:t>        rest = </a:t>
            </a:r>
            <a:r>
              <a:rPr lang="en-US" sz="1500" dirty="0" err="1">
                <a:solidFill>
                  <a:schemeClr val="accent1">
                    <a:lumMod val="75000"/>
                  </a:schemeClr>
                </a:solidFill>
                <a:latin typeface="Calibri" charset="0"/>
                <a:ea typeface="DengXian" charset="-122"/>
                <a:cs typeface="Times New Roman" charset="0"/>
              </a:rPr>
              <a:t>Math.max</a:t>
            </a:r>
            <a:r>
              <a:rPr lang="en-US" sz="1500" dirty="0">
                <a:solidFill>
                  <a:schemeClr val="accent1">
                    <a:lumMod val="75000"/>
                  </a:schemeClr>
                </a:solidFill>
                <a:latin typeface="Calibri" charset="0"/>
                <a:ea typeface="DengXian" charset="-122"/>
                <a:cs typeface="Times New Roman" charset="0"/>
              </a:rPr>
              <a:t>(</a:t>
            </a:r>
            <a:r>
              <a:rPr lang="en-US" sz="1500" dirty="0" err="1">
                <a:solidFill>
                  <a:schemeClr val="accent1">
                    <a:lumMod val="75000"/>
                  </a:schemeClr>
                </a:solidFill>
                <a:latin typeface="Calibri" charset="0"/>
                <a:ea typeface="DengXian" charset="-122"/>
                <a:cs typeface="Times New Roman" charset="0"/>
              </a:rPr>
              <a:t>prevRest</a:t>
            </a:r>
            <a:r>
              <a:rPr lang="en-US" sz="1500" dirty="0">
                <a:solidFill>
                  <a:schemeClr val="accent1">
                    <a:lumMod val="75000"/>
                  </a:schemeClr>
                </a:solidFill>
                <a:latin typeface="Calibri" charset="0"/>
                <a:ea typeface="DengXian" charset="-122"/>
                <a:cs typeface="Times New Roman" charset="0"/>
              </a:rPr>
              <a:t>, </a:t>
            </a:r>
            <a:r>
              <a:rPr lang="en-US" sz="1500" dirty="0" err="1">
                <a:solidFill>
                  <a:schemeClr val="accent1">
                    <a:lumMod val="75000"/>
                  </a:schemeClr>
                </a:solidFill>
                <a:latin typeface="Calibri" charset="0"/>
                <a:ea typeface="DengXian" charset="-122"/>
                <a:cs typeface="Times New Roman" charset="0"/>
              </a:rPr>
              <a:t>prevSold</a:t>
            </a:r>
            <a:r>
              <a:rPr lang="en-US" sz="1500" dirty="0">
                <a:solidFill>
                  <a:schemeClr val="accent1">
                    <a:lumMod val="75000"/>
                  </a:schemeClr>
                </a:solidFill>
                <a:latin typeface="Calibri" charset="0"/>
                <a:ea typeface="DengXian" charset="-122"/>
                <a:cs typeface="Times New Roman" charset="0"/>
              </a:rPr>
              <a:t>);</a:t>
            </a:r>
          </a:p>
          <a:p>
            <a:r>
              <a:rPr lang="en-US" sz="1500" dirty="0">
                <a:solidFill>
                  <a:schemeClr val="accent1">
                    <a:lumMod val="75000"/>
                  </a:schemeClr>
                </a:solidFill>
                <a:latin typeface="Calibri" charset="0"/>
                <a:ea typeface="DengXian" charset="-122"/>
                <a:cs typeface="Times New Roman" charset="0"/>
              </a:rPr>
              <a:t>        sold = </a:t>
            </a:r>
            <a:r>
              <a:rPr lang="en-US" sz="1500" dirty="0" err="1">
                <a:solidFill>
                  <a:schemeClr val="accent1">
                    <a:lumMod val="75000"/>
                  </a:schemeClr>
                </a:solidFill>
                <a:latin typeface="Calibri" charset="0"/>
                <a:ea typeface="DengXian" charset="-122"/>
                <a:cs typeface="Times New Roman" charset="0"/>
              </a:rPr>
              <a:t>prevHold</a:t>
            </a:r>
            <a:r>
              <a:rPr lang="en-US" sz="1500" dirty="0">
                <a:solidFill>
                  <a:schemeClr val="accent1">
                    <a:lumMod val="75000"/>
                  </a:schemeClr>
                </a:solidFill>
                <a:latin typeface="Calibri" charset="0"/>
                <a:ea typeface="DengXian" charset="-122"/>
                <a:cs typeface="Times New Roman" charset="0"/>
              </a:rPr>
              <a:t> + prices[</a:t>
            </a:r>
            <a:r>
              <a:rPr lang="en-US" sz="1500" dirty="0" err="1">
                <a:solidFill>
                  <a:schemeClr val="accent1">
                    <a:lumMod val="75000"/>
                  </a:schemeClr>
                </a:solidFill>
                <a:latin typeface="Calibri" charset="0"/>
                <a:ea typeface="DengXian" charset="-122"/>
                <a:cs typeface="Times New Roman" charset="0"/>
              </a:rPr>
              <a:t>i</a:t>
            </a:r>
            <a:r>
              <a:rPr lang="en-US" sz="1500" dirty="0">
                <a:solidFill>
                  <a:schemeClr val="accent1">
                    <a:lumMod val="75000"/>
                  </a:schemeClr>
                </a:solidFill>
                <a:latin typeface="Calibri" charset="0"/>
                <a:ea typeface="DengXian" charset="-122"/>
                <a:cs typeface="Times New Roman" charset="0"/>
              </a:rPr>
              <a:t>];</a:t>
            </a:r>
          </a:p>
          <a:p>
            <a:r>
              <a:rPr lang="en-US" sz="1500" dirty="0">
                <a:solidFill>
                  <a:schemeClr val="accent1">
                    <a:lumMod val="75000"/>
                  </a:schemeClr>
                </a:solidFill>
                <a:latin typeface="Calibri" charset="0"/>
                <a:ea typeface="DengXian" charset="-122"/>
                <a:cs typeface="Times New Roman" charset="0"/>
              </a:rPr>
              <a:t>  </a:t>
            </a:r>
            <a:r>
              <a:rPr lang="en-US" sz="1500" dirty="0" smtClean="0">
                <a:solidFill>
                  <a:schemeClr val="accent1">
                    <a:lumMod val="75000"/>
                  </a:schemeClr>
                </a:solidFill>
                <a:latin typeface="Calibri" charset="0"/>
                <a:ea typeface="DengXian" charset="-122"/>
                <a:cs typeface="Times New Roman" charset="0"/>
              </a:rPr>
              <a:t>}</a:t>
            </a:r>
            <a:endParaRPr lang="en-US" sz="1500" dirty="0">
              <a:solidFill>
                <a:schemeClr val="accent1">
                  <a:lumMod val="75000"/>
                </a:schemeClr>
              </a:solidFill>
              <a:latin typeface="Calibri" charset="0"/>
              <a:ea typeface="DengXian" charset="-122"/>
              <a:cs typeface="Times New Roman" charset="0"/>
            </a:endParaRPr>
          </a:p>
          <a:p>
            <a:r>
              <a:rPr lang="en-US" sz="1500" dirty="0">
                <a:solidFill>
                  <a:schemeClr val="accent1">
                    <a:lumMod val="75000"/>
                  </a:schemeClr>
                </a:solidFill>
                <a:latin typeface="Calibri" charset="0"/>
                <a:ea typeface="DengXian" charset="-122"/>
                <a:cs typeface="Times New Roman" charset="0"/>
              </a:rPr>
              <a:t> </a:t>
            </a:r>
            <a:r>
              <a:rPr lang="en-US" sz="1500" dirty="0" smtClean="0">
                <a:solidFill>
                  <a:schemeClr val="accent1">
                    <a:lumMod val="75000"/>
                  </a:schemeClr>
                </a:solidFill>
                <a:latin typeface="Calibri" charset="0"/>
                <a:ea typeface="DengXian" charset="-122"/>
                <a:cs typeface="Times New Roman" charset="0"/>
              </a:rPr>
              <a:t>return </a:t>
            </a:r>
            <a:r>
              <a:rPr lang="en-US" sz="1500" dirty="0" err="1">
                <a:solidFill>
                  <a:schemeClr val="accent1">
                    <a:lumMod val="75000"/>
                  </a:schemeClr>
                </a:solidFill>
                <a:latin typeface="Calibri" charset="0"/>
                <a:ea typeface="DengXian" charset="-122"/>
                <a:cs typeface="Times New Roman" charset="0"/>
              </a:rPr>
              <a:t>Math.max</a:t>
            </a:r>
            <a:r>
              <a:rPr lang="en-US" sz="1500" dirty="0">
                <a:solidFill>
                  <a:schemeClr val="accent1">
                    <a:lumMod val="75000"/>
                  </a:schemeClr>
                </a:solidFill>
                <a:latin typeface="Calibri" charset="0"/>
                <a:ea typeface="DengXian" charset="-122"/>
                <a:cs typeface="Times New Roman" charset="0"/>
              </a:rPr>
              <a:t>(rest, sold);</a:t>
            </a:r>
            <a:endParaRPr lang="en-US" sz="1500"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36905622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718369" cy="471783"/>
          </a:xfrm>
        </p:spPr>
        <p:txBody>
          <a:bodyPr>
            <a:noAutofit/>
          </a:bodyPr>
          <a:lstStyle/>
          <a:p>
            <a:r>
              <a:rPr lang="en-US" sz="2400" dirty="0" smtClean="0"/>
              <a:t>Best time to buy and sell stocks</a:t>
            </a:r>
            <a:endParaRPr lang="en-US" sz="2400" dirty="0"/>
          </a:p>
        </p:txBody>
      </p:sp>
      <p:sp>
        <p:nvSpPr>
          <p:cNvPr id="3" name="Rectangle 2"/>
          <p:cNvSpPr/>
          <p:nvPr/>
        </p:nvSpPr>
        <p:spPr>
          <a:xfrm>
            <a:off x="-1" y="471784"/>
            <a:ext cx="11863449" cy="2062103"/>
          </a:xfrm>
          <a:prstGeom prst="rect">
            <a:avLst/>
          </a:prstGeom>
        </p:spPr>
        <p:txBody>
          <a:bodyPr wrap="square">
            <a:spAutoFit/>
          </a:bodyPr>
          <a:lstStyle/>
          <a:p>
            <a:r>
              <a:rPr lang="en-US" sz="1600" dirty="0"/>
              <a:t>Your are given an array of integers prices, for which the </a:t>
            </a:r>
            <a:r>
              <a:rPr lang="en-US" sz="1600" dirty="0" err="1"/>
              <a:t>i-th</a:t>
            </a:r>
            <a:r>
              <a:rPr lang="en-US" sz="1600" dirty="0"/>
              <a:t> element is the price of a given stock on day </a:t>
            </a:r>
            <a:r>
              <a:rPr lang="en-US" sz="1600" dirty="0" err="1"/>
              <a:t>i</a:t>
            </a:r>
            <a:r>
              <a:rPr lang="en-US" sz="1600" dirty="0"/>
              <a:t>; and a non-negative integer fee representing a transaction fee</a:t>
            </a:r>
            <a:r>
              <a:rPr lang="en-US" sz="1600" dirty="0" smtClean="0"/>
              <a:t>. You </a:t>
            </a:r>
            <a:r>
              <a:rPr lang="en-US" sz="1600" dirty="0"/>
              <a:t>may complete as many transactions as you like, but you need to pay the transaction fee for each transaction. You may not buy more than 1 share of a stock at a time</a:t>
            </a:r>
            <a:r>
              <a:rPr lang="en-US" sz="1600" dirty="0" smtClean="0"/>
              <a:t>. Return </a:t>
            </a:r>
            <a:r>
              <a:rPr lang="en-US" sz="1600" dirty="0"/>
              <a:t>the maximum profit you can make</a:t>
            </a:r>
            <a:r>
              <a:rPr lang="en-US" sz="1600" dirty="0" smtClean="0"/>
              <a:t>.</a:t>
            </a:r>
          </a:p>
          <a:p>
            <a:r>
              <a:rPr lang="en-US" sz="1600" dirty="0" smtClean="0"/>
              <a:t>Example </a:t>
            </a:r>
            <a:r>
              <a:rPr lang="en-US" sz="1600" dirty="0"/>
              <a:t>1:Input: prices = [1, 3, 2, 8, 4, 9], fee = </a:t>
            </a:r>
            <a:r>
              <a:rPr lang="en-US" sz="1600" dirty="0" smtClean="0"/>
              <a:t>2   Output</a:t>
            </a:r>
            <a:r>
              <a:rPr lang="en-US" sz="1600" dirty="0"/>
              <a:t>: </a:t>
            </a:r>
            <a:r>
              <a:rPr lang="en-US" sz="1600" dirty="0" smtClean="0"/>
              <a:t>8</a:t>
            </a:r>
          </a:p>
          <a:p>
            <a:r>
              <a:rPr lang="en-US" sz="1600" dirty="0" smtClean="0"/>
              <a:t>Explanation</a:t>
            </a:r>
            <a:r>
              <a:rPr lang="en-US" sz="1600" dirty="0"/>
              <a:t>: The maximum profit can be achieved by</a:t>
            </a:r>
            <a:r>
              <a:rPr lang="en-US" sz="1600" dirty="0" smtClean="0"/>
              <a:t>:</a:t>
            </a:r>
          </a:p>
          <a:p>
            <a:r>
              <a:rPr lang="en-US" sz="1600" dirty="0" smtClean="0"/>
              <a:t>Buying </a:t>
            </a:r>
            <a:r>
              <a:rPr lang="en-US" sz="1600" dirty="0"/>
              <a:t>at prices[0] = </a:t>
            </a:r>
            <a:r>
              <a:rPr lang="en-US" sz="1600" dirty="0" smtClean="0"/>
              <a:t>1  Selling </a:t>
            </a:r>
            <a:r>
              <a:rPr lang="en-US" sz="1600" dirty="0"/>
              <a:t>at prices[3] = </a:t>
            </a:r>
            <a:r>
              <a:rPr lang="en-US" sz="1600" dirty="0" smtClean="0"/>
              <a:t>8</a:t>
            </a:r>
          </a:p>
          <a:p>
            <a:r>
              <a:rPr lang="en-US" sz="1600" dirty="0" smtClean="0"/>
              <a:t>Buying </a:t>
            </a:r>
            <a:r>
              <a:rPr lang="en-US" sz="1600" dirty="0"/>
              <a:t>at prices[4] = </a:t>
            </a:r>
            <a:r>
              <a:rPr lang="en-US" sz="1600" dirty="0" smtClean="0"/>
              <a:t>4  Selling </a:t>
            </a:r>
            <a:r>
              <a:rPr lang="en-US" sz="1600" dirty="0"/>
              <a:t>at prices[5] = </a:t>
            </a:r>
            <a:r>
              <a:rPr lang="en-US" sz="1600" dirty="0" smtClean="0"/>
              <a:t>9</a:t>
            </a:r>
          </a:p>
          <a:p>
            <a:r>
              <a:rPr lang="en-US" sz="1600" dirty="0" smtClean="0"/>
              <a:t>The </a:t>
            </a:r>
            <a:r>
              <a:rPr lang="en-US" sz="1600" dirty="0"/>
              <a:t>total profit is ((8 - 1) - 2) + ((9 - 4) - 2) = 8.</a:t>
            </a:r>
          </a:p>
        </p:txBody>
      </p:sp>
      <p:sp>
        <p:nvSpPr>
          <p:cNvPr id="5" name="Rectangle 4"/>
          <p:cNvSpPr/>
          <p:nvPr/>
        </p:nvSpPr>
        <p:spPr>
          <a:xfrm>
            <a:off x="381443" y="3766925"/>
            <a:ext cx="9955481" cy="1600438"/>
          </a:xfrm>
          <a:prstGeom prst="rect">
            <a:avLst/>
          </a:prstGeom>
        </p:spPr>
        <p:txBody>
          <a:bodyPr wrap="square">
            <a:spAutoFit/>
          </a:bodyPr>
          <a:lstStyle/>
          <a:p>
            <a:r>
              <a:rPr lang="en-US" sz="1600" dirty="0">
                <a:latin typeface="Calibri" charset="0"/>
                <a:ea typeface="DengXian" charset="-122"/>
                <a:cs typeface="Times New Roman" charset="0"/>
              </a:rPr>
              <a:t>There are two states: sold, hold</a:t>
            </a:r>
          </a:p>
          <a:p>
            <a:r>
              <a:rPr lang="en-US" sz="1600" dirty="0">
                <a:latin typeface="Calibri" charset="0"/>
                <a:ea typeface="DengXian" charset="-122"/>
                <a:cs typeface="Times New Roman" charset="0"/>
              </a:rPr>
              <a:t> if we hold the stock on </a:t>
            </a:r>
            <a:r>
              <a:rPr lang="en-US" sz="1600" dirty="0" err="1">
                <a:latin typeface="Calibri" charset="0"/>
                <a:ea typeface="DengXian" charset="-122"/>
                <a:cs typeface="Times New Roman" charset="0"/>
              </a:rPr>
              <a:t>ith</a:t>
            </a:r>
            <a:r>
              <a:rPr lang="en-US" sz="1600" dirty="0">
                <a:latin typeface="Calibri" charset="0"/>
                <a:ea typeface="DengXian" charset="-122"/>
                <a:cs typeface="Times New Roman" charset="0"/>
              </a:rPr>
              <a:t> day, means we either bought/hold the stack on i-1th day= hold[i-1]</a:t>
            </a:r>
          </a:p>
          <a:p>
            <a:r>
              <a:rPr lang="en-US" sz="1600" dirty="0">
                <a:latin typeface="Calibri" charset="0"/>
                <a:ea typeface="DengXian" charset="-122"/>
                <a:cs typeface="Times New Roman" charset="0"/>
              </a:rPr>
              <a:t> </a:t>
            </a:r>
            <a:r>
              <a:rPr lang="en-US" sz="1600" dirty="0" smtClean="0">
                <a:latin typeface="Calibri" charset="0"/>
                <a:ea typeface="DengXian" charset="-122"/>
                <a:cs typeface="Times New Roman" charset="0"/>
              </a:rPr>
              <a:t>	or </a:t>
            </a:r>
            <a:r>
              <a:rPr lang="en-US" sz="1600" dirty="0">
                <a:latin typeface="Calibri" charset="0"/>
                <a:ea typeface="DengXian" charset="-122"/>
                <a:cs typeface="Times New Roman" charset="0"/>
              </a:rPr>
              <a:t>we sold the stock on i-1th day and buy on </a:t>
            </a:r>
            <a:r>
              <a:rPr lang="en-US" sz="1600" dirty="0" err="1">
                <a:latin typeface="Calibri" charset="0"/>
                <a:ea typeface="DengXian" charset="-122"/>
                <a:cs typeface="Times New Roman" charset="0"/>
              </a:rPr>
              <a:t>ith</a:t>
            </a:r>
            <a:r>
              <a:rPr lang="en-US" sz="1600" dirty="0">
                <a:latin typeface="Calibri" charset="0"/>
                <a:ea typeface="DengXian" charset="-122"/>
                <a:cs typeface="Times New Roman" charset="0"/>
              </a:rPr>
              <a:t> day = sold[i-1] - price[</a:t>
            </a:r>
            <a:r>
              <a:rPr lang="en-US" sz="1600" dirty="0" err="1">
                <a:latin typeface="Calibri" charset="0"/>
                <a:ea typeface="DengXian" charset="-122"/>
                <a:cs typeface="Times New Roman" charset="0"/>
              </a:rPr>
              <a:t>i</a:t>
            </a:r>
            <a:r>
              <a:rPr lang="en-US" sz="1600" dirty="0">
                <a:latin typeface="Calibri" charset="0"/>
                <a:ea typeface="DengXian" charset="-122"/>
                <a:cs typeface="Times New Roman" charset="0"/>
              </a:rPr>
              <a:t>]. since buy cost money</a:t>
            </a:r>
          </a:p>
          <a:p>
            <a:r>
              <a:rPr lang="en-US" sz="1600" dirty="0">
                <a:latin typeface="Calibri" charset="0"/>
                <a:ea typeface="DengXian" charset="-122"/>
                <a:cs typeface="Times New Roman" charset="0"/>
              </a:rPr>
              <a:t> if we sold the stock on </a:t>
            </a:r>
            <a:r>
              <a:rPr lang="en-US" sz="1600" dirty="0" err="1">
                <a:latin typeface="Calibri" charset="0"/>
                <a:ea typeface="DengXian" charset="-122"/>
                <a:cs typeface="Times New Roman" charset="0"/>
              </a:rPr>
              <a:t>ith</a:t>
            </a:r>
            <a:r>
              <a:rPr lang="en-US" sz="1600" dirty="0">
                <a:latin typeface="Calibri" charset="0"/>
                <a:ea typeface="DengXian" charset="-122"/>
                <a:cs typeface="Times New Roman" charset="0"/>
              </a:rPr>
              <a:t> day, means we either sold it on i-1th day = sold[i-1]</a:t>
            </a:r>
          </a:p>
          <a:p>
            <a:r>
              <a:rPr lang="en-US" sz="1600" dirty="0">
                <a:latin typeface="Calibri" charset="0"/>
                <a:ea typeface="DengXian" charset="-122"/>
                <a:cs typeface="Times New Roman" charset="0"/>
              </a:rPr>
              <a:t> </a:t>
            </a:r>
            <a:r>
              <a:rPr lang="en-US" sz="1600" dirty="0" smtClean="0">
                <a:latin typeface="Calibri" charset="0"/>
                <a:ea typeface="DengXian" charset="-122"/>
                <a:cs typeface="Times New Roman" charset="0"/>
              </a:rPr>
              <a:t>	or </a:t>
            </a:r>
            <a:r>
              <a:rPr lang="en-US" sz="1600" dirty="0">
                <a:latin typeface="Calibri" charset="0"/>
                <a:ea typeface="DengXian" charset="-122"/>
                <a:cs typeface="Times New Roman" charset="0"/>
              </a:rPr>
              <a:t>we bought the stock on i-1th day and sold on </a:t>
            </a:r>
            <a:r>
              <a:rPr lang="en-US" sz="1600" dirty="0" err="1">
                <a:latin typeface="Calibri" charset="0"/>
                <a:ea typeface="DengXian" charset="-122"/>
                <a:cs typeface="Times New Roman" charset="0"/>
              </a:rPr>
              <a:t>ith</a:t>
            </a:r>
            <a:r>
              <a:rPr lang="en-US" sz="1600" dirty="0">
                <a:latin typeface="Calibri" charset="0"/>
                <a:ea typeface="DengXian" charset="-122"/>
                <a:cs typeface="Times New Roman" charset="0"/>
              </a:rPr>
              <a:t> day = hold[i-1] + price[</a:t>
            </a:r>
            <a:r>
              <a:rPr lang="en-US" sz="1600" dirty="0" err="1">
                <a:latin typeface="Calibri" charset="0"/>
                <a:ea typeface="DengXian" charset="-122"/>
                <a:cs typeface="Times New Roman" charset="0"/>
              </a:rPr>
              <a:t>i</a:t>
            </a:r>
            <a:r>
              <a:rPr lang="en-US" sz="1600" dirty="0">
                <a:latin typeface="Calibri" charset="0"/>
                <a:ea typeface="DengXian" charset="-122"/>
                <a:cs typeface="Times New Roman" charset="0"/>
              </a:rPr>
              <a:t>] - fee</a:t>
            </a:r>
          </a:p>
          <a:p>
            <a:r>
              <a:rPr lang="en-US" dirty="0">
                <a:latin typeface="Calibri" charset="0"/>
                <a:ea typeface="DengXian" charset="-122"/>
                <a:cs typeface="Times New Roman" charset="0"/>
              </a:rPr>
              <a:t> </a:t>
            </a:r>
            <a:endParaRPr lang="en-US" dirty="0">
              <a:effectLst/>
              <a:latin typeface="Calibri" charset="0"/>
              <a:ea typeface="DengXian" charset="-122"/>
              <a:cs typeface="Times New Roman" charset="0"/>
            </a:endParaRPr>
          </a:p>
        </p:txBody>
      </p:sp>
      <p:sp>
        <p:nvSpPr>
          <p:cNvPr id="6" name="Rectangle 5"/>
          <p:cNvSpPr/>
          <p:nvPr/>
        </p:nvSpPr>
        <p:spPr>
          <a:xfrm>
            <a:off x="5007428" y="1704822"/>
            <a:ext cx="6096000" cy="2062103"/>
          </a:xfrm>
          <a:prstGeom prst="rect">
            <a:avLst/>
          </a:prstGeom>
        </p:spPr>
        <p:txBody>
          <a:bodyPr>
            <a:spAutoFit/>
          </a:bodyPr>
          <a:lstStyle/>
          <a:p>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n= </a:t>
            </a:r>
            <a:r>
              <a:rPr lang="en-US" sz="1600" dirty="0" err="1">
                <a:solidFill>
                  <a:schemeClr val="accent1">
                    <a:lumMod val="75000"/>
                  </a:schemeClr>
                </a:solidFill>
                <a:latin typeface="Calibri" charset="0"/>
                <a:ea typeface="DengXian" charset="-122"/>
                <a:cs typeface="Times New Roman" charset="0"/>
              </a:rPr>
              <a:t>prices.length</a:t>
            </a:r>
            <a:r>
              <a:rPr lang="en-US" sz="1600" dirty="0">
                <a:solidFill>
                  <a:schemeClr val="accent1">
                    <a:lumMod val="75000"/>
                  </a:schemeClr>
                </a:solidFill>
                <a:latin typeface="Calibri" charset="0"/>
                <a:ea typeface="DengXian" charset="-122"/>
                <a:cs typeface="Times New Roman" charset="0"/>
              </a:rPr>
              <a:t>, hold = new Array(n), sold = new Array(n);</a:t>
            </a:r>
          </a:p>
          <a:p>
            <a:r>
              <a:rPr lang="en-US" sz="1600" dirty="0">
                <a:solidFill>
                  <a:schemeClr val="accent1">
                    <a:lumMod val="75000"/>
                  </a:schemeClr>
                </a:solidFill>
                <a:latin typeface="Calibri" charset="0"/>
                <a:ea typeface="DengXian" charset="-122"/>
                <a:cs typeface="Times New Roman" charset="0"/>
              </a:rPr>
              <a:t>    hold[0] = -prices[0];  // bought on first day</a:t>
            </a:r>
          </a:p>
          <a:p>
            <a:r>
              <a:rPr lang="en-US" sz="1600" dirty="0">
                <a:solidFill>
                  <a:schemeClr val="accent1">
                    <a:lumMod val="75000"/>
                  </a:schemeClr>
                </a:solidFill>
                <a:latin typeface="Calibri" charset="0"/>
                <a:ea typeface="DengXian" charset="-122"/>
                <a:cs typeface="Times New Roman" charset="0"/>
              </a:rPr>
              <a:t>    sold[0] = 0; // can't sell on first day</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=1;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&lt;n; </a:t>
            </a:r>
            <a:r>
              <a:rPr lang="en-US" sz="1600" dirty="0" err="1">
                <a:solidFill>
                  <a:schemeClr val="accent1">
                    <a:lumMod val="75000"/>
                  </a:schemeClr>
                </a:solidFill>
                <a:latin typeface="Calibri" charset="0"/>
                <a:ea typeface="DengXian" charset="-122"/>
                <a:cs typeface="Times New Roman" charset="0"/>
              </a:rPr>
              <a:t>i</a:t>
            </a:r>
            <a:r>
              <a:rPr lang="en-US" sz="1600" dirty="0">
                <a:solidFill>
                  <a:schemeClr val="accent1">
                    <a:lumMod val="75000"/>
                  </a:schemeClr>
                </a:solidFill>
                <a:latin typeface="Calibri" charset="0"/>
                <a:ea typeface="DengXian" charset="-122"/>
                <a:cs typeface="Times New Roman" charset="0"/>
              </a:rPr>
              <a:t>++) {</a:t>
            </a:r>
          </a:p>
          <a:p>
            <a:r>
              <a:rPr lang="en-US" sz="1600" b="1" dirty="0">
                <a:solidFill>
                  <a:srgbClr val="7030A0"/>
                </a:solidFill>
                <a:latin typeface="Calibri" charset="0"/>
                <a:ea typeface="DengXian" charset="-122"/>
                <a:cs typeface="Times New Roman" charset="0"/>
              </a:rPr>
              <a:t>        hold[</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 = </a:t>
            </a:r>
            <a:r>
              <a:rPr lang="en-US" sz="1600" b="1" dirty="0" err="1">
                <a:solidFill>
                  <a:srgbClr val="7030A0"/>
                </a:solidFill>
                <a:latin typeface="Calibri" charset="0"/>
                <a:ea typeface="DengXian" charset="-122"/>
                <a:cs typeface="Times New Roman" charset="0"/>
              </a:rPr>
              <a:t>Math.max</a:t>
            </a:r>
            <a:r>
              <a:rPr lang="en-US" sz="1600" b="1" dirty="0">
                <a:solidFill>
                  <a:srgbClr val="7030A0"/>
                </a:solidFill>
                <a:latin typeface="Calibri" charset="0"/>
                <a:ea typeface="DengXian" charset="-122"/>
                <a:cs typeface="Times New Roman" charset="0"/>
              </a:rPr>
              <a:t>(hold[i-1], sold[i-1] - prices[</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a:t>
            </a:r>
          </a:p>
          <a:p>
            <a:r>
              <a:rPr lang="en-US" sz="1600" b="1" dirty="0">
                <a:solidFill>
                  <a:srgbClr val="7030A0"/>
                </a:solidFill>
                <a:latin typeface="Calibri" charset="0"/>
                <a:ea typeface="DengXian" charset="-122"/>
                <a:cs typeface="Times New Roman" charset="0"/>
              </a:rPr>
              <a:t>        sold[</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 = </a:t>
            </a:r>
            <a:r>
              <a:rPr lang="en-US" sz="1600" b="1" dirty="0" err="1">
                <a:solidFill>
                  <a:srgbClr val="7030A0"/>
                </a:solidFill>
                <a:latin typeface="Calibri" charset="0"/>
                <a:ea typeface="DengXian" charset="-122"/>
                <a:cs typeface="Times New Roman" charset="0"/>
              </a:rPr>
              <a:t>Math.max</a:t>
            </a:r>
            <a:r>
              <a:rPr lang="en-US" sz="1600" b="1" dirty="0">
                <a:solidFill>
                  <a:srgbClr val="7030A0"/>
                </a:solidFill>
                <a:latin typeface="Calibri" charset="0"/>
                <a:ea typeface="DengXian" charset="-122"/>
                <a:cs typeface="Times New Roman" charset="0"/>
              </a:rPr>
              <a:t>(sold[i-1], hold[i-1] + prices[</a:t>
            </a:r>
            <a:r>
              <a:rPr lang="en-US" sz="1600" b="1" dirty="0" err="1">
                <a:solidFill>
                  <a:srgbClr val="7030A0"/>
                </a:solidFill>
                <a:latin typeface="Calibri" charset="0"/>
                <a:ea typeface="DengXian" charset="-122"/>
                <a:cs typeface="Times New Roman" charset="0"/>
              </a:rPr>
              <a:t>i</a:t>
            </a:r>
            <a:r>
              <a:rPr lang="en-US" sz="1600" b="1" dirty="0">
                <a:solidFill>
                  <a:srgbClr val="7030A0"/>
                </a:solidFill>
                <a:latin typeface="Calibri" charset="0"/>
                <a:ea typeface="DengXian" charset="-122"/>
                <a:cs typeface="Times New Roman" charset="0"/>
              </a:rPr>
              <a:t>] - fee);</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return </a:t>
            </a:r>
            <a:r>
              <a:rPr lang="en-US" sz="1600" dirty="0" err="1">
                <a:solidFill>
                  <a:schemeClr val="accent1">
                    <a:lumMod val="75000"/>
                  </a:schemeClr>
                </a:solidFill>
                <a:latin typeface="Calibri" charset="0"/>
                <a:ea typeface="DengXian" charset="-122"/>
                <a:cs typeface="Times New Roman" charset="0"/>
              </a:rPr>
              <a:t>Math.max</a:t>
            </a:r>
            <a:r>
              <a:rPr lang="en-US" sz="1600" dirty="0">
                <a:solidFill>
                  <a:schemeClr val="accent1">
                    <a:lumMod val="75000"/>
                  </a:schemeClr>
                </a:solidFill>
                <a:latin typeface="Calibri" charset="0"/>
                <a:ea typeface="DengXian" charset="-122"/>
                <a:cs typeface="Times New Roman" charset="0"/>
              </a:rPr>
              <a:t>(hold[n-1], sold[n-1]);</a:t>
            </a:r>
            <a:endParaRPr lang="en-US" sz="1600"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3057014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718369" cy="471783"/>
          </a:xfrm>
        </p:spPr>
        <p:txBody>
          <a:bodyPr>
            <a:noAutofit/>
          </a:bodyPr>
          <a:lstStyle/>
          <a:p>
            <a:r>
              <a:rPr lang="en-US" sz="2400" dirty="0"/>
              <a:t>DFS + memorization</a:t>
            </a:r>
          </a:p>
        </p:txBody>
      </p:sp>
      <p:sp>
        <p:nvSpPr>
          <p:cNvPr id="3" name="TextBox 2"/>
          <p:cNvSpPr txBox="1"/>
          <p:nvPr/>
        </p:nvSpPr>
        <p:spPr>
          <a:xfrm>
            <a:off x="237507" y="504179"/>
            <a:ext cx="2660073" cy="923330"/>
          </a:xfrm>
          <a:prstGeom prst="rect">
            <a:avLst/>
          </a:prstGeom>
          <a:noFill/>
        </p:spPr>
        <p:txBody>
          <a:bodyPr wrap="square" rtlCol="0">
            <a:spAutoFit/>
          </a:bodyPr>
          <a:lstStyle/>
          <a:p>
            <a:endParaRPr lang="en-US" dirty="0" smtClean="0"/>
          </a:p>
          <a:p>
            <a:endParaRPr lang="en-US" dirty="0"/>
          </a:p>
          <a:p>
            <a:endParaRPr lang="en-US" dirty="0" smtClean="0"/>
          </a:p>
        </p:txBody>
      </p:sp>
      <p:sp>
        <p:nvSpPr>
          <p:cNvPr id="6" name="Rectangle 5"/>
          <p:cNvSpPr/>
          <p:nvPr/>
        </p:nvSpPr>
        <p:spPr>
          <a:xfrm>
            <a:off x="118754" y="588565"/>
            <a:ext cx="6096000" cy="5262979"/>
          </a:xfrm>
          <a:prstGeom prst="rect">
            <a:avLst/>
          </a:prstGeom>
        </p:spPr>
        <p:txBody>
          <a:bodyPr>
            <a:spAutoFit/>
          </a:bodyPr>
          <a:lstStyle/>
          <a:p>
            <a:r>
              <a:rPr lang="en-US" sz="1600" dirty="0"/>
              <a:t>Coin change top down</a:t>
            </a:r>
          </a:p>
          <a:p>
            <a:endParaRPr lang="en-US" sz="1600" dirty="0" smtClean="0"/>
          </a:p>
          <a:p>
            <a:r>
              <a:rPr lang="en-US" sz="1600" dirty="0" smtClean="0"/>
              <a:t>You </a:t>
            </a:r>
            <a:r>
              <a:rPr lang="en-US" sz="1600" dirty="0"/>
              <a:t>are given coins of different denominations and a total amount of money </a:t>
            </a:r>
            <a:r>
              <a:rPr lang="en-US" sz="1600" i="1" dirty="0"/>
              <a:t>amount</a:t>
            </a:r>
            <a:r>
              <a:rPr lang="en-US" sz="1600" dirty="0"/>
              <a:t>. Write a function to compute the fewest number of coins that you need to make up that amount. If that amount of money cannot be made up by any combination of the coins, return -1</a:t>
            </a:r>
            <a:r>
              <a:rPr lang="en-US" sz="1600" dirty="0" smtClean="0"/>
              <a:t>.</a:t>
            </a:r>
          </a:p>
          <a:p>
            <a:endParaRPr lang="en-US" sz="1600" dirty="0"/>
          </a:p>
          <a:p>
            <a:r>
              <a:rPr lang="en-US" sz="1600" dirty="0" smtClean="0"/>
              <a:t>We can use a map to store the value with the min number of coins needed, which can be used again if we meet the same value in another branch traverse.</a:t>
            </a:r>
          </a:p>
          <a:p>
            <a:endParaRPr lang="en-US" sz="1600" dirty="0">
              <a:latin typeface="Calibri" charset="0"/>
              <a:ea typeface="DengXian" charset="-122"/>
              <a:cs typeface="Times New Roman" charset="0"/>
            </a:endParaRPr>
          </a:p>
          <a:p>
            <a:r>
              <a:rPr lang="en-US" sz="1600" dirty="0" err="1" smtClean="0">
                <a:solidFill>
                  <a:schemeClr val="accent1">
                    <a:lumMod val="75000"/>
                  </a:schemeClr>
                </a:solidFill>
                <a:latin typeface="Calibri" charset="0"/>
                <a:ea typeface="DengXian" charset="-122"/>
                <a:cs typeface="Times New Roman" charset="0"/>
              </a:rPr>
              <a:t>var</a:t>
            </a:r>
            <a:r>
              <a:rPr lang="en-US" sz="1600" dirty="0" smtClean="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dfs</a:t>
            </a:r>
            <a:r>
              <a:rPr lang="en-US" sz="1600" dirty="0">
                <a:solidFill>
                  <a:schemeClr val="accent1">
                    <a:lumMod val="75000"/>
                  </a:schemeClr>
                </a:solidFill>
                <a:latin typeface="Calibri" charset="0"/>
                <a:ea typeface="DengXian" charset="-122"/>
                <a:cs typeface="Times New Roman" charset="0"/>
              </a:rPr>
              <a:t> = function(amount, coins, map) {</a:t>
            </a:r>
          </a:p>
          <a:p>
            <a:r>
              <a:rPr lang="en-US" sz="1600" dirty="0">
                <a:solidFill>
                  <a:schemeClr val="accent1">
                    <a:lumMod val="75000"/>
                  </a:schemeClr>
                </a:solidFill>
                <a:latin typeface="Calibri" charset="0"/>
                <a:ea typeface="DengXian" charset="-122"/>
                <a:cs typeface="Times New Roman" charset="0"/>
              </a:rPr>
              <a:t>    if(map[amount] !== undefined)  return map[amount];</a:t>
            </a:r>
          </a:p>
          <a:p>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minV</a:t>
            </a:r>
            <a:r>
              <a:rPr lang="en-US" sz="1600" dirty="0">
                <a:solidFill>
                  <a:schemeClr val="accent1">
                    <a:lumMod val="75000"/>
                  </a:schemeClr>
                </a:solidFill>
                <a:latin typeface="Calibri" charset="0"/>
                <a:ea typeface="DengXian" charset="-122"/>
                <a:cs typeface="Times New Roman" charset="0"/>
              </a:rPr>
              <a:t> = Infinity;</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coin of coins) {</a:t>
            </a:r>
          </a:p>
          <a:p>
            <a:r>
              <a:rPr lang="en-US" sz="1600" dirty="0">
                <a:solidFill>
                  <a:schemeClr val="accent1">
                    <a:lumMod val="75000"/>
                  </a:schemeClr>
                </a:solidFill>
                <a:latin typeface="Calibri" charset="0"/>
                <a:ea typeface="DengXian" charset="-122"/>
                <a:cs typeface="Times New Roman" charset="0"/>
              </a:rPr>
              <a:t>        if(coin &gt; amount)  break;</a:t>
            </a:r>
          </a:p>
          <a:p>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minV</a:t>
            </a:r>
            <a:r>
              <a:rPr lang="en-US" sz="1600" dirty="0">
                <a:solidFill>
                  <a:schemeClr val="accent1">
                    <a:lumMod val="75000"/>
                  </a:schemeClr>
                </a:solidFill>
                <a:latin typeface="Calibri" charset="0"/>
                <a:ea typeface="DengXian" charset="-122"/>
                <a:cs typeface="Times New Roman" charset="0"/>
              </a:rPr>
              <a:t> = </a:t>
            </a:r>
            <a:r>
              <a:rPr lang="en-US" sz="1600" dirty="0" err="1">
                <a:solidFill>
                  <a:schemeClr val="accent1">
                    <a:lumMod val="75000"/>
                  </a:schemeClr>
                </a:solidFill>
                <a:latin typeface="Calibri" charset="0"/>
                <a:ea typeface="DengXian" charset="-122"/>
                <a:cs typeface="Times New Roman" charset="0"/>
              </a:rPr>
              <a:t>Math.min</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minV</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dfs</a:t>
            </a:r>
            <a:r>
              <a:rPr lang="en-US" sz="1600" dirty="0">
                <a:solidFill>
                  <a:schemeClr val="accent1">
                    <a:lumMod val="75000"/>
                  </a:schemeClr>
                </a:solidFill>
                <a:latin typeface="Calibri" charset="0"/>
                <a:ea typeface="DengXian" charset="-122"/>
                <a:cs typeface="Times New Roman" charset="0"/>
              </a:rPr>
              <a:t>(amount-coin, coins, map));</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r>
              <a:rPr lang="en-US" sz="1600" b="1" dirty="0">
                <a:solidFill>
                  <a:srgbClr val="7030A0"/>
                </a:solidFill>
                <a:latin typeface="Calibri" charset="0"/>
                <a:ea typeface="DengXian" charset="-122"/>
                <a:cs typeface="Times New Roman" charset="0"/>
              </a:rPr>
              <a:t>map[amount] </a:t>
            </a:r>
            <a:r>
              <a:rPr lang="en-US" sz="1600" dirty="0">
                <a:solidFill>
                  <a:schemeClr val="accent1">
                    <a:lumMod val="75000"/>
                  </a:schemeClr>
                </a:solidFill>
                <a:latin typeface="Calibri" charset="0"/>
                <a:ea typeface="DengXian" charset="-122"/>
                <a:cs typeface="Times New Roman" charset="0"/>
              </a:rPr>
              <a:t>= minV+1;</a:t>
            </a:r>
          </a:p>
          <a:p>
            <a:r>
              <a:rPr lang="en-US" sz="1600" dirty="0">
                <a:solidFill>
                  <a:schemeClr val="accent1">
                    <a:lumMod val="75000"/>
                  </a:schemeClr>
                </a:solidFill>
                <a:latin typeface="Calibri" charset="0"/>
                <a:ea typeface="DengXian" charset="-122"/>
                <a:cs typeface="Times New Roman" charset="0"/>
              </a:rPr>
              <a:t>    return map[amount];</a:t>
            </a:r>
          </a:p>
          <a:p>
            <a:r>
              <a:rPr lang="en-US" sz="1600" dirty="0">
                <a:solidFill>
                  <a:schemeClr val="accent1">
                    <a:lumMod val="75000"/>
                  </a:schemeClr>
                </a:solidFill>
                <a:latin typeface="Calibri" charset="0"/>
                <a:ea typeface="DengXian" charset="-122"/>
                <a:cs typeface="Times New Roman" charset="0"/>
              </a:rPr>
              <a:t>}</a:t>
            </a:r>
            <a:endParaRPr lang="en-US" sz="1600" dirty="0">
              <a:solidFill>
                <a:schemeClr val="accent1">
                  <a:lumMod val="75000"/>
                </a:schemeClr>
              </a:solidFill>
              <a:effectLst/>
              <a:latin typeface="Calibri" charset="0"/>
              <a:ea typeface="DengXian" charset="-122"/>
              <a:cs typeface="Times New Roman" charset="0"/>
            </a:endParaRPr>
          </a:p>
        </p:txBody>
      </p:sp>
      <p:pic>
        <p:nvPicPr>
          <p:cNvPr id="7" name="Picture 6"/>
          <p:cNvPicPr>
            <a:picLocks noChangeAspect="1"/>
          </p:cNvPicPr>
          <p:nvPr/>
        </p:nvPicPr>
        <p:blipFill>
          <a:blip r:embed="rId2"/>
          <a:stretch>
            <a:fillRect/>
          </a:stretch>
        </p:blipFill>
        <p:spPr>
          <a:xfrm>
            <a:off x="6887687" y="372327"/>
            <a:ext cx="4394543" cy="5878415"/>
          </a:xfrm>
          <a:prstGeom prst="rect">
            <a:avLst/>
          </a:prstGeom>
        </p:spPr>
      </p:pic>
    </p:spTree>
    <p:extLst>
      <p:ext uri="{BB962C8B-B14F-4D97-AF65-F5344CB8AC3E}">
        <p14:creationId xmlns:p14="http://schemas.microsoft.com/office/powerpoint/2010/main" val="185042839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718369" cy="471783"/>
          </a:xfrm>
        </p:spPr>
        <p:txBody>
          <a:bodyPr>
            <a:noAutofit/>
          </a:bodyPr>
          <a:lstStyle/>
          <a:p>
            <a:r>
              <a:rPr lang="en-US" sz="2400" dirty="0"/>
              <a:t>DFS + memorization</a:t>
            </a:r>
          </a:p>
        </p:txBody>
      </p:sp>
      <p:sp>
        <p:nvSpPr>
          <p:cNvPr id="3" name="TextBox 2"/>
          <p:cNvSpPr txBox="1"/>
          <p:nvPr/>
        </p:nvSpPr>
        <p:spPr>
          <a:xfrm>
            <a:off x="237507" y="504179"/>
            <a:ext cx="2660073" cy="923330"/>
          </a:xfrm>
          <a:prstGeom prst="rect">
            <a:avLst/>
          </a:prstGeom>
          <a:noFill/>
        </p:spPr>
        <p:txBody>
          <a:bodyPr wrap="square" rtlCol="0">
            <a:spAutoFit/>
          </a:bodyPr>
          <a:lstStyle/>
          <a:p>
            <a:endParaRPr lang="en-US" dirty="0" smtClean="0"/>
          </a:p>
          <a:p>
            <a:endParaRPr lang="en-US" dirty="0"/>
          </a:p>
          <a:p>
            <a:endParaRPr lang="en-US" dirty="0" smtClean="0"/>
          </a:p>
        </p:txBody>
      </p:sp>
      <p:sp>
        <p:nvSpPr>
          <p:cNvPr id="6" name="Rectangle 5"/>
          <p:cNvSpPr/>
          <p:nvPr/>
        </p:nvSpPr>
        <p:spPr>
          <a:xfrm>
            <a:off x="0" y="372327"/>
            <a:ext cx="12192000" cy="2739211"/>
          </a:xfrm>
          <a:prstGeom prst="rect">
            <a:avLst/>
          </a:prstGeom>
        </p:spPr>
        <p:txBody>
          <a:bodyPr wrap="square">
            <a:spAutoFit/>
          </a:bodyPr>
          <a:lstStyle/>
          <a:p>
            <a:r>
              <a:rPr lang="en-US" sz="1400" dirty="0" smtClean="0"/>
              <a:t>Can I win</a:t>
            </a:r>
            <a:endParaRPr lang="en-US" sz="1400" dirty="0"/>
          </a:p>
          <a:p>
            <a:r>
              <a:rPr lang="en-US" sz="1400" dirty="0" smtClean="0"/>
              <a:t>In </a:t>
            </a:r>
            <a:r>
              <a:rPr lang="en-US" sz="1400" dirty="0"/>
              <a:t>the "100 game," two players take turns adding, to a running total, any integer from 1..10. The player who first causes the running total to reach or exceed 100 wins.</a:t>
            </a:r>
          </a:p>
          <a:p>
            <a:r>
              <a:rPr lang="en-US" sz="1400" dirty="0"/>
              <a:t>What if we change the game so that players cannot re-use integers?</a:t>
            </a:r>
          </a:p>
          <a:p>
            <a:r>
              <a:rPr lang="en-US" sz="1400" dirty="0"/>
              <a:t>For example, two players might take turns drawing from a common pool of numbers of 1..15 without replacement until they reach a total &gt;= 100.</a:t>
            </a:r>
          </a:p>
          <a:p>
            <a:r>
              <a:rPr lang="en-US" sz="1400" dirty="0"/>
              <a:t>Given an integer </a:t>
            </a:r>
            <a:r>
              <a:rPr lang="en-US" sz="1400" dirty="0" err="1"/>
              <a:t>maxChoosableInteger</a:t>
            </a:r>
            <a:r>
              <a:rPr lang="en-US" sz="1400" dirty="0"/>
              <a:t> and another integer </a:t>
            </a:r>
            <a:r>
              <a:rPr lang="en-US" sz="1400" dirty="0" err="1"/>
              <a:t>desiredTotal</a:t>
            </a:r>
            <a:r>
              <a:rPr lang="en-US" sz="1400" dirty="0"/>
              <a:t>, determine if the first player to move can force a win, assuming both players play </a:t>
            </a:r>
            <a:r>
              <a:rPr lang="en-US" sz="1400" dirty="0" smtClean="0"/>
              <a:t>optimally. You </a:t>
            </a:r>
            <a:r>
              <a:rPr lang="en-US" sz="1400" dirty="0"/>
              <a:t>can always assume that </a:t>
            </a:r>
            <a:r>
              <a:rPr lang="en-US" sz="1400" dirty="0" err="1"/>
              <a:t>maxChoosableInteger</a:t>
            </a:r>
            <a:r>
              <a:rPr lang="en-US" sz="1400" dirty="0"/>
              <a:t> will not be larger than 20 and </a:t>
            </a:r>
            <a:r>
              <a:rPr lang="en-US" sz="1400" dirty="0" err="1"/>
              <a:t>desiredTotal</a:t>
            </a:r>
            <a:r>
              <a:rPr lang="en-US" sz="1400" dirty="0"/>
              <a:t> will not be larger than 300.</a:t>
            </a:r>
          </a:p>
          <a:p>
            <a:r>
              <a:rPr lang="en-US" sz="1400" b="1" dirty="0" smtClean="0"/>
              <a:t>Example</a:t>
            </a:r>
            <a:r>
              <a:rPr lang="en-US" sz="1400" dirty="0"/>
              <a:t> </a:t>
            </a:r>
            <a:r>
              <a:rPr lang="en-US" sz="1400" dirty="0" smtClean="0"/>
              <a:t> </a:t>
            </a:r>
            <a:r>
              <a:rPr lang="en-US" sz="1400" b="1" dirty="0" smtClean="0"/>
              <a:t>Input</a:t>
            </a:r>
            <a:r>
              <a:rPr lang="en-US" sz="1400" b="1" dirty="0"/>
              <a:t>:</a:t>
            </a:r>
            <a:r>
              <a:rPr lang="en-US" sz="1400" dirty="0"/>
              <a:t> </a:t>
            </a:r>
            <a:r>
              <a:rPr lang="en-US" sz="1400" dirty="0" err="1"/>
              <a:t>maxChoosableInteger</a:t>
            </a:r>
            <a:r>
              <a:rPr lang="en-US" sz="1400" dirty="0"/>
              <a:t> = 10 </a:t>
            </a:r>
            <a:r>
              <a:rPr lang="en-US" sz="1400" dirty="0" err="1"/>
              <a:t>desiredTotal</a:t>
            </a:r>
            <a:r>
              <a:rPr lang="en-US" sz="1400" dirty="0"/>
              <a:t> = 11 </a:t>
            </a:r>
            <a:r>
              <a:rPr lang="en-US" sz="1400" b="1" dirty="0"/>
              <a:t>Output:</a:t>
            </a:r>
            <a:r>
              <a:rPr lang="en-US" sz="1400" dirty="0"/>
              <a:t> false </a:t>
            </a:r>
            <a:endParaRPr lang="en-US" sz="1400" dirty="0" smtClean="0"/>
          </a:p>
          <a:p>
            <a:r>
              <a:rPr lang="en-US" sz="1400" b="1" dirty="0" smtClean="0"/>
              <a:t>Explanation</a:t>
            </a:r>
            <a:r>
              <a:rPr lang="en-US" sz="1400" b="1" dirty="0"/>
              <a:t>:</a:t>
            </a:r>
            <a:r>
              <a:rPr lang="en-US" sz="1400" dirty="0"/>
              <a:t> No matter which integer the first player choose, the first player will lose. The first player can choose an integer from 1 up to 10. If the first player choose 1, the second player can only choose integers from 2 up to 10. The second player will win by choosing 10 and get a total = 11, which is &gt;= </a:t>
            </a:r>
            <a:r>
              <a:rPr lang="en-US" sz="1400" dirty="0" err="1"/>
              <a:t>desiredTotal</a:t>
            </a:r>
            <a:r>
              <a:rPr lang="en-US" sz="1400" dirty="0"/>
              <a:t>. Same with other integers chosen by the first player, the second player will always win. </a:t>
            </a:r>
          </a:p>
          <a:p>
            <a:r>
              <a:rPr lang="en-US" sz="1600" dirty="0"/>
              <a:t/>
            </a:r>
            <a:br>
              <a:rPr lang="en-US" sz="1600" dirty="0"/>
            </a:br>
            <a:endParaRPr lang="en-US" sz="1600" dirty="0">
              <a:solidFill>
                <a:schemeClr val="accent1">
                  <a:lumMod val="75000"/>
                </a:schemeClr>
              </a:solidFill>
              <a:effectLst/>
              <a:latin typeface="Calibri" charset="0"/>
              <a:ea typeface="DengXian" charset="-122"/>
              <a:cs typeface="Times New Roman" charset="0"/>
            </a:endParaRPr>
          </a:p>
        </p:txBody>
      </p:sp>
      <p:pic>
        <p:nvPicPr>
          <p:cNvPr id="4" name="Picture 3"/>
          <p:cNvPicPr>
            <a:picLocks noChangeAspect="1"/>
          </p:cNvPicPr>
          <p:nvPr/>
        </p:nvPicPr>
        <p:blipFill>
          <a:blip r:embed="rId2"/>
          <a:stretch>
            <a:fillRect/>
          </a:stretch>
        </p:blipFill>
        <p:spPr>
          <a:xfrm>
            <a:off x="3864016" y="3996754"/>
            <a:ext cx="8327984" cy="2563918"/>
          </a:xfrm>
          <a:prstGeom prst="rect">
            <a:avLst/>
          </a:prstGeom>
        </p:spPr>
      </p:pic>
      <p:sp>
        <p:nvSpPr>
          <p:cNvPr id="5" name="Rectangle 4"/>
          <p:cNvSpPr/>
          <p:nvPr/>
        </p:nvSpPr>
        <p:spPr>
          <a:xfrm>
            <a:off x="0" y="2638958"/>
            <a:ext cx="6096000" cy="4278094"/>
          </a:xfrm>
          <a:prstGeom prst="rect">
            <a:avLst/>
          </a:prstGeom>
        </p:spPr>
        <p:txBody>
          <a:bodyPr>
            <a:spAutoFit/>
          </a:bodyPr>
          <a:lstStyle/>
          <a:p>
            <a:r>
              <a:rPr lang="en-US" sz="1600" dirty="0">
                <a:solidFill>
                  <a:schemeClr val="accent1">
                    <a:lumMod val="50000"/>
                  </a:schemeClr>
                </a:solidFill>
                <a:latin typeface="Calibri" charset="0"/>
                <a:ea typeface="DengXian" charset="-122"/>
                <a:cs typeface="Times New Roman" charset="0"/>
              </a:rPr>
              <a:t>return </a:t>
            </a:r>
            <a:r>
              <a:rPr lang="en-US" sz="1600" dirty="0" err="1">
                <a:solidFill>
                  <a:schemeClr val="accent1">
                    <a:lumMod val="50000"/>
                  </a:schemeClr>
                </a:solidFill>
                <a:latin typeface="Calibri" charset="0"/>
                <a:ea typeface="DengXian" charset="-122"/>
                <a:cs typeface="Times New Roman" charset="0"/>
              </a:rPr>
              <a:t>dfs</a:t>
            </a:r>
            <a:r>
              <a:rPr lang="en-US" sz="1600" dirty="0">
                <a:solidFill>
                  <a:schemeClr val="accent1">
                    <a:lumMod val="50000"/>
                  </a:schemeClr>
                </a:solidFill>
                <a:latin typeface="Calibri" charset="0"/>
                <a:ea typeface="DengXian" charset="-122"/>
                <a:cs typeface="Times New Roman" charset="0"/>
              </a:rPr>
              <a:t>(</a:t>
            </a:r>
            <a:r>
              <a:rPr lang="en-US" sz="1600" dirty="0" err="1">
                <a:solidFill>
                  <a:schemeClr val="accent1">
                    <a:lumMod val="50000"/>
                  </a:schemeClr>
                </a:solidFill>
                <a:latin typeface="Calibri" charset="0"/>
                <a:ea typeface="DengXian" charset="-122"/>
                <a:cs typeface="Times New Roman" charset="0"/>
              </a:rPr>
              <a:t>maxChoosableInteger</a:t>
            </a:r>
            <a:r>
              <a:rPr lang="en-US" sz="1600" dirty="0">
                <a:solidFill>
                  <a:schemeClr val="accent1">
                    <a:lumMod val="50000"/>
                  </a:schemeClr>
                </a:solidFill>
                <a:latin typeface="Calibri" charset="0"/>
                <a:ea typeface="DengXian" charset="-122"/>
                <a:cs typeface="Times New Roman" charset="0"/>
              </a:rPr>
              <a:t>, </a:t>
            </a:r>
            <a:r>
              <a:rPr lang="en-US" sz="1600" dirty="0" err="1">
                <a:solidFill>
                  <a:schemeClr val="accent1">
                    <a:lumMod val="50000"/>
                  </a:schemeClr>
                </a:solidFill>
                <a:latin typeface="Calibri" charset="0"/>
                <a:ea typeface="DengXian" charset="-122"/>
                <a:cs typeface="Times New Roman" charset="0"/>
              </a:rPr>
              <a:t>desiredTotal</a:t>
            </a:r>
            <a:r>
              <a:rPr lang="en-US" sz="1600" dirty="0">
                <a:solidFill>
                  <a:schemeClr val="accent1">
                    <a:lumMod val="50000"/>
                  </a:schemeClr>
                </a:solidFill>
                <a:latin typeface="Calibri" charset="0"/>
                <a:ea typeface="DengXian" charset="-122"/>
                <a:cs typeface="Times New Roman" charset="0"/>
              </a:rPr>
              <a:t>, 0, map);</a:t>
            </a:r>
          </a:p>
          <a:p>
            <a:r>
              <a:rPr lang="en-US" sz="1600" dirty="0" err="1">
                <a:solidFill>
                  <a:schemeClr val="accent1">
                    <a:lumMod val="50000"/>
                  </a:schemeClr>
                </a:solidFill>
                <a:latin typeface="Calibri" charset="0"/>
                <a:ea typeface="DengXian" charset="-122"/>
                <a:cs typeface="Times New Roman" charset="0"/>
              </a:rPr>
              <a:t>var</a:t>
            </a:r>
            <a:r>
              <a:rPr lang="en-US" sz="1600" dirty="0">
                <a:solidFill>
                  <a:schemeClr val="accent1">
                    <a:lumMod val="50000"/>
                  </a:schemeClr>
                </a:solidFill>
                <a:latin typeface="Calibri" charset="0"/>
                <a:ea typeface="DengXian" charset="-122"/>
                <a:cs typeface="Times New Roman" charset="0"/>
              </a:rPr>
              <a:t> </a:t>
            </a:r>
            <a:r>
              <a:rPr lang="en-US" sz="1600" dirty="0" err="1">
                <a:solidFill>
                  <a:schemeClr val="accent1">
                    <a:lumMod val="50000"/>
                  </a:schemeClr>
                </a:solidFill>
                <a:latin typeface="Calibri" charset="0"/>
                <a:ea typeface="DengXian" charset="-122"/>
                <a:cs typeface="Times New Roman" charset="0"/>
              </a:rPr>
              <a:t>dfs</a:t>
            </a:r>
            <a:r>
              <a:rPr lang="en-US" sz="1600" dirty="0">
                <a:solidFill>
                  <a:schemeClr val="accent1">
                    <a:lumMod val="50000"/>
                  </a:schemeClr>
                </a:solidFill>
                <a:latin typeface="Calibri" charset="0"/>
                <a:ea typeface="DengXian" charset="-122"/>
                <a:cs typeface="Times New Roman" charset="0"/>
              </a:rPr>
              <a:t> = function(M, T, state, map) {</a:t>
            </a:r>
          </a:p>
          <a:p>
            <a:r>
              <a:rPr lang="en-US" sz="1600" dirty="0">
                <a:solidFill>
                  <a:schemeClr val="accent1">
                    <a:lumMod val="50000"/>
                  </a:schemeClr>
                </a:solidFill>
                <a:latin typeface="Calibri" charset="0"/>
                <a:ea typeface="DengXian" charset="-122"/>
                <a:cs typeface="Times New Roman" charset="0"/>
              </a:rPr>
              <a:t>    </a:t>
            </a:r>
            <a:r>
              <a:rPr lang="en-US" sz="1400" dirty="0">
                <a:solidFill>
                  <a:schemeClr val="accent1">
                    <a:lumMod val="50000"/>
                  </a:schemeClr>
                </a:solidFill>
                <a:latin typeface="Calibri" charset="0"/>
                <a:ea typeface="DengXian" charset="-122"/>
                <a:cs typeface="Times New Roman" charset="0"/>
              </a:rPr>
              <a:t>//already reach to end which is from player2 last play</a:t>
            </a:r>
          </a:p>
          <a:p>
            <a:r>
              <a:rPr lang="en-US" sz="1600" dirty="0">
                <a:solidFill>
                  <a:schemeClr val="accent1">
                    <a:lumMod val="50000"/>
                  </a:schemeClr>
                </a:solidFill>
                <a:latin typeface="Calibri" charset="0"/>
                <a:ea typeface="DengXian" charset="-122"/>
                <a:cs typeface="Times New Roman" charset="0"/>
              </a:rPr>
              <a:t>    if(T&lt;=0)  return false; </a:t>
            </a:r>
          </a:p>
          <a:p>
            <a:r>
              <a:rPr lang="en-US" sz="1600" dirty="0">
                <a:solidFill>
                  <a:schemeClr val="accent1">
                    <a:lumMod val="50000"/>
                  </a:schemeClr>
                </a:solidFill>
                <a:latin typeface="Calibri" charset="0"/>
                <a:ea typeface="DengXian" charset="-122"/>
                <a:cs typeface="Times New Roman" charset="0"/>
              </a:rPr>
              <a:t>    if(map[state] !== undefined)  </a:t>
            </a:r>
            <a:endParaRPr lang="en-US" sz="1600" dirty="0" smtClean="0">
              <a:solidFill>
                <a:schemeClr val="accent1">
                  <a:lumMod val="50000"/>
                </a:schemeClr>
              </a:solidFill>
              <a:latin typeface="Calibri" charset="0"/>
              <a:ea typeface="DengXian" charset="-122"/>
              <a:cs typeface="Times New Roman" charset="0"/>
            </a:endParaRPr>
          </a:p>
          <a:p>
            <a:r>
              <a:rPr lang="en-US" sz="1600" dirty="0">
                <a:solidFill>
                  <a:schemeClr val="accent1">
                    <a:lumMod val="50000"/>
                  </a:schemeClr>
                </a:solidFill>
                <a:latin typeface="Calibri" charset="0"/>
                <a:ea typeface="DengXian" charset="-122"/>
                <a:cs typeface="Times New Roman" charset="0"/>
              </a:rPr>
              <a:t> </a:t>
            </a:r>
            <a:r>
              <a:rPr lang="en-US" sz="1600" dirty="0" smtClean="0">
                <a:solidFill>
                  <a:schemeClr val="accent1">
                    <a:lumMod val="50000"/>
                  </a:schemeClr>
                </a:solidFill>
                <a:latin typeface="Calibri" charset="0"/>
                <a:ea typeface="DengXian" charset="-122"/>
                <a:cs typeface="Times New Roman" charset="0"/>
              </a:rPr>
              <a:t>            return </a:t>
            </a:r>
            <a:r>
              <a:rPr lang="en-US" sz="1600" dirty="0">
                <a:solidFill>
                  <a:schemeClr val="accent1">
                    <a:lumMod val="50000"/>
                  </a:schemeClr>
                </a:solidFill>
                <a:latin typeface="Calibri" charset="0"/>
                <a:ea typeface="DengXian" charset="-122"/>
                <a:cs typeface="Times New Roman" charset="0"/>
              </a:rPr>
              <a:t>map[state] === 1</a:t>
            </a:r>
            <a:r>
              <a:rPr lang="en-US" sz="1600" dirty="0" smtClean="0">
                <a:solidFill>
                  <a:schemeClr val="accent1">
                    <a:lumMod val="50000"/>
                  </a:schemeClr>
                </a:solidFill>
                <a:latin typeface="Calibri" charset="0"/>
                <a:ea typeface="DengXian" charset="-122"/>
                <a:cs typeface="Times New Roman" charset="0"/>
              </a:rPr>
              <a:t>;</a:t>
            </a:r>
            <a:endParaRPr lang="en-US" sz="1600" dirty="0">
              <a:solidFill>
                <a:schemeClr val="accent1">
                  <a:lumMod val="50000"/>
                </a:schemeClr>
              </a:solidFill>
              <a:latin typeface="Calibri" charset="0"/>
              <a:ea typeface="DengXian" charset="-122"/>
              <a:cs typeface="Times New Roman" charset="0"/>
            </a:endParaRPr>
          </a:p>
          <a:p>
            <a:r>
              <a:rPr lang="en-US" sz="1600" dirty="0">
                <a:solidFill>
                  <a:schemeClr val="accent1">
                    <a:lumMod val="50000"/>
                  </a:schemeClr>
                </a:solidFill>
                <a:latin typeface="Calibri" charset="0"/>
                <a:ea typeface="DengXian" charset="-122"/>
                <a:cs typeface="Times New Roman" charset="0"/>
              </a:rPr>
              <a:t>    for(</a:t>
            </a:r>
            <a:r>
              <a:rPr lang="en-US" sz="1600" dirty="0" err="1">
                <a:solidFill>
                  <a:schemeClr val="accent1">
                    <a:lumMod val="50000"/>
                  </a:schemeClr>
                </a:solidFill>
                <a:latin typeface="Calibri" charset="0"/>
                <a:ea typeface="DengXian" charset="-122"/>
                <a:cs typeface="Times New Roman" charset="0"/>
              </a:rPr>
              <a:t>var</a:t>
            </a:r>
            <a:r>
              <a:rPr lang="en-US" sz="1600" dirty="0">
                <a:solidFill>
                  <a:schemeClr val="accent1">
                    <a:lumMod val="50000"/>
                  </a:schemeClr>
                </a:solidFill>
                <a:latin typeface="Calibri" charset="0"/>
                <a:ea typeface="DengXian" charset="-122"/>
                <a:cs typeface="Times New Roman" charset="0"/>
              </a:rPr>
              <a:t> </a:t>
            </a:r>
            <a:r>
              <a:rPr lang="en-US" sz="1600" dirty="0" err="1">
                <a:solidFill>
                  <a:schemeClr val="accent1">
                    <a:lumMod val="50000"/>
                  </a:schemeClr>
                </a:solidFill>
                <a:latin typeface="Calibri" charset="0"/>
                <a:ea typeface="DengXian" charset="-122"/>
                <a:cs typeface="Times New Roman" charset="0"/>
              </a:rPr>
              <a:t>i</a:t>
            </a:r>
            <a:r>
              <a:rPr lang="en-US" sz="1600" dirty="0">
                <a:solidFill>
                  <a:schemeClr val="accent1">
                    <a:lumMod val="50000"/>
                  </a:schemeClr>
                </a:solidFill>
                <a:latin typeface="Calibri" charset="0"/>
                <a:ea typeface="DengXian" charset="-122"/>
                <a:cs typeface="Times New Roman" charset="0"/>
              </a:rPr>
              <a:t>=1; </a:t>
            </a:r>
            <a:r>
              <a:rPr lang="en-US" sz="1600" dirty="0" err="1">
                <a:solidFill>
                  <a:schemeClr val="accent1">
                    <a:lumMod val="50000"/>
                  </a:schemeClr>
                </a:solidFill>
                <a:latin typeface="Calibri" charset="0"/>
                <a:ea typeface="DengXian" charset="-122"/>
                <a:cs typeface="Times New Roman" charset="0"/>
              </a:rPr>
              <a:t>i</a:t>
            </a:r>
            <a:r>
              <a:rPr lang="en-US" sz="1600" dirty="0">
                <a:solidFill>
                  <a:schemeClr val="accent1">
                    <a:lumMod val="50000"/>
                  </a:schemeClr>
                </a:solidFill>
                <a:latin typeface="Calibri" charset="0"/>
                <a:ea typeface="DengXian" charset="-122"/>
                <a:cs typeface="Times New Roman" charset="0"/>
              </a:rPr>
              <a:t>&lt;=M; </a:t>
            </a:r>
            <a:r>
              <a:rPr lang="en-US" sz="1600" dirty="0" err="1">
                <a:solidFill>
                  <a:schemeClr val="accent1">
                    <a:lumMod val="50000"/>
                  </a:schemeClr>
                </a:solidFill>
                <a:latin typeface="Calibri" charset="0"/>
                <a:ea typeface="DengXian" charset="-122"/>
                <a:cs typeface="Times New Roman" charset="0"/>
              </a:rPr>
              <a:t>i</a:t>
            </a:r>
            <a:r>
              <a:rPr lang="en-US" sz="1600" dirty="0">
                <a:solidFill>
                  <a:schemeClr val="accent1">
                    <a:lumMod val="50000"/>
                  </a:schemeClr>
                </a:solidFill>
                <a:latin typeface="Calibri" charset="0"/>
                <a:ea typeface="DengXian" charset="-122"/>
                <a:cs typeface="Times New Roman" charset="0"/>
              </a:rPr>
              <a:t>++) {</a:t>
            </a:r>
          </a:p>
          <a:p>
            <a:r>
              <a:rPr lang="en-US" sz="1600" dirty="0">
                <a:solidFill>
                  <a:schemeClr val="accent1">
                    <a:lumMod val="50000"/>
                  </a:schemeClr>
                </a:solidFill>
                <a:latin typeface="Calibri" charset="0"/>
                <a:ea typeface="DengXian" charset="-122"/>
                <a:cs typeface="Times New Roman" charset="0"/>
              </a:rPr>
              <a:t>        if(state &amp; (1&lt;&lt;</a:t>
            </a:r>
            <a:r>
              <a:rPr lang="en-US" sz="1600" dirty="0" err="1">
                <a:solidFill>
                  <a:schemeClr val="accent1">
                    <a:lumMod val="50000"/>
                  </a:schemeClr>
                </a:solidFill>
                <a:latin typeface="Calibri" charset="0"/>
                <a:ea typeface="DengXian" charset="-122"/>
                <a:cs typeface="Times New Roman" charset="0"/>
              </a:rPr>
              <a:t>i</a:t>
            </a:r>
            <a:r>
              <a:rPr lang="en-US" sz="1600" dirty="0">
                <a:solidFill>
                  <a:schemeClr val="accent1">
                    <a:lumMod val="50000"/>
                  </a:schemeClr>
                </a:solidFill>
                <a:latin typeface="Calibri" charset="0"/>
                <a:ea typeface="DengXian" charset="-122"/>
                <a:cs typeface="Times New Roman" charset="0"/>
              </a:rPr>
              <a:t>))  continue; </a:t>
            </a:r>
            <a:r>
              <a:rPr lang="en-US" sz="1400" dirty="0">
                <a:solidFill>
                  <a:schemeClr val="accent1">
                    <a:lumMod val="50000"/>
                  </a:schemeClr>
                </a:solidFill>
                <a:latin typeface="Calibri" charset="0"/>
                <a:ea typeface="DengXian" charset="-122"/>
                <a:cs typeface="Times New Roman" charset="0"/>
              </a:rPr>
              <a:t>// </a:t>
            </a:r>
            <a:r>
              <a:rPr lang="en-US" sz="1400" dirty="0" err="1">
                <a:solidFill>
                  <a:schemeClr val="accent1">
                    <a:lumMod val="50000"/>
                  </a:schemeClr>
                </a:solidFill>
                <a:latin typeface="Calibri" charset="0"/>
                <a:ea typeface="DengXian" charset="-122"/>
                <a:cs typeface="Times New Roman" charset="0"/>
              </a:rPr>
              <a:t>i</a:t>
            </a:r>
            <a:r>
              <a:rPr lang="en-US" sz="1400" dirty="0">
                <a:solidFill>
                  <a:schemeClr val="accent1">
                    <a:lumMod val="50000"/>
                  </a:schemeClr>
                </a:solidFill>
                <a:latin typeface="Calibri" charset="0"/>
                <a:ea typeface="DengXian" charset="-122"/>
                <a:cs typeface="Times New Roman" charset="0"/>
              </a:rPr>
              <a:t> visited</a:t>
            </a:r>
          </a:p>
          <a:p>
            <a:r>
              <a:rPr lang="en-US" sz="1600" dirty="0">
                <a:solidFill>
                  <a:schemeClr val="accent1">
                    <a:lumMod val="50000"/>
                  </a:schemeClr>
                </a:solidFill>
                <a:latin typeface="Calibri" charset="0"/>
                <a:ea typeface="DengXian" charset="-122"/>
                <a:cs typeface="Times New Roman" charset="0"/>
              </a:rPr>
              <a:t>    </a:t>
            </a:r>
            <a:r>
              <a:rPr lang="en-US" sz="1400" dirty="0" smtClean="0">
                <a:solidFill>
                  <a:schemeClr val="accent1">
                    <a:lumMod val="50000"/>
                  </a:schemeClr>
                </a:solidFill>
                <a:latin typeface="Calibri" charset="0"/>
                <a:ea typeface="DengXian" charset="-122"/>
                <a:cs typeface="Times New Roman" charset="0"/>
              </a:rPr>
              <a:t>// p2 fail in next step means p1 win in current step</a:t>
            </a:r>
            <a:endParaRPr lang="en-US" sz="1400" dirty="0">
              <a:solidFill>
                <a:schemeClr val="accent1">
                  <a:lumMod val="50000"/>
                </a:schemeClr>
              </a:solidFill>
              <a:latin typeface="Calibri" charset="0"/>
              <a:ea typeface="DengXian" charset="-122"/>
              <a:cs typeface="Times New Roman" charset="0"/>
            </a:endParaRPr>
          </a:p>
          <a:p>
            <a:r>
              <a:rPr lang="en-US" sz="1600" dirty="0">
                <a:solidFill>
                  <a:schemeClr val="accent1">
                    <a:lumMod val="50000"/>
                  </a:schemeClr>
                </a:solidFill>
                <a:latin typeface="Calibri" charset="0"/>
                <a:ea typeface="DengXian" charset="-122"/>
                <a:cs typeface="Times New Roman" charset="0"/>
              </a:rPr>
              <a:t>        if(!</a:t>
            </a:r>
            <a:r>
              <a:rPr lang="en-US" sz="1600" dirty="0" err="1">
                <a:solidFill>
                  <a:schemeClr val="accent1">
                    <a:lumMod val="50000"/>
                  </a:schemeClr>
                </a:solidFill>
                <a:latin typeface="Calibri" charset="0"/>
                <a:ea typeface="DengXian" charset="-122"/>
                <a:cs typeface="Times New Roman" charset="0"/>
              </a:rPr>
              <a:t>dfs</a:t>
            </a:r>
            <a:r>
              <a:rPr lang="en-US" sz="1600" dirty="0">
                <a:solidFill>
                  <a:schemeClr val="accent1">
                    <a:lumMod val="50000"/>
                  </a:schemeClr>
                </a:solidFill>
                <a:latin typeface="Calibri" charset="0"/>
                <a:ea typeface="DengXian" charset="-122"/>
                <a:cs typeface="Times New Roman" charset="0"/>
              </a:rPr>
              <a:t>(M, T-</a:t>
            </a:r>
            <a:r>
              <a:rPr lang="en-US" sz="1600" dirty="0" err="1">
                <a:solidFill>
                  <a:schemeClr val="accent1">
                    <a:lumMod val="50000"/>
                  </a:schemeClr>
                </a:solidFill>
                <a:latin typeface="Calibri" charset="0"/>
                <a:ea typeface="DengXian" charset="-122"/>
                <a:cs typeface="Times New Roman" charset="0"/>
              </a:rPr>
              <a:t>i</a:t>
            </a:r>
            <a:r>
              <a:rPr lang="en-US" sz="1600" dirty="0">
                <a:solidFill>
                  <a:schemeClr val="accent1">
                    <a:lumMod val="50000"/>
                  </a:schemeClr>
                </a:solidFill>
                <a:latin typeface="Calibri" charset="0"/>
                <a:ea typeface="DengXian" charset="-122"/>
                <a:cs typeface="Times New Roman" charset="0"/>
              </a:rPr>
              <a:t>, state | (1 &lt;&lt; </a:t>
            </a:r>
            <a:r>
              <a:rPr lang="en-US" sz="1600" dirty="0" err="1">
                <a:solidFill>
                  <a:schemeClr val="accent1">
                    <a:lumMod val="50000"/>
                  </a:schemeClr>
                </a:solidFill>
                <a:latin typeface="Calibri" charset="0"/>
                <a:ea typeface="DengXian" charset="-122"/>
                <a:cs typeface="Times New Roman" charset="0"/>
              </a:rPr>
              <a:t>i</a:t>
            </a:r>
            <a:r>
              <a:rPr lang="en-US" sz="1600" dirty="0">
                <a:solidFill>
                  <a:schemeClr val="accent1">
                    <a:lumMod val="50000"/>
                  </a:schemeClr>
                </a:solidFill>
                <a:latin typeface="Calibri" charset="0"/>
                <a:ea typeface="DengXian" charset="-122"/>
                <a:cs typeface="Times New Roman" charset="0"/>
              </a:rPr>
              <a:t>), map))  {</a:t>
            </a:r>
          </a:p>
          <a:p>
            <a:r>
              <a:rPr lang="en-US" sz="1600" dirty="0">
                <a:solidFill>
                  <a:schemeClr val="accent1">
                    <a:lumMod val="50000"/>
                  </a:schemeClr>
                </a:solidFill>
                <a:latin typeface="Calibri" charset="0"/>
                <a:ea typeface="DengXian" charset="-122"/>
                <a:cs typeface="Times New Roman" charset="0"/>
              </a:rPr>
              <a:t>            map[state] = 1;</a:t>
            </a:r>
          </a:p>
          <a:p>
            <a:r>
              <a:rPr lang="en-US" sz="1600" dirty="0">
                <a:solidFill>
                  <a:schemeClr val="accent1">
                    <a:lumMod val="50000"/>
                  </a:schemeClr>
                </a:solidFill>
                <a:latin typeface="Calibri" charset="0"/>
                <a:ea typeface="DengXian" charset="-122"/>
                <a:cs typeface="Times New Roman" charset="0"/>
              </a:rPr>
              <a:t>            return true;</a:t>
            </a:r>
          </a:p>
          <a:p>
            <a:r>
              <a:rPr lang="en-US" sz="1600" dirty="0">
                <a:solidFill>
                  <a:schemeClr val="accent1">
                    <a:lumMod val="50000"/>
                  </a:schemeClr>
                </a:solidFill>
                <a:latin typeface="Calibri" charset="0"/>
                <a:ea typeface="DengXian" charset="-122"/>
                <a:cs typeface="Times New Roman" charset="0"/>
              </a:rPr>
              <a:t>        }</a:t>
            </a:r>
          </a:p>
          <a:p>
            <a:r>
              <a:rPr lang="en-US" sz="1600" dirty="0">
                <a:solidFill>
                  <a:schemeClr val="accent1">
                    <a:lumMod val="50000"/>
                  </a:schemeClr>
                </a:solidFill>
                <a:latin typeface="Calibri" charset="0"/>
                <a:ea typeface="DengXian" charset="-122"/>
                <a:cs typeface="Times New Roman" charset="0"/>
              </a:rPr>
              <a:t>    }</a:t>
            </a:r>
          </a:p>
          <a:p>
            <a:r>
              <a:rPr lang="en-US" sz="1600" dirty="0">
                <a:solidFill>
                  <a:schemeClr val="accent1">
                    <a:lumMod val="50000"/>
                  </a:schemeClr>
                </a:solidFill>
                <a:latin typeface="Calibri" charset="0"/>
                <a:ea typeface="DengXian" charset="-122"/>
                <a:cs typeface="Times New Roman" charset="0"/>
              </a:rPr>
              <a:t>    map[state] = -1;</a:t>
            </a:r>
          </a:p>
          <a:p>
            <a:r>
              <a:rPr lang="en-US" sz="1600" dirty="0">
                <a:solidFill>
                  <a:schemeClr val="accent1">
                    <a:lumMod val="50000"/>
                  </a:schemeClr>
                </a:solidFill>
                <a:latin typeface="Calibri" charset="0"/>
                <a:ea typeface="DengXian" charset="-122"/>
                <a:cs typeface="Times New Roman" charset="0"/>
              </a:rPr>
              <a:t>    return false;</a:t>
            </a:r>
          </a:p>
          <a:p>
            <a:r>
              <a:rPr lang="en-US" sz="1600" dirty="0">
                <a:solidFill>
                  <a:schemeClr val="accent1">
                    <a:lumMod val="50000"/>
                  </a:schemeClr>
                </a:solidFill>
                <a:latin typeface="Calibri" charset="0"/>
                <a:ea typeface="DengXian" charset="-122"/>
                <a:cs typeface="Times New Roman" charset="0"/>
              </a:rPr>
              <a:t>};</a:t>
            </a:r>
            <a:endParaRPr lang="en-US" sz="1600" dirty="0">
              <a:solidFill>
                <a:schemeClr val="accent1">
                  <a:lumMod val="50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1580113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5008" y="178130"/>
            <a:ext cx="11068792" cy="6679870"/>
          </a:xfrm>
        </p:spPr>
        <p:txBody>
          <a:bodyPr>
            <a:normAutofit/>
          </a:bodyPr>
          <a:lstStyle/>
          <a:p>
            <a:r>
              <a:rPr lang="en-US" dirty="0" smtClean="0"/>
              <a:t>1D dynamic programming</a:t>
            </a:r>
          </a:p>
          <a:p>
            <a:r>
              <a:rPr lang="en-US" dirty="0"/>
              <a:t>House robber </a:t>
            </a:r>
            <a:r>
              <a:rPr lang="en-US" dirty="0" smtClean="0"/>
              <a:t>series</a:t>
            </a:r>
          </a:p>
          <a:p>
            <a:r>
              <a:rPr lang="en-US" dirty="0" smtClean="0"/>
              <a:t>0:1 knapsack</a:t>
            </a:r>
          </a:p>
          <a:p>
            <a:r>
              <a:rPr lang="en-US" dirty="0" smtClean="0"/>
              <a:t>Game strategy</a:t>
            </a:r>
          </a:p>
          <a:p>
            <a:r>
              <a:rPr lang="en-US" dirty="0" smtClean="0"/>
              <a:t>Find path in matrix</a:t>
            </a:r>
          </a:p>
          <a:p>
            <a:r>
              <a:rPr lang="en-US" dirty="0" smtClean="0"/>
              <a:t>Two string comparison</a:t>
            </a:r>
          </a:p>
          <a:p>
            <a:r>
              <a:rPr lang="en-US" dirty="0" smtClean="0"/>
              <a:t>Find square/rectangle</a:t>
            </a:r>
          </a:p>
          <a:p>
            <a:r>
              <a:rPr lang="en-US" dirty="0" smtClean="0"/>
              <a:t>Word break like problems</a:t>
            </a:r>
          </a:p>
          <a:p>
            <a:r>
              <a:rPr lang="en-US" dirty="0"/>
              <a:t>Best time to buys and sell stocks </a:t>
            </a:r>
            <a:r>
              <a:rPr lang="en-US" dirty="0" smtClean="0"/>
              <a:t>series</a:t>
            </a:r>
          </a:p>
          <a:p>
            <a:r>
              <a:rPr lang="en-US" dirty="0" smtClean="0"/>
              <a:t>DFS + memorization</a:t>
            </a:r>
            <a:endParaRPr lang="en-US" dirty="0"/>
          </a:p>
        </p:txBody>
      </p:sp>
    </p:spTree>
    <p:extLst>
      <p:ext uri="{BB962C8B-B14F-4D97-AF65-F5344CB8AC3E}">
        <p14:creationId xmlns:p14="http://schemas.microsoft.com/office/powerpoint/2010/main" val="7748314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718369" cy="471783"/>
          </a:xfrm>
        </p:spPr>
        <p:txBody>
          <a:bodyPr>
            <a:noAutofit/>
          </a:bodyPr>
          <a:lstStyle/>
          <a:p>
            <a:r>
              <a:rPr lang="en-US" sz="2400" dirty="0"/>
              <a:t>DFS + memorization</a:t>
            </a:r>
          </a:p>
        </p:txBody>
      </p:sp>
      <p:sp>
        <p:nvSpPr>
          <p:cNvPr id="4" name="Rectangle 3"/>
          <p:cNvSpPr/>
          <p:nvPr/>
        </p:nvSpPr>
        <p:spPr>
          <a:xfrm>
            <a:off x="-1" y="471783"/>
            <a:ext cx="12077205" cy="1015663"/>
          </a:xfrm>
          <a:prstGeom prst="rect">
            <a:avLst/>
          </a:prstGeom>
        </p:spPr>
        <p:txBody>
          <a:bodyPr wrap="square">
            <a:spAutoFit/>
          </a:bodyPr>
          <a:lstStyle/>
          <a:p>
            <a:r>
              <a:rPr lang="en-US" sz="1400" dirty="0" smtClean="0"/>
              <a:t>Word break </a:t>
            </a:r>
            <a:r>
              <a:rPr lang="en-US" sz="1400" dirty="0"/>
              <a:t>Given a non-empty string s and a dictionary </a:t>
            </a:r>
            <a:r>
              <a:rPr lang="en-US" sz="1400" dirty="0" err="1"/>
              <a:t>wordDict</a:t>
            </a:r>
            <a:r>
              <a:rPr lang="en-US" sz="1400" dirty="0"/>
              <a:t> containing a list of non-empty words, add spaces in s to construct a sentence where each word is a valid dictionary word. You may assume the dictionary does not contain duplicate words</a:t>
            </a:r>
            <a:r>
              <a:rPr lang="en-US" sz="1400" dirty="0" smtClean="0"/>
              <a:t>. Return </a:t>
            </a:r>
            <a:r>
              <a:rPr lang="en-US" sz="1400" dirty="0"/>
              <a:t>all such possible sentences</a:t>
            </a:r>
            <a:r>
              <a:rPr lang="en-US" sz="1400" dirty="0" smtClean="0"/>
              <a:t>.</a:t>
            </a:r>
          </a:p>
          <a:p>
            <a:r>
              <a:rPr lang="en-US" sz="1400" dirty="0" smtClean="0"/>
              <a:t>For </a:t>
            </a:r>
            <a:r>
              <a:rPr lang="en-US" sz="1400" dirty="0"/>
              <a:t>example, givens = "</a:t>
            </a:r>
            <a:r>
              <a:rPr lang="en-US" sz="1400" dirty="0" err="1"/>
              <a:t>catsanddog</a:t>
            </a:r>
            <a:r>
              <a:rPr lang="en-US" sz="1400" dirty="0"/>
              <a:t>",</a:t>
            </a:r>
            <a:r>
              <a:rPr lang="en-US" sz="1400" dirty="0" err="1"/>
              <a:t>dict</a:t>
            </a:r>
            <a:r>
              <a:rPr lang="en-US" sz="1400" dirty="0"/>
              <a:t> = ["cat", "cats", "and", "sand", "dog"].A solution is ["cats and dog", "cat sand dog"].</a:t>
            </a:r>
          </a:p>
          <a:p>
            <a:endParaRPr lang="en-US" dirty="0"/>
          </a:p>
        </p:txBody>
      </p:sp>
      <p:pic>
        <p:nvPicPr>
          <p:cNvPr id="8" name="Picture 7"/>
          <p:cNvPicPr>
            <a:picLocks noChangeAspect="1"/>
          </p:cNvPicPr>
          <p:nvPr/>
        </p:nvPicPr>
        <p:blipFill>
          <a:blip r:embed="rId2"/>
          <a:stretch>
            <a:fillRect/>
          </a:stretch>
        </p:blipFill>
        <p:spPr>
          <a:xfrm>
            <a:off x="153891" y="1351196"/>
            <a:ext cx="5449497" cy="2033272"/>
          </a:xfrm>
          <a:prstGeom prst="rect">
            <a:avLst/>
          </a:prstGeom>
        </p:spPr>
      </p:pic>
      <p:sp>
        <p:nvSpPr>
          <p:cNvPr id="10" name="Rectangle 9"/>
          <p:cNvSpPr/>
          <p:nvPr/>
        </p:nvSpPr>
        <p:spPr>
          <a:xfrm>
            <a:off x="6038601" y="1143368"/>
            <a:ext cx="6096000" cy="5755422"/>
          </a:xfrm>
          <a:prstGeom prst="rect">
            <a:avLst/>
          </a:prstGeom>
        </p:spPr>
        <p:txBody>
          <a:bodyPr>
            <a:spAutoFit/>
          </a:bodyPr>
          <a:lstStyle/>
          <a:p>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map = {};</a:t>
            </a:r>
          </a:p>
          <a:p>
            <a:r>
              <a:rPr lang="en-US" sz="1600" dirty="0">
                <a:solidFill>
                  <a:schemeClr val="accent1">
                    <a:lumMod val="75000"/>
                  </a:schemeClr>
                </a:solidFill>
                <a:latin typeface="Calibri" charset="0"/>
                <a:ea typeface="DengXian" charset="-122"/>
                <a:cs typeface="Times New Roman" charset="0"/>
              </a:rPr>
              <a:t>map[''] = [''];</a:t>
            </a:r>
          </a:p>
          <a:p>
            <a:r>
              <a:rPr lang="en-US" sz="1600" dirty="0">
                <a:solidFill>
                  <a:schemeClr val="accent1">
                    <a:lumMod val="75000"/>
                  </a:schemeClr>
                </a:solidFill>
                <a:latin typeface="Calibri" charset="0"/>
                <a:ea typeface="DengXian" charset="-122"/>
                <a:cs typeface="Times New Roman" charset="0"/>
              </a:rPr>
              <a:t>return </a:t>
            </a:r>
            <a:r>
              <a:rPr lang="en-US" sz="1600" dirty="0" err="1">
                <a:solidFill>
                  <a:schemeClr val="accent1">
                    <a:lumMod val="75000"/>
                  </a:schemeClr>
                </a:solidFill>
                <a:latin typeface="Calibri" charset="0"/>
                <a:ea typeface="DengXian" charset="-122"/>
                <a:cs typeface="Times New Roman" charset="0"/>
              </a:rPr>
              <a:t>dfs</a:t>
            </a:r>
            <a:r>
              <a:rPr lang="en-US" sz="1600" dirty="0">
                <a:solidFill>
                  <a:schemeClr val="accent1">
                    <a:lumMod val="75000"/>
                  </a:schemeClr>
                </a:solidFill>
                <a:latin typeface="Calibri" charset="0"/>
                <a:ea typeface="DengXian" charset="-122"/>
                <a:cs typeface="Times New Roman" charset="0"/>
              </a:rPr>
              <a:t>(s, </a:t>
            </a:r>
            <a:r>
              <a:rPr lang="en-US" sz="1600" dirty="0" err="1">
                <a:solidFill>
                  <a:schemeClr val="accent1">
                    <a:lumMod val="75000"/>
                  </a:schemeClr>
                </a:solidFill>
                <a:latin typeface="Calibri" charset="0"/>
                <a:ea typeface="DengXian" charset="-122"/>
                <a:cs typeface="Times New Roman" charset="0"/>
              </a:rPr>
              <a:t>wordDict</a:t>
            </a:r>
            <a:r>
              <a:rPr lang="en-US" sz="1600" dirty="0">
                <a:solidFill>
                  <a:schemeClr val="accent1">
                    <a:lumMod val="75000"/>
                  </a:schemeClr>
                </a:solidFill>
                <a:latin typeface="Calibri" charset="0"/>
                <a:ea typeface="DengXian" charset="-122"/>
                <a:cs typeface="Times New Roman" charset="0"/>
              </a:rPr>
              <a:t>, map</a:t>
            </a:r>
            <a:r>
              <a:rPr lang="en-US" sz="1600" dirty="0" smtClean="0">
                <a:solidFill>
                  <a:schemeClr val="accent1">
                    <a:lumMod val="75000"/>
                  </a:schemeClr>
                </a:solidFill>
                <a:latin typeface="Calibri" charset="0"/>
                <a:ea typeface="DengXian" charset="-122"/>
                <a:cs typeface="Times New Roman" charset="0"/>
              </a:rPr>
              <a:t>);</a:t>
            </a:r>
          </a:p>
          <a:p>
            <a:endParaRPr lang="en-US" sz="1600" dirty="0">
              <a:solidFill>
                <a:schemeClr val="accent1">
                  <a:lumMod val="75000"/>
                </a:schemeClr>
              </a:solidFill>
              <a:latin typeface="Calibri" charset="0"/>
              <a:ea typeface="DengXian" charset="-122"/>
              <a:cs typeface="Times New Roman" charset="0"/>
            </a:endParaRPr>
          </a:p>
          <a:p>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dfs</a:t>
            </a:r>
            <a:r>
              <a:rPr lang="en-US" sz="1600" dirty="0">
                <a:solidFill>
                  <a:schemeClr val="accent1">
                    <a:lumMod val="75000"/>
                  </a:schemeClr>
                </a:solidFill>
                <a:latin typeface="Calibri" charset="0"/>
                <a:ea typeface="DengXian" charset="-122"/>
                <a:cs typeface="Times New Roman" charset="0"/>
              </a:rPr>
              <a:t> = function(s, </a:t>
            </a:r>
            <a:r>
              <a:rPr lang="en-US" sz="1600" dirty="0" err="1">
                <a:solidFill>
                  <a:schemeClr val="accent1">
                    <a:lumMod val="75000"/>
                  </a:schemeClr>
                </a:solidFill>
                <a:latin typeface="Calibri" charset="0"/>
                <a:ea typeface="DengXian" charset="-122"/>
                <a:cs typeface="Times New Roman" charset="0"/>
              </a:rPr>
              <a:t>wordDict</a:t>
            </a:r>
            <a:r>
              <a:rPr lang="en-US" sz="1600" dirty="0">
                <a:solidFill>
                  <a:schemeClr val="accent1">
                    <a:lumMod val="75000"/>
                  </a:schemeClr>
                </a:solidFill>
                <a:latin typeface="Calibri" charset="0"/>
                <a:ea typeface="DengXian" charset="-122"/>
                <a:cs typeface="Times New Roman" charset="0"/>
              </a:rPr>
              <a:t>, map) {</a:t>
            </a:r>
          </a:p>
          <a:p>
            <a:r>
              <a:rPr lang="en-US" sz="1600" dirty="0">
                <a:solidFill>
                  <a:schemeClr val="accent1">
                    <a:lumMod val="75000"/>
                  </a:schemeClr>
                </a:solidFill>
                <a:latin typeface="Calibri" charset="0"/>
                <a:ea typeface="DengXian" charset="-122"/>
                <a:cs typeface="Times New Roman" charset="0"/>
              </a:rPr>
              <a:t>    if(map[s]) return map[s];</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ans</a:t>
            </a:r>
            <a:r>
              <a:rPr lang="en-US" sz="1600" dirty="0">
                <a:solidFill>
                  <a:schemeClr val="accent1">
                    <a:lumMod val="75000"/>
                  </a:schemeClr>
                </a:solidFill>
                <a:latin typeface="Calibri" charset="0"/>
                <a:ea typeface="DengXian" charset="-122"/>
                <a:cs typeface="Times New Roman" charset="0"/>
              </a:rPr>
              <a:t> = [];</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word of </a:t>
            </a:r>
            <a:r>
              <a:rPr lang="en-US" sz="1600" dirty="0" err="1">
                <a:solidFill>
                  <a:schemeClr val="accent1">
                    <a:lumMod val="75000"/>
                  </a:schemeClr>
                </a:solidFill>
                <a:latin typeface="Calibri" charset="0"/>
                <a:ea typeface="DengXian" charset="-122"/>
                <a:cs typeface="Times New Roman" charset="0"/>
              </a:rPr>
              <a:t>wordDict</a:t>
            </a:r>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if(</a:t>
            </a:r>
            <a:r>
              <a:rPr lang="en-US" sz="1600" dirty="0" err="1">
                <a:solidFill>
                  <a:schemeClr val="accent1">
                    <a:lumMod val="75000"/>
                  </a:schemeClr>
                </a:solidFill>
                <a:latin typeface="Calibri" charset="0"/>
                <a:ea typeface="DengXian" charset="-122"/>
                <a:cs typeface="Times New Roman" charset="0"/>
              </a:rPr>
              <a:t>s.startsWith</a:t>
            </a:r>
            <a:r>
              <a:rPr lang="en-US" sz="1600" dirty="0">
                <a:solidFill>
                  <a:schemeClr val="accent1">
                    <a:lumMod val="75000"/>
                  </a:schemeClr>
                </a:solidFill>
                <a:latin typeface="Calibri" charset="0"/>
                <a:ea typeface="DengXian" charset="-122"/>
                <a:cs typeface="Times New Roman" charset="0"/>
              </a:rPr>
              <a:t>(word)) {</a:t>
            </a:r>
          </a:p>
          <a:p>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rest = </a:t>
            </a:r>
            <a:r>
              <a:rPr lang="en-US" sz="1600" dirty="0" err="1">
                <a:solidFill>
                  <a:schemeClr val="accent1">
                    <a:lumMod val="75000"/>
                  </a:schemeClr>
                </a:solidFill>
                <a:latin typeface="Calibri" charset="0"/>
                <a:ea typeface="DengXian" charset="-122"/>
                <a:cs typeface="Times New Roman" charset="0"/>
              </a:rPr>
              <a:t>dfs</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s.substring</a:t>
            </a:r>
            <a:r>
              <a:rPr lang="en-US" sz="1600" dirty="0">
                <a:solidFill>
                  <a:schemeClr val="accent1">
                    <a:lumMod val="75000"/>
                  </a:schemeClr>
                </a:solidFill>
                <a:latin typeface="Calibri" charset="0"/>
                <a:ea typeface="DengXian" charset="-122"/>
                <a:cs typeface="Times New Roman" charset="0"/>
              </a:rPr>
              <a:t>(</a:t>
            </a:r>
            <a:r>
              <a:rPr lang="en-US" sz="1600" dirty="0" err="1">
                <a:solidFill>
                  <a:schemeClr val="accent1">
                    <a:lumMod val="75000"/>
                  </a:schemeClr>
                </a:solidFill>
                <a:latin typeface="Calibri" charset="0"/>
                <a:ea typeface="DengXian" charset="-122"/>
                <a:cs typeface="Times New Roman" charset="0"/>
              </a:rPr>
              <a:t>word.length</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wordDict</a:t>
            </a:r>
            <a:r>
              <a:rPr lang="en-US" sz="1600" dirty="0">
                <a:solidFill>
                  <a:schemeClr val="accent1">
                    <a:lumMod val="75000"/>
                  </a:schemeClr>
                </a:solidFill>
                <a:latin typeface="Calibri" charset="0"/>
                <a:ea typeface="DengXian" charset="-122"/>
                <a:cs typeface="Times New Roman" charset="0"/>
              </a:rPr>
              <a:t>, map);</a:t>
            </a:r>
          </a:p>
          <a:p>
            <a:r>
              <a:rPr lang="en-US" sz="1600" dirty="0">
                <a:solidFill>
                  <a:schemeClr val="accent1">
                    <a:lumMod val="75000"/>
                  </a:schemeClr>
                </a:solidFill>
                <a:latin typeface="Calibri" charset="0"/>
                <a:ea typeface="DengXian" charset="-122"/>
                <a:cs typeface="Times New Roman" charset="0"/>
              </a:rPr>
              <a:t>            for(</a:t>
            </a:r>
            <a:r>
              <a:rPr lang="en-US" sz="1600" dirty="0" err="1">
                <a:solidFill>
                  <a:schemeClr val="accent1">
                    <a:lumMod val="75000"/>
                  </a:schemeClr>
                </a:solidFill>
                <a:latin typeface="Calibri" charset="0"/>
                <a:ea typeface="DengXian" charset="-122"/>
                <a:cs typeface="Times New Roman" charset="0"/>
              </a:rPr>
              <a:t>var</a:t>
            </a:r>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str</a:t>
            </a:r>
            <a:r>
              <a:rPr lang="en-US" sz="1600" dirty="0">
                <a:solidFill>
                  <a:schemeClr val="accent1">
                    <a:lumMod val="75000"/>
                  </a:schemeClr>
                </a:solidFill>
                <a:latin typeface="Calibri" charset="0"/>
                <a:ea typeface="DengXian" charset="-122"/>
                <a:cs typeface="Times New Roman" charset="0"/>
              </a:rPr>
              <a:t> of rest) {</a:t>
            </a:r>
          </a:p>
          <a:p>
            <a:r>
              <a:rPr lang="en-US" sz="1600" dirty="0">
                <a:solidFill>
                  <a:schemeClr val="accent1">
                    <a:lumMod val="75000"/>
                  </a:schemeClr>
                </a:solidFill>
                <a:latin typeface="Calibri" charset="0"/>
                <a:ea typeface="DengXian" charset="-122"/>
                <a:cs typeface="Times New Roman" charset="0"/>
              </a:rPr>
              <a:t>                if(</a:t>
            </a:r>
            <a:r>
              <a:rPr lang="en-US" sz="1600" dirty="0" err="1">
                <a:solidFill>
                  <a:schemeClr val="accent1">
                    <a:lumMod val="75000"/>
                  </a:schemeClr>
                </a:solidFill>
                <a:latin typeface="Calibri" charset="0"/>
                <a:ea typeface="DengXian" charset="-122"/>
                <a:cs typeface="Times New Roman" charset="0"/>
              </a:rPr>
              <a:t>str</a:t>
            </a:r>
            <a:r>
              <a:rPr lang="en-US" sz="1600" dirty="0">
                <a:solidFill>
                  <a:schemeClr val="accent1">
                    <a:lumMod val="75000"/>
                  </a:schemeClr>
                </a:solidFill>
                <a:latin typeface="Calibri" charset="0"/>
                <a:ea typeface="DengXian" charset="-122"/>
                <a:cs typeface="Times New Roman" charset="0"/>
              </a:rPr>
              <a:t> === '') {</a:t>
            </a:r>
          </a:p>
          <a:p>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ans.push</a:t>
            </a:r>
            <a:r>
              <a:rPr lang="en-US" sz="1600" dirty="0">
                <a:solidFill>
                  <a:schemeClr val="accent1">
                    <a:lumMod val="75000"/>
                  </a:schemeClr>
                </a:solidFill>
                <a:latin typeface="Calibri" charset="0"/>
                <a:ea typeface="DengXian" charset="-122"/>
                <a:cs typeface="Times New Roman" charset="0"/>
              </a:rPr>
              <a:t>(word);</a:t>
            </a:r>
          </a:p>
          <a:p>
            <a:r>
              <a:rPr lang="en-US" sz="1600" dirty="0">
                <a:solidFill>
                  <a:schemeClr val="accent1">
                    <a:lumMod val="75000"/>
                  </a:schemeClr>
                </a:solidFill>
                <a:latin typeface="Calibri" charset="0"/>
                <a:ea typeface="DengXian" charset="-122"/>
                <a:cs typeface="Times New Roman" charset="0"/>
              </a:rPr>
              <a:t>                } else {</a:t>
            </a:r>
          </a:p>
          <a:p>
            <a:r>
              <a:rPr lang="en-US" sz="1600" dirty="0">
                <a:solidFill>
                  <a:schemeClr val="accent1">
                    <a:lumMod val="75000"/>
                  </a:schemeClr>
                </a:solidFill>
                <a:latin typeface="Calibri" charset="0"/>
                <a:ea typeface="DengXian" charset="-122"/>
                <a:cs typeface="Times New Roman" charset="0"/>
              </a:rPr>
              <a:t>                    </a:t>
            </a:r>
            <a:r>
              <a:rPr lang="en-US" sz="1600" dirty="0" err="1">
                <a:solidFill>
                  <a:schemeClr val="accent1">
                    <a:lumMod val="75000"/>
                  </a:schemeClr>
                </a:solidFill>
                <a:latin typeface="Calibri" charset="0"/>
                <a:ea typeface="DengXian" charset="-122"/>
                <a:cs typeface="Times New Roman" charset="0"/>
              </a:rPr>
              <a:t>ans.push</a:t>
            </a:r>
            <a:r>
              <a:rPr lang="en-US" sz="1600" dirty="0">
                <a:solidFill>
                  <a:schemeClr val="accent1">
                    <a:lumMod val="75000"/>
                  </a:schemeClr>
                </a:solidFill>
                <a:latin typeface="Calibri" charset="0"/>
                <a:ea typeface="DengXian" charset="-122"/>
                <a:cs typeface="Times New Roman" charset="0"/>
              </a:rPr>
              <a:t>(word +' ' + </a:t>
            </a:r>
            <a:r>
              <a:rPr lang="en-US" sz="1600" dirty="0" err="1">
                <a:solidFill>
                  <a:schemeClr val="accent1">
                    <a:lumMod val="75000"/>
                  </a:schemeClr>
                </a:solidFill>
                <a:latin typeface="Calibri" charset="0"/>
                <a:ea typeface="DengXian" charset="-122"/>
                <a:cs typeface="Times New Roman" charset="0"/>
              </a:rPr>
              <a:t>str</a:t>
            </a:r>
            <a:r>
              <a:rPr lang="en-US" sz="1600" dirty="0">
                <a:solidFill>
                  <a:schemeClr val="accent1">
                    <a:lumMod val="75000"/>
                  </a:schemeClr>
                </a:solidFill>
                <a:latin typeface="Calibri" charset="0"/>
                <a:ea typeface="DengXian" charset="-122"/>
                <a:cs typeface="Times New Roman" charset="0"/>
              </a:rPr>
              <a:t>);</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a:t>
            </a:r>
          </a:p>
          <a:p>
            <a:r>
              <a:rPr lang="en-US" sz="1600" dirty="0">
                <a:solidFill>
                  <a:schemeClr val="accent1">
                    <a:lumMod val="75000"/>
                  </a:schemeClr>
                </a:solidFill>
                <a:latin typeface="Calibri" charset="0"/>
                <a:ea typeface="DengXian" charset="-122"/>
                <a:cs typeface="Times New Roman" charset="0"/>
              </a:rPr>
              <a:t>    map[s] = </a:t>
            </a:r>
            <a:r>
              <a:rPr lang="en-US" sz="1600" dirty="0" err="1">
                <a:solidFill>
                  <a:schemeClr val="accent1">
                    <a:lumMod val="75000"/>
                  </a:schemeClr>
                </a:solidFill>
                <a:latin typeface="Calibri" charset="0"/>
                <a:ea typeface="DengXian" charset="-122"/>
                <a:cs typeface="Times New Roman" charset="0"/>
              </a:rPr>
              <a:t>ans</a:t>
            </a:r>
            <a:r>
              <a:rPr lang="en-US" sz="1600" dirty="0">
                <a:solidFill>
                  <a:schemeClr val="accent1">
                    <a:lumMod val="75000"/>
                  </a:schemeClr>
                </a:solidFill>
                <a:latin typeface="Calibri" charset="0"/>
                <a:ea typeface="DengXian" charset="-122"/>
                <a:cs typeface="Times New Roman" charset="0"/>
              </a:rPr>
              <a:t>;</a:t>
            </a:r>
          </a:p>
          <a:p>
            <a:r>
              <a:rPr lang="en-US" sz="1600" dirty="0">
                <a:solidFill>
                  <a:schemeClr val="accent1">
                    <a:lumMod val="75000"/>
                  </a:schemeClr>
                </a:solidFill>
                <a:latin typeface="Calibri" charset="0"/>
                <a:ea typeface="DengXian" charset="-122"/>
                <a:cs typeface="Times New Roman" charset="0"/>
              </a:rPr>
              <a:t>    return </a:t>
            </a:r>
            <a:r>
              <a:rPr lang="en-US" sz="1600" dirty="0" err="1">
                <a:solidFill>
                  <a:schemeClr val="accent1">
                    <a:lumMod val="75000"/>
                  </a:schemeClr>
                </a:solidFill>
                <a:latin typeface="Calibri" charset="0"/>
                <a:ea typeface="DengXian" charset="-122"/>
                <a:cs typeface="Times New Roman" charset="0"/>
              </a:rPr>
              <a:t>ans</a:t>
            </a:r>
            <a:r>
              <a:rPr lang="en-US" sz="1600" dirty="0">
                <a:solidFill>
                  <a:schemeClr val="accent1">
                    <a:lumMod val="75000"/>
                  </a:schemeClr>
                </a:solidFill>
                <a:latin typeface="Calibri" charset="0"/>
                <a:ea typeface="DengXian" charset="-122"/>
                <a:cs typeface="Times New Roman" charset="0"/>
              </a:rPr>
              <a:t>;</a:t>
            </a:r>
          </a:p>
          <a:p>
            <a:r>
              <a:rPr lang="en-US" sz="1600" dirty="0">
                <a:solidFill>
                  <a:schemeClr val="accent1">
                    <a:lumMod val="75000"/>
                  </a:schemeClr>
                </a:solidFill>
                <a:latin typeface="Calibri" charset="0"/>
                <a:ea typeface="DengXian" charset="-122"/>
                <a:cs typeface="Times New Roman" charset="0"/>
              </a:rPr>
              <a:t>};</a:t>
            </a:r>
            <a:endParaRPr lang="en-US" sz="1600"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5234131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718369" cy="471783"/>
          </a:xfrm>
        </p:spPr>
        <p:txBody>
          <a:bodyPr>
            <a:noAutofit/>
          </a:bodyPr>
          <a:lstStyle/>
          <a:p>
            <a:r>
              <a:rPr lang="en-US" sz="2400" dirty="0"/>
              <a:t>DFS + memorization</a:t>
            </a:r>
          </a:p>
        </p:txBody>
      </p:sp>
      <p:sp>
        <p:nvSpPr>
          <p:cNvPr id="4" name="Rectangle 3"/>
          <p:cNvSpPr/>
          <p:nvPr/>
        </p:nvSpPr>
        <p:spPr>
          <a:xfrm>
            <a:off x="0" y="471783"/>
            <a:ext cx="6096000" cy="369332"/>
          </a:xfrm>
          <a:prstGeom prst="rect">
            <a:avLst/>
          </a:prstGeom>
        </p:spPr>
        <p:txBody>
          <a:bodyPr>
            <a:spAutoFit/>
          </a:bodyPr>
          <a:lstStyle/>
          <a:p>
            <a:r>
              <a:rPr lang="en-US" dirty="0"/>
              <a:t>Knapsack top </a:t>
            </a:r>
            <a:r>
              <a:rPr lang="en-US" dirty="0" smtClean="0"/>
              <a:t>down</a:t>
            </a:r>
            <a:endParaRPr lang="en-US" dirty="0"/>
          </a:p>
        </p:txBody>
      </p:sp>
    </p:spTree>
    <p:extLst>
      <p:ext uri="{BB962C8B-B14F-4D97-AF65-F5344CB8AC3E}">
        <p14:creationId xmlns:p14="http://schemas.microsoft.com/office/powerpoint/2010/main" val="1166359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611" y="712940"/>
            <a:ext cx="7563173" cy="480447"/>
          </a:xfrm>
        </p:spPr>
        <p:txBody>
          <a:bodyPr>
            <a:normAutofit/>
          </a:bodyPr>
          <a:lstStyle/>
          <a:p>
            <a:r>
              <a:rPr lang="en-US" sz="2400" dirty="0"/>
              <a:t>Longest Increasing </a:t>
            </a:r>
            <a:r>
              <a:rPr lang="en-US" sz="2400" dirty="0" smtClean="0"/>
              <a:t>Subsequence like problems   O(n2)</a:t>
            </a:r>
            <a:endParaRPr lang="en-US" sz="2400" dirty="0"/>
          </a:p>
        </p:txBody>
      </p:sp>
      <p:sp>
        <p:nvSpPr>
          <p:cNvPr id="4" name="Rectangle 3"/>
          <p:cNvSpPr/>
          <p:nvPr/>
        </p:nvSpPr>
        <p:spPr>
          <a:xfrm>
            <a:off x="5474525" y="1129202"/>
            <a:ext cx="6507678" cy="5509200"/>
          </a:xfrm>
          <a:prstGeom prst="rect">
            <a:avLst/>
          </a:prstGeom>
        </p:spPr>
        <p:txBody>
          <a:bodyPr wrap="square">
            <a:spAutoFit/>
          </a:bodyPr>
          <a:lstStyle/>
          <a:p>
            <a:r>
              <a:rPr lang="en-US" sz="1600" dirty="0"/>
              <a:t>Given an unsorted array of integers, find the length of longest increasing subsequence</a:t>
            </a:r>
            <a:r>
              <a:rPr lang="en-US" sz="1600" dirty="0" smtClean="0"/>
              <a:t>.</a:t>
            </a:r>
          </a:p>
          <a:p>
            <a:r>
              <a:rPr lang="en-US" sz="1600" b="1" dirty="0" smtClean="0">
                <a:effectLst/>
              </a:rPr>
              <a:t>Input:</a:t>
            </a:r>
            <a:r>
              <a:rPr lang="en-US" sz="1600" dirty="0" smtClean="0"/>
              <a:t> [10,9,2,5,3,7,101,18] </a:t>
            </a:r>
            <a:r>
              <a:rPr lang="en-US" sz="1600" b="1" dirty="0" smtClean="0">
                <a:effectLst/>
              </a:rPr>
              <a:t>Output: </a:t>
            </a:r>
            <a:r>
              <a:rPr lang="en-US" sz="1600" dirty="0" smtClean="0"/>
              <a:t>4 </a:t>
            </a:r>
            <a:r>
              <a:rPr lang="en-US" sz="1600" b="1" dirty="0" smtClean="0">
                <a:effectLst/>
              </a:rPr>
              <a:t>Explanation: </a:t>
            </a:r>
            <a:r>
              <a:rPr lang="en-US" sz="1600" dirty="0" smtClean="0"/>
              <a:t>The longest increasing subsequence is [2,3,7,101], therefore the length is 4. </a:t>
            </a:r>
          </a:p>
          <a:p>
            <a:endParaRPr lang="en-US" sz="1600" dirty="0"/>
          </a:p>
          <a:p>
            <a:r>
              <a:rPr lang="en-US" sz="1600" dirty="0" smtClean="0"/>
              <a:t>We can set an array: </a:t>
            </a:r>
            <a:r>
              <a:rPr lang="en-US" sz="1600" dirty="0" err="1" smtClean="0"/>
              <a:t>dp</a:t>
            </a:r>
            <a:r>
              <a:rPr lang="en-US" sz="1600" dirty="0" smtClean="0"/>
              <a:t>[1, 1, 1, 1, 1, 1, 1, 1]</a:t>
            </a:r>
          </a:p>
          <a:p>
            <a:r>
              <a:rPr lang="en-US" sz="1600" dirty="0" smtClean="0"/>
              <a:t>For each number, </a:t>
            </a:r>
            <a:r>
              <a:rPr lang="en-US" sz="1600" dirty="0" err="1" smtClean="0"/>
              <a:t>init</a:t>
            </a:r>
            <a:r>
              <a:rPr lang="en-US" sz="1600" dirty="0" smtClean="0"/>
              <a:t> the LIS is 1 at first</a:t>
            </a:r>
          </a:p>
          <a:p>
            <a:r>
              <a:rPr lang="en-US" sz="1600" dirty="0" smtClean="0"/>
              <a:t>Then we check number one by one</a:t>
            </a:r>
          </a:p>
          <a:p>
            <a:r>
              <a:rPr lang="en-US" sz="1600" dirty="0"/>
              <a:t> </a:t>
            </a:r>
            <a:r>
              <a:rPr lang="en-US" sz="1600" dirty="0" smtClean="0"/>
              <a:t> 10	</a:t>
            </a:r>
            <a:r>
              <a:rPr lang="en-US" sz="1600" dirty="0" err="1" smtClean="0"/>
              <a:t>dp</a:t>
            </a:r>
            <a:r>
              <a:rPr lang="en-US" sz="1600" dirty="0" smtClean="0"/>
              <a:t>[0]=1</a:t>
            </a:r>
          </a:p>
          <a:p>
            <a:r>
              <a:rPr lang="en-US" sz="1600" dirty="0"/>
              <a:t> </a:t>
            </a:r>
            <a:r>
              <a:rPr lang="en-US" sz="1600" dirty="0" smtClean="0"/>
              <a:t> 9              	</a:t>
            </a:r>
            <a:r>
              <a:rPr lang="en-US" sz="1600" dirty="0" err="1" smtClean="0"/>
              <a:t>dp</a:t>
            </a:r>
            <a:r>
              <a:rPr lang="en-US" sz="1600" dirty="0" smtClean="0"/>
              <a:t>[1]=1</a:t>
            </a:r>
          </a:p>
          <a:p>
            <a:r>
              <a:rPr lang="en-US" sz="1600" dirty="0"/>
              <a:t> </a:t>
            </a:r>
            <a:r>
              <a:rPr lang="en-US" sz="1600" dirty="0" smtClean="0"/>
              <a:t>  2             	</a:t>
            </a:r>
            <a:r>
              <a:rPr lang="en-US" sz="1600" dirty="0" err="1" smtClean="0"/>
              <a:t>dp</a:t>
            </a:r>
            <a:r>
              <a:rPr lang="en-US" sz="1600" dirty="0" smtClean="0"/>
              <a:t>[2]=1</a:t>
            </a:r>
          </a:p>
          <a:p>
            <a:r>
              <a:rPr lang="en-US" sz="1600" dirty="0"/>
              <a:t> </a:t>
            </a:r>
            <a:r>
              <a:rPr lang="en-US" sz="1600" dirty="0" smtClean="0"/>
              <a:t>  5              </a:t>
            </a:r>
            <a:r>
              <a:rPr lang="en-US" sz="1600" dirty="0" err="1" smtClean="0"/>
              <a:t>dp</a:t>
            </a:r>
            <a:r>
              <a:rPr lang="en-US" sz="1600" dirty="0" smtClean="0"/>
              <a:t>[3]=</a:t>
            </a:r>
            <a:r>
              <a:rPr lang="en-US" sz="1600" dirty="0" err="1" smtClean="0"/>
              <a:t>dp</a:t>
            </a:r>
            <a:r>
              <a:rPr lang="en-US" sz="1600" dirty="0" smtClean="0"/>
              <a:t>[2]+1=2 since 5&gt;2</a:t>
            </a:r>
          </a:p>
          <a:p>
            <a:r>
              <a:rPr lang="en-US" sz="1600" dirty="0"/>
              <a:t> </a:t>
            </a:r>
            <a:r>
              <a:rPr lang="en-US" sz="1600" dirty="0" smtClean="0"/>
              <a:t>  3	</a:t>
            </a:r>
            <a:r>
              <a:rPr lang="en-US" sz="1600" dirty="0" err="1" smtClean="0"/>
              <a:t>dp</a:t>
            </a:r>
            <a:r>
              <a:rPr lang="en-US" sz="1600" dirty="0" smtClean="0"/>
              <a:t>[4]=</a:t>
            </a:r>
            <a:r>
              <a:rPr lang="en-US" sz="1600" dirty="0" err="1" smtClean="0"/>
              <a:t>dp</a:t>
            </a:r>
            <a:r>
              <a:rPr lang="en-US" sz="1600" dirty="0" smtClean="0"/>
              <a:t>[2]+1=2 since 3&gt;2</a:t>
            </a:r>
          </a:p>
          <a:p>
            <a:r>
              <a:rPr lang="en-US" sz="1600" dirty="0" smtClean="0"/>
              <a:t>   7	</a:t>
            </a:r>
            <a:r>
              <a:rPr lang="en-US" sz="1600" dirty="0" err="1" smtClean="0"/>
              <a:t>dp</a:t>
            </a:r>
            <a:r>
              <a:rPr lang="en-US" sz="1600" dirty="0" smtClean="0"/>
              <a:t>[5]=max(</a:t>
            </a:r>
            <a:r>
              <a:rPr lang="en-US" sz="1600" dirty="0" err="1" smtClean="0"/>
              <a:t>dp</a:t>
            </a:r>
            <a:r>
              <a:rPr lang="en-US" sz="1600" dirty="0" smtClean="0"/>
              <a:t>[2]+1, </a:t>
            </a:r>
            <a:r>
              <a:rPr lang="en-US" sz="1600" dirty="0" err="1" smtClean="0"/>
              <a:t>dp</a:t>
            </a:r>
            <a:r>
              <a:rPr lang="en-US" sz="1600" dirty="0" smtClean="0"/>
              <a:t>[4]+1, </a:t>
            </a:r>
            <a:r>
              <a:rPr lang="en-US" sz="1600" dirty="0" err="1" smtClean="0"/>
              <a:t>dp</a:t>
            </a:r>
            <a:r>
              <a:rPr lang="en-US" sz="1600" dirty="0" smtClean="0"/>
              <a:t>[3]+1)=3  since 7&gt;2, 7&gt;5, 7&gt;3</a:t>
            </a:r>
          </a:p>
          <a:p>
            <a:r>
              <a:rPr lang="en-US" sz="1600" dirty="0"/>
              <a:t> </a:t>
            </a:r>
            <a:r>
              <a:rPr lang="en-US" sz="1600" dirty="0" smtClean="0"/>
              <a:t> 101	</a:t>
            </a:r>
            <a:r>
              <a:rPr lang="en-US" sz="1600" dirty="0" err="1" smtClean="0"/>
              <a:t>dp</a:t>
            </a:r>
            <a:r>
              <a:rPr lang="en-US" sz="1600" dirty="0" smtClean="0"/>
              <a:t>[6]=max(</a:t>
            </a:r>
            <a:r>
              <a:rPr lang="en-US" sz="1600" dirty="0" err="1" smtClean="0"/>
              <a:t>dp</a:t>
            </a:r>
            <a:r>
              <a:rPr lang="en-US" sz="1600" dirty="0" smtClean="0"/>
              <a:t>[0]+1, </a:t>
            </a:r>
            <a:r>
              <a:rPr lang="en-US" sz="1600" dirty="0" err="1" smtClean="0"/>
              <a:t>dp</a:t>
            </a:r>
            <a:r>
              <a:rPr lang="en-US" sz="1600" dirty="0" smtClean="0"/>
              <a:t>[1]+1 </a:t>
            </a:r>
            <a:r>
              <a:rPr lang="mr-IN" sz="1600" dirty="0" smtClean="0"/>
              <a:t>…</a:t>
            </a:r>
            <a:r>
              <a:rPr lang="en-US" sz="1600" dirty="0" smtClean="0"/>
              <a:t>. , </a:t>
            </a:r>
            <a:r>
              <a:rPr lang="en-US" sz="1600" dirty="0" err="1" smtClean="0"/>
              <a:t>dp</a:t>
            </a:r>
            <a:r>
              <a:rPr lang="en-US" sz="1600" dirty="0" smtClean="0"/>
              <a:t>[5]+1) = 4 </a:t>
            </a:r>
          </a:p>
          <a:p>
            <a:r>
              <a:rPr lang="en-US" sz="1600" dirty="0"/>
              <a:t>	</a:t>
            </a:r>
            <a:r>
              <a:rPr lang="en-US" sz="1600" dirty="0" smtClean="0"/>
              <a:t>since it &gt; all elements before it</a:t>
            </a:r>
          </a:p>
          <a:p>
            <a:r>
              <a:rPr lang="en-US" sz="1600" dirty="0"/>
              <a:t> </a:t>
            </a:r>
            <a:r>
              <a:rPr lang="en-US" sz="1600" dirty="0" smtClean="0"/>
              <a:t> 8	</a:t>
            </a:r>
            <a:r>
              <a:rPr lang="en-US" sz="1600" dirty="0" err="1" smtClean="0"/>
              <a:t>dp</a:t>
            </a:r>
            <a:r>
              <a:rPr lang="en-US" sz="1600" dirty="0" smtClean="0"/>
              <a:t>[7]=max(</a:t>
            </a:r>
            <a:r>
              <a:rPr lang="en-US" sz="1600" dirty="0" err="1" smtClean="0"/>
              <a:t>dp</a:t>
            </a:r>
            <a:r>
              <a:rPr lang="en-US" sz="1600" dirty="0" smtClean="0"/>
              <a:t>[0]+1, </a:t>
            </a:r>
            <a:r>
              <a:rPr lang="en-US" sz="1600" dirty="0" err="1" smtClean="0"/>
              <a:t>dp</a:t>
            </a:r>
            <a:r>
              <a:rPr lang="en-US" sz="1600" dirty="0" smtClean="0"/>
              <a:t>[1]+1 </a:t>
            </a:r>
            <a:r>
              <a:rPr lang="mr-IN" sz="1600" dirty="0" smtClean="0"/>
              <a:t>…</a:t>
            </a:r>
            <a:r>
              <a:rPr lang="en-US" sz="1600" dirty="0" smtClean="0"/>
              <a:t>. , </a:t>
            </a:r>
            <a:r>
              <a:rPr lang="en-US" sz="1600" dirty="0" err="1" smtClean="0"/>
              <a:t>dp</a:t>
            </a:r>
            <a:r>
              <a:rPr lang="en-US" sz="1600" dirty="0" smtClean="0"/>
              <a:t>[4]+1) = 4 </a:t>
            </a:r>
          </a:p>
          <a:p>
            <a:r>
              <a:rPr lang="en-US" sz="1600" dirty="0" smtClean="0"/>
              <a:t>	since it &gt; all elements before it except 101</a:t>
            </a:r>
          </a:p>
          <a:p>
            <a:endParaRPr lang="en-US" sz="1600" dirty="0"/>
          </a:p>
          <a:p>
            <a:r>
              <a:rPr lang="en-US" sz="1600" dirty="0" smtClean="0"/>
              <a:t>So </a:t>
            </a:r>
            <a:r>
              <a:rPr lang="en-US" sz="1600" dirty="0" err="1" smtClean="0"/>
              <a:t>dp</a:t>
            </a:r>
            <a:r>
              <a:rPr lang="en-US" sz="1600" dirty="0" smtClean="0"/>
              <a:t>[</a:t>
            </a:r>
            <a:r>
              <a:rPr lang="en-US" sz="1600" dirty="0" err="1" smtClean="0"/>
              <a:t>i</a:t>
            </a:r>
            <a:r>
              <a:rPr lang="en-US" sz="1600" dirty="0" smtClean="0"/>
              <a:t>]= 1   ----- initialization</a:t>
            </a:r>
          </a:p>
          <a:p>
            <a:r>
              <a:rPr lang="en-US" sz="1600" dirty="0"/>
              <a:t> </a:t>
            </a:r>
            <a:r>
              <a:rPr lang="en-US" sz="1600" dirty="0" err="1" smtClean="0"/>
              <a:t>dp</a:t>
            </a:r>
            <a:r>
              <a:rPr lang="en-US" sz="1600" dirty="0" smtClean="0"/>
              <a:t>[</a:t>
            </a:r>
            <a:r>
              <a:rPr lang="en-US" sz="1600" dirty="0" err="1" smtClean="0"/>
              <a:t>i</a:t>
            </a:r>
            <a:r>
              <a:rPr lang="en-US" sz="1600" dirty="0" smtClean="0"/>
              <a:t>] = max(</a:t>
            </a:r>
            <a:r>
              <a:rPr lang="en-US" sz="1600" dirty="0" err="1" smtClean="0"/>
              <a:t>dp</a:t>
            </a:r>
            <a:r>
              <a:rPr lang="en-US" sz="1600" dirty="0" smtClean="0"/>
              <a:t>[j]+1)   j point to all the numbers </a:t>
            </a:r>
            <a:r>
              <a:rPr lang="en-US" sz="1600" dirty="0" err="1" smtClean="0"/>
              <a:t>num</a:t>
            </a:r>
            <a:r>
              <a:rPr lang="en-US" sz="1600" dirty="0" smtClean="0"/>
              <a:t>[j] that &lt; </a:t>
            </a:r>
            <a:r>
              <a:rPr lang="en-US" sz="1600" dirty="0" err="1" smtClean="0"/>
              <a:t>num</a:t>
            </a:r>
            <a:r>
              <a:rPr lang="en-US" sz="1600" dirty="0" smtClean="0"/>
              <a:t>[</a:t>
            </a:r>
            <a:r>
              <a:rPr lang="en-US" sz="1600" dirty="0" err="1" smtClean="0"/>
              <a:t>i</a:t>
            </a:r>
            <a:r>
              <a:rPr lang="en-US" sz="1600" dirty="0" smtClean="0"/>
              <a:t>]</a:t>
            </a:r>
          </a:p>
          <a:p>
            <a:r>
              <a:rPr lang="en-US" sz="1600" dirty="0"/>
              <a:t> </a:t>
            </a:r>
            <a:endParaRPr lang="en-US" sz="1600" dirty="0" smtClean="0"/>
          </a:p>
        </p:txBody>
      </p:sp>
      <p:sp>
        <p:nvSpPr>
          <p:cNvPr id="5" name="Rectangle 4"/>
          <p:cNvSpPr/>
          <p:nvPr/>
        </p:nvSpPr>
        <p:spPr>
          <a:xfrm>
            <a:off x="139485" y="89520"/>
            <a:ext cx="4518961" cy="461665"/>
          </a:xfrm>
          <a:prstGeom prst="rect">
            <a:avLst/>
          </a:prstGeom>
        </p:spPr>
        <p:txBody>
          <a:bodyPr wrap="square">
            <a:spAutoFit/>
          </a:bodyPr>
          <a:lstStyle/>
          <a:p>
            <a:r>
              <a:rPr lang="en-US" sz="2400" b="1" dirty="0" smtClean="0">
                <a:solidFill>
                  <a:srgbClr val="FF0000"/>
                </a:solidFill>
              </a:rPr>
              <a:t>1D dynamic programming</a:t>
            </a:r>
          </a:p>
        </p:txBody>
      </p:sp>
      <p:sp>
        <p:nvSpPr>
          <p:cNvPr id="3" name="Rectangle 2"/>
          <p:cNvSpPr/>
          <p:nvPr/>
        </p:nvSpPr>
        <p:spPr>
          <a:xfrm>
            <a:off x="139485" y="1479331"/>
            <a:ext cx="5216286" cy="5078313"/>
          </a:xfrm>
          <a:prstGeom prst="rect">
            <a:avLst/>
          </a:prstGeom>
        </p:spPr>
        <p:txBody>
          <a:bodyPr wrap="square">
            <a:spAutoFit/>
          </a:bodyPr>
          <a:lstStyle/>
          <a:p>
            <a:r>
              <a:rPr lang="en-US" dirty="0" err="1" smtClean="0">
                <a:latin typeface="Calibri" charset="0"/>
                <a:ea typeface="DengXian" charset="-122"/>
                <a:cs typeface="Times New Roman" charset="0"/>
              </a:rPr>
              <a:t>Init</a:t>
            </a:r>
            <a:r>
              <a:rPr lang="en-US" dirty="0" smtClean="0">
                <a:latin typeface="Calibri" charset="0"/>
                <a:ea typeface="DengXian" charset="-122"/>
                <a:cs typeface="Times New Roman" charset="0"/>
              </a:rPr>
              <a:t> </a:t>
            </a:r>
            <a:r>
              <a:rPr lang="en-US" dirty="0" err="1" smtClean="0">
                <a:latin typeface="Calibri" charset="0"/>
                <a:ea typeface="DengXian" charset="-122"/>
                <a:cs typeface="Times New Roman" charset="0"/>
              </a:rPr>
              <a:t>dp</a:t>
            </a:r>
            <a:r>
              <a:rPr lang="en-US" dirty="0" smtClean="0">
                <a:latin typeface="Calibri" charset="0"/>
                <a:ea typeface="DengXian" charset="-122"/>
                <a:cs typeface="Times New Roman" charset="0"/>
              </a:rPr>
              <a:t>[0] with some value, start from </a:t>
            </a:r>
            <a:r>
              <a:rPr lang="en-US" dirty="0" err="1" smtClean="0">
                <a:latin typeface="Calibri" charset="0"/>
                <a:ea typeface="DengXian" charset="-122"/>
                <a:cs typeface="Times New Roman" charset="0"/>
              </a:rPr>
              <a:t>i</a:t>
            </a:r>
            <a:r>
              <a:rPr lang="en-US" dirty="0" smtClean="0">
                <a:latin typeface="Calibri" charset="0"/>
                <a:ea typeface="DengXian" charset="-122"/>
                <a:cs typeface="Times New Roman" charset="0"/>
              </a:rPr>
              <a:t>=1 j=0 ~k, </a:t>
            </a:r>
            <a:r>
              <a:rPr lang="en-US" dirty="0" err="1" smtClean="0">
                <a:latin typeface="Calibri" charset="0"/>
                <a:ea typeface="DengXian" charset="-122"/>
                <a:cs typeface="Times New Roman" charset="0"/>
              </a:rPr>
              <a:t>i</a:t>
            </a:r>
            <a:r>
              <a:rPr lang="en-US" dirty="0" smtClean="0">
                <a:latin typeface="Calibri" charset="0"/>
                <a:ea typeface="DengXian" charset="-122"/>
                <a:cs typeface="Times New Roman" charset="0"/>
              </a:rPr>
              <a:t>++</a:t>
            </a:r>
          </a:p>
          <a:p>
            <a:r>
              <a:rPr lang="en-US" dirty="0" smtClean="0">
                <a:latin typeface="Calibri" charset="0"/>
                <a:ea typeface="DengXian" charset="-122"/>
                <a:cs typeface="Times New Roman" charset="0"/>
              </a:rPr>
              <a:t>Each time check every possible j to get the optimal value for </a:t>
            </a:r>
            <a:r>
              <a:rPr lang="en-US" dirty="0" err="1" smtClean="0">
                <a:latin typeface="Calibri" charset="0"/>
                <a:ea typeface="DengXian" charset="-122"/>
                <a:cs typeface="Times New Roman" charset="0"/>
              </a:rPr>
              <a:t>dp</a:t>
            </a:r>
            <a:r>
              <a:rPr lang="en-US" dirty="0" smtClean="0">
                <a:latin typeface="Calibri" charset="0"/>
                <a:ea typeface="DengXian" charset="-122"/>
                <a:cs typeface="Times New Roman" charset="0"/>
              </a:rPr>
              <a:t>[</a:t>
            </a:r>
            <a:r>
              <a:rPr lang="en-US" dirty="0" err="1" smtClean="0">
                <a:latin typeface="Calibri" charset="0"/>
                <a:ea typeface="DengXian" charset="-122"/>
                <a:cs typeface="Times New Roman" charset="0"/>
              </a:rPr>
              <a:t>i</a:t>
            </a:r>
            <a:r>
              <a:rPr lang="en-US" dirty="0" smtClean="0">
                <a:latin typeface="Calibri" charset="0"/>
                <a:ea typeface="DengXian" charset="-122"/>
                <a:cs typeface="Times New Roman" charset="0"/>
              </a:rPr>
              <a:t>]</a:t>
            </a:r>
          </a:p>
          <a:p>
            <a:endParaRPr lang="en-US" dirty="0">
              <a:latin typeface="Calibri" charset="0"/>
              <a:ea typeface="DengXian" charset="-122"/>
              <a:cs typeface="Times New Roman" charset="0"/>
            </a:endParaRPr>
          </a:p>
          <a:p>
            <a:r>
              <a:rPr lang="en-US" dirty="0" smtClean="0">
                <a:latin typeface="Calibri" charset="0"/>
                <a:ea typeface="DengXian" charset="-122"/>
                <a:cs typeface="Times New Roman" charset="0"/>
              </a:rPr>
              <a:t>related questions:</a:t>
            </a:r>
          </a:p>
          <a:p>
            <a:r>
              <a:rPr lang="en-US" dirty="0" smtClean="0">
                <a:solidFill>
                  <a:schemeClr val="bg2">
                    <a:lumMod val="75000"/>
                  </a:schemeClr>
                </a:solidFill>
                <a:latin typeface="Calibri" charset="0"/>
                <a:ea typeface="DengXian" charset="-122"/>
                <a:cs typeface="Times New Roman" charset="0"/>
              </a:rPr>
              <a:t>322, 343 </a:t>
            </a:r>
            <a:r>
              <a:rPr lang="en-US" dirty="0" smtClean="0">
                <a:solidFill>
                  <a:schemeClr val="accent1">
                    <a:lumMod val="75000"/>
                  </a:schemeClr>
                </a:solidFill>
                <a:latin typeface="Calibri" charset="0"/>
                <a:ea typeface="DengXian" charset="-122"/>
                <a:cs typeface="Times New Roman" charset="0"/>
              </a:rPr>
              <a:t>354</a:t>
            </a:r>
            <a:r>
              <a:rPr lang="en-US" dirty="0" smtClean="0">
                <a:latin typeface="Calibri" charset="0"/>
                <a:ea typeface="DengXian" charset="-122"/>
                <a:cs typeface="Times New Roman" charset="0"/>
              </a:rPr>
              <a:t> </a:t>
            </a:r>
            <a:r>
              <a:rPr lang="en-US" dirty="0" smtClean="0">
                <a:solidFill>
                  <a:schemeClr val="bg2">
                    <a:lumMod val="75000"/>
                  </a:schemeClr>
                </a:solidFill>
                <a:latin typeface="Calibri" charset="0"/>
                <a:ea typeface="DengXian" charset="-122"/>
                <a:cs typeface="Times New Roman" charset="0"/>
              </a:rPr>
              <a:t>368</a:t>
            </a:r>
            <a:r>
              <a:rPr lang="en-US" dirty="0" smtClean="0">
                <a:latin typeface="Calibri" charset="0"/>
                <a:ea typeface="DengXian" charset="-122"/>
                <a:cs typeface="Times New Roman" charset="0"/>
              </a:rPr>
              <a:t> 377 </a:t>
            </a:r>
            <a:r>
              <a:rPr lang="en-US" dirty="0" smtClean="0">
                <a:solidFill>
                  <a:schemeClr val="accent1">
                    <a:lumMod val="75000"/>
                  </a:schemeClr>
                </a:solidFill>
                <a:latin typeface="Calibri" charset="0"/>
                <a:ea typeface="DengXian" charset="-122"/>
                <a:cs typeface="Times New Roman" charset="0"/>
              </a:rPr>
              <a:t>651</a:t>
            </a:r>
            <a:r>
              <a:rPr lang="en-US" dirty="0" smtClean="0">
                <a:latin typeface="Calibri" charset="0"/>
                <a:ea typeface="DengXian" charset="-122"/>
                <a:cs typeface="Times New Roman" charset="0"/>
              </a:rPr>
              <a:t> </a:t>
            </a:r>
            <a:r>
              <a:rPr lang="en-US" dirty="0" smtClean="0">
                <a:solidFill>
                  <a:schemeClr val="bg2">
                    <a:lumMod val="75000"/>
                  </a:schemeClr>
                </a:solidFill>
                <a:latin typeface="Calibri" charset="0"/>
                <a:ea typeface="DengXian" charset="-122"/>
                <a:cs typeface="Times New Roman" charset="0"/>
              </a:rPr>
              <a:t>673 </a:t>
            </a:r>
            <a:endParaRPr lang="en-US" dirty="0">
              <a:solidFill>
                <a:schemeClr val="bg2">
                  <a:lumMod val="75000"/>
                </a:schemeClr>
              </a:solidFill>
              <a:latin typeface="Calibri" charset="0"/>
              <a:ea typeface="DengXian" charset="-122"/>
              <a:cs typeface="Times New Roman" charset="0"/>
            </a:endParaRPr>
          </a:p>
          <a:p>
            <a:r>
              <a:rPr lang="en-US" dirty="0">
                <a:latin typeface="Calibri" charset="0"/>
                <a:ea typeface="DengXian" charset="-122"/>
                <a:cs typeface="Times New Roman" charset="0"/>
              </a:rPr>
              <a:t> </a:t>
            </a:r>
          </a:p>
          <a:p>
            <a:r>
              <a:rPr lang="en-US" b="1" dirty="0" err="1">
                <a:solidFill>
                  <a:srgbClr val="FF0000"/>
                </a:solidFill>
                <a:latin typeface="Calibri" charset="0"/>
                <a:ea typeface="DengXian" charset="-122"/>
                <a:cs typeface="Times New Roman" charset="0"/>
              </a:rPr>
              <a:t>var</a:t>
            </a:r>
            <a:r>
              <a:rPr lang="en-US" b="1" dirty="0">
                <a:solidFill>
                  <a:srgbClr val="FF0000"/>
                </a:solidFill>
                <a:latin typeface="Calibri" charset="0"/>
                <a:ea typeface="DengXian" charset="-122"/>
                <a:cs typeface="Times New Roman" charset="0"/>
              </a:rPr>
              <a:t> </a:t>
            </a:r>
            <a:r>
              <a:rPr lang="en-US" b="1" dirty="0" err="1" smtClean="0">
                <a:solidFill>
                  <a:srgbClr val="FF0000"/>
                </a:solidFill>
                <a:latin typeface="Calibri" charset="0"/>
                <a:ea typeface="DengXian" charset="-122"/>
                <a:cs typeface="Times New Roman" charset="0"/>
              </a:rPr>
              <a:t>dp</a:t>
            </a:r>
            <a:r>
              <a:rPr lang="en-US" b="1" dirty="0" smtClean="0">
                <a:solidFill>
                  <a:srgbClr val="FF0000"/>
                </a:solidFill>
                <a:latin typeface="Calibri" charset="0"/>
                <a:ea typeface="DengXian" charset="-122"/>
                <a:cs typeface="Times New Roman" charset="0"/>
              </a:rPr>
              <a:t>[0] </a:t>
            </a:r>
            <a:r>
              <a:rPr lang="en-US" b="1" dirty="0">
                <a:solidFill>
                  <a:srgbClr val="FF0000"/>
                </a:solidFill>
                <a:latin typeface="Calibri" charset="0"/>
                <a:ea typeface="DengXian" charset="-122"/>
                <a:cs typeface="Times New Roman" charset="0"/>
              </a:rPr>
              <a:t>= </a:t>
            </a:r>
            <a:r>
              <a:rPr lang="en-US" b="1" dirty="0" smtClean="0">
                <a:solidFill>
                  <a:srgbClr val="FF0000"/>
                </a:solidFill>
                <a:latin typeface="Calibri" charset="0"/>
                <a:ea typeface="DengXian" charset="-122"/>
                <a:cs typeface="Times New Roman" charset="0"/>
              </a:rPr>
              <a:t>?;</a:t>
            </a:r>
            <a:endParaRPr lang="en-US" b="1" dirty="0">
              <a:solidFill>
                <a:srgbClr val="FF0000"/>
              </a:solidFill>
              <a:latin typeface="Calibri" charset="0"/>
              <a:ea typeface="DengXian" charset="-122"/>
              <a:cs typeface="Times New Roman" charset="0"/>
            </a:endParaRPr>
          </a:p>
          <a:p>
            <a:r>
              <a:rPr lang="en-US" b="1" dirty="0">
                <a:solidFill>
                  <a:srgbClr val="FF0000"/>
                </a:solidFill>
                <a:latin typeface="Calibri" charset="0"/>
                <a:ea typeface="DengXian" charset="-122"/>
                <a:cs typeface="Times New Roman" charset="0"/>
              </a:rPr>
              <a:t>    for(</a:t>
            </a:r>
            <a:r>
              <a:rPr lang="en-US" b="1" dirty="0" err="1">
                <a:solidFill>
                  <a:srgbClr val="FF0000"/>
                </a:solidFill>
                <a:latin typeface="Calibri" charset="0"/>
                <a:ea typeface="DengXian" charset="-122"/>
                <a:cs typeface="Times New Roman" charset="0"/>
              </a:rPr>
              <a:t>var</a:t>
            </a:r>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=1; </a:t>
            </a:r>
            <a:r>
              <a:rPr lang="en-US" b="1" dirty="0" err="1">
                <a:solidFill>
                  <a:srgbClr val="FF0000"/>
                </a:solidFill>
                <a:latin typeface="Calibri" charset="0"/>
                <a:ea typeface="DengXian" charset="-122"/>
                <a:cs typeface="Times New Roman" charset="0"/>
              </a:rPr>
              <a:t>i</a:t>
            </a:r>
            <a:r>
              <a:rPr lang="en-US" b="1" dirty="0" smtClean="0">
                <a:solidFill>
                  <a:srgbClr val="FF0000"/>
                </a:solidFill>
                <a:latin typeface="Calibri" charset="0"/>
                <a:ea typeface="DengXian" charset="-122"/>
                <a:cs typeface="Times New Roman" charset="0"/>
              </a:rPr>
              <a:t>&lt;?; </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 {</a:t>
            </a:r>
          </a:p>
          <a:p>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dp</a:t>
            </a:r>
            <a:r>
              <a:rPr lang="en-US" b="1" dirty="0">
                <a:solidFill>
                  <a:srgbClr val="FF0000"/>
                </a:solidFill>
                <a:latin typeface="Calibri" charset="0"/>
                <a:ea typeface="DengXian" charset="-122"/>
                <a:cs typeface="Times New Roman" charset="0"/>
              </a:rPr>
              <a:t>[</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 = </a:t>
            </a:r>
            <a:r>
              <a:rPr lang="en-US" b="1" dirty="0" smtClean="0">
                <a:solidFill>
                  <a:srgbClr val="FF0000"/>
                </a:solidFill>
                <a:latin typeface="Calibri" charset="0"/>
                <a:ea typeface="DengXian" charset="-122"/>
                <a:cs typeface="Times New Roman" charset="0"/>
              </a:rPr>
              <a:t>?;</a:t>
            </a:r>
            <a:endParaRPr lang="en-US" b="1" dirty="0">
              <a:solidFill>
                <a:srgbClr val="FF0000"/>
              </a:solidFill>
              <a:latin typeface="Calibri" charset="0"/>
              <a:ea typeface="DengXian" charset="-122"/>
              <a:cs typeface="Times New Roman" charset="0"/>
            </a:endParaRPr>
          </a:p>
          <a:p>
            <a:r>
              <a:rPr lang="en-US" b="1" dirty="0">
                <a:solidFill>
                  <a:srgbClr val="FF0000"/>
                </a:solidFill>
                <a:latin typeface="Calibri" charset="0"/>
                <a:ea typeface="DengXian" charset="-122"/>
                <a:cs typeface="Times New Roman" charset="0"/>
              </a:rPr>
              <a:t>        for(</a:t>
            </a:r>
            <a:r>
              <a:rPr lang="en-US" b="1" dirty="0" err="1">
                <a:solidFill>
                  <a:srgbClr val="FF0000"/>
                </a:solidFill>
                <a:latin typeface="Calibri" charset="0"/>
                <a:ea typeface="DengXian" charset="-122"/>
                <a:cs typeface="Times New Roman" charset="0"/>
              </a:rPr>
              <a:t>var</a:t>
            </a:r>
            <a:r>
              <a:rPr lang="en-US" b="1" dirty="0">
                <a:solidFill>
                  <a:srgbClr val="FF0000"/>
                </a:solidFill>
                <a:latin typeface="Calibri" charset="0"/>
                <a:ea typeface="DengXian" charset="-122"/>
                <a:cs typeface="Times New Roman" charset="0"/>
              </a:rPr>
              <a:t> </a:t>
            </a:r>
            <a:r>
              <a:rPr lang="en-US" b="1" dirty="0" smtClean="0">
                <a:solidFill>
                  <a:srgbClr val="FF0000"/>
                </a:solidFill>
                <a:latin typeface="Calibri" charset="0"/>
                <a:ea typeface="DengXian" charset="-122"/>
                <a:cs typeface="Times New Roman" charset="0"/>
              </a:rPr>
              <a:t>j=?; j&lt;?; j++) </a:t>
            </a:r>
            <a:r>
              <a:rPr lang="en-US" b="1" dirty="0">
                <a:solidFill>
                  <a:srgbClr val="FF0000"/>
                </a:solidFill>
                <a:latin typeface="Calibri" charset="0"/>
                <a:ea typeface="DengXian" charset="-122"/>
                <a:cs typeface="Times New Roman" charset="0"/>
              </a:rPr>
              <a:t>{</a:t>
            </a:r>
          </a:p>
          <a:p>
            <a:r>
              <a:rPr lang="en-US" b="1" dirty="0">
                <a:solidFill>
                  <a:srgbClr val="FF0000"/>
                </a:solidFill>
                <a:latin typeface="Calibri" charset="0"/>
                <a:ea typeface="DengXian" charset="-122"/>
                <a:cs typeface="Times New Roman" charset="0"/>
              </a:rPr>
              <a:t>            </a:t>
            </a:r>
            <a:r>
              <a:rPr lang="en-US" b="1" dirty="0" smtClean="0">
                <a:solidFill>
                  <a:srgbClr val="FF0000"/>
                </a:solidFill>
                <a:latin typeface="Calibri" charset="0"/>
                <a:ea typeface="DengXian" charset="-122"/>
                <a:cs typeface="Times New Roman" charset="0"/>
              </a:rPr>
              <a:t>if(condition of </a:t>
            </a:r>
            <a:r>
              <a:rPr lang="en-US" b="1" dirty="0" err="1" smtClean="0">
                <a:solidFill>
                  <a:srgbClr val="FF0000"/>
                </a:solidFill>
                <a:latin typeface="Calibri" charset="0"/>
                <a:ea typeface="DengXian" charset="-122"/>
                <a:cs typeface="Times New Roman" charset="0"/>
              </a:rPr>
              <a:t>nums</a:t>
            </a:r>
            <a:r>
              <a:rPr lang="en-US" b="1" dirty="0" smtClean="0">
                <a:solidFill>
                  <a:srgbClr val="FF0000"/>
                </a:solidFill>
                <a:latin typeface="Calibri" charset="0"/>
                <a:ea typeface="DengXian" charset="-122"/>
                <a:cs typeface="Times New Roman" charset="0"/>
              </a:rPr>
              <a:t>[</a:t>
            </a:r>
            <a:r>
              <a:rPr lang="en-US" b="1" dirty="0" err="1" smtClean="0">
                <a:solidFill>
                  <a:srgbClr val="FF0000"/>
                </a:solidFill>
                <a:latin typeface="Calibri" charset="0"/>
                <a:ea typeface="DengXian" charset="-122"/>
                <a:cs typeface="Times New Roman" charset="0"/>
              </a:rPr>
              <a:t>i</a:t>
            </a:r>
            <a:r>
              <a:rPr lang="en-US" b="1" dirty="0" smtClean="0">
                <a:solidFill>
                  <a:srgbClr val="FF0000"/>
                </a:solidFill>
                <a:latin typeface="Calibri" charset="0"/>
                <a:ea typeface="DengXian" charset="-122"/>
                <a:cs typeface="Times New Roman" charset="0"/>
              </a:rPr>
              <a:t>] and </a:t>
            </a:r>
            <a:r>
              <a:rPr lang="en-US" b="1" dirty="0" err="1" smtClean="0">
                <a:solidFill>
                  <a:srgbClr val="FF0000"/>
                </a:solidFill>
                <a:latin typeface="Calibri" charset="0"/>
                <a:ea typeface="DengXian" charset="-122"/>
                <a:cs typeface="Times New Roman" charset="0"/>
              </a:rPr>
              <a:t>nums</a:t>
            </a:r>
            <a:r>
              <a:rPr lang="en-US" b="1" dirty="0" smtClean="0">
                <a:solidFill>
                  <a:srgbClr val="FF0000"/>
                </a:solidFill>
                <a:latin typeface="Calibri" charset="0"/>
                <a:ea typeface="DengXian" charset="-122"/>
                <a:cs typeface="Times New Roman" charset="0"/>
              </a:rPr>
              <a:t>[j] satisfied) </a:t>
            </a:r>
            <a:r>
              <a:rPr lang="en-US" b="1" dirty="0">
                <a:solidFill>
                  <a:srgbClr val="FF0000"/>
                </a:solidFill>
                <a:latin typeface="Calibri" charset="0"/>
                <a:ea typeface="DengXian" charset="-122"/>
                <a:cs typeface="Times New Roman" charset="0"/>
              </a:rPr>
              <a:t>{</a:t>
            </a:r>
          </a:p>
          <a:p>
            <a:r>
              <a:rPr lang="en-US" b="1" dirty="0">
                <a:solidFill>
                  <a:srgbClr val="FF0000"/>
                </a:solidFill>
                <a:latin typeface="Calibri" charset="0"/>
                <a:ea typeface="DengXian" charset="-122"/>
                <a:cs typeface="Times New Roman" charset="0"/>
              </a:rPr>
              <a:t>                </a:t>
            </a:r>
            <a:r>
              <a:rPr lang="en-US" b="1" dirty="0" err="1">
                <a:solidFill>
                  <a:srgbClr val="FF0000"/>
                </a:solidFill>
                <a:latin typeface="Calibri" charset="0"/>
                <a:ea typeface="DengXian" charset="-122"/>
                <a:cs typeface="Times New Roman" charset="0"/>
              </a:rPr>
              <a:t>dp</a:t>
            </a:r>
            <a:r>
              <a:rPr lang="en-US" b="1" dirty="0">
                <a:solidFill>
                  <a:srgbClr val="FF0000"/>
                </a:solidFill>
                <a:latin typeface="Calibri" charset="0"/>
                <a:ea typeface="DengXian" charset="-122"/>
                <a:cs typeface="Times New Roman" charset="0"/>
              </a:rPr>
              <a:t>[</a:t>
            </a:r>
            <a:r>
              <a:rPr lang="en-US" b="1" dirty="0" err="1">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 = </a:t>
            </a:r>
            <a:r>
              <a:rPr lang="en-US" b="1" dirty="0" err="1" smtClean="0">
                <a:solidFill>
                  <a:srgbClr val="FF0000"/>
                </a:solidFill>
                <a:latin typeface="Calibri" charset="0"/>
                <a:ea typeface="DengXian" charset="-122"/>
                <a:cs typeface="Times New Roman" charset="0"/>
              </a:rPr>
              <a:t>Math.max</a:t>
            </a:r>
            <a:r>
              <a:rPr lang="en-US" b="1" dirty="0" smtClean="0">
                <a:solidFill>
                  <a:srgbClr val="FF0000"/>
                </a:solidFill>
                <a:latin typeface="Calibri" charset="0"/>
                <a:ea typeface="DengXian" charset="-122"/>
                <a:cs typeface="Times New Roman" charset="0"/>
              </a:rPr>
              <a:t>/min(</a:t>
            </a:r>
            <a:r>
              <a:rPr lang="en-US" b="1" dirty="0" err="1" smtClean="0">
                <a:solidFill>
                  <a:srgbClr val="FF0000"/>
                </a:solidFill>
                <a:latin typeface="Calibri" charset="0"/>
                <a:ea typeface="DengXian" charset="-122"/>
                <a:cs typeface="Times New Roman" charset="0"/>
              </a:rPr>
              <a:t>dp</a:t>
            </a:r>
            <a:r>
              <a:rPr lang="en-US" b="1" dirty="0" smtClean="0">
                <a:solidFill>
                  <a:srgbClr val="FF0000"/>
                </a:solidFill>
                <a:latin typeface="Calibri" charset="0"/>
                <a:ea typeface="DengXian" charset="-122"/>
                <a:cs typeface="Times New Roman" charset="0"/>
              </a:rPr>
              <a:t>[</a:t>
            </a:r>
            <a:r>
              <a:rPr lang="en-US" b="1" dirty="0" err="1" smtClean="0">
                <a:solidFill>
                  <a:srgbClr val="FF0000"/>
                </a:solidFill>
                <a:latin typeface="Calibri" charset="0"/>
                <a:ea typeface="DengXian" charset="-122"/>
                <a:cs typeface="Times New Roman" charset="0"/>
              </a:rPr>
              <a:t>i</a:t>
            </a:r>
            <a:r>
              <a:rPr lang="en-US" b="1" dirty="0">
                <a:solidFill>
                  <a:srgbClr val="FF0000"/>
                </a:solidFill>
                <a:latin typeface="Calibri" charset="0"/>
                <a:ea typeface="DengXian" charset="-122"/>
                <a:cs typeface="Times New Roman" charset="0"/>
              </a:rPr>
              <a:t>], </a:t>
            </a:r>
            <a:r>
              <a:rPr lang="en-US" b="1" dirty="0" err="1" smtClean="0">
                <a:solidFill>
                  <a:srgbClr val="FF0000"/>
                </a:solidFill>
                <a:latin typeface="Calibri" charset="0"/>
                <a:ea typeface="DengXian" charset="-122"/>
                <a:cs typeface="Times New Roman" charset="0"/>
              </a:rPr>
              <a:t>dp</a:t>
            </a:r>
            <a:r>
              <a:rPr lang="en-US" b="1" dirty="0" smtClean="0">
                <a:solidFill>
                  <a:srgbClr val="FF0000"/>
                </a:solidFill>
                <a:latin typeface="Calibri" charset="0"/>
                <a:ea typeface="DengXian" charset="-122"/>
                <a:cs typeface="Times New Roman" charset="0"/>
              </a:rPr>
              <a:t>[j]+?, </a:t>
            </a:r>
            <a:r>
              <a:rPr lang="mr-IN" b="1" dirty="0" smtClean="0">
                <a:solidFill>
                  <a:srgbClr val="FF0000"/>
                </a:solidFill>
                <a:latin typeface="Calibri" charset="0"/>
                <a:ea typeface="DengXian" charset="-122"/>
                <a:cs typeface="Times New Roman" charset="0"/>
              </a:rPr>
              <a:t>…</a:t>
            </a:r>
            <a:r>
              <a:rPr lang="en-US" b="1" dirty="0" smtClean="0">
                <a:solidFill>
                  <a:srgbClr val="FF0000"/>
                </a:solidFill>
                <a:latin typeface="Calibri" charset="0"/>
                <a:ea typeface="DengXian" charset="-122"/>
                <a:cs typeface="Times New Roman" charset="0"/>
              </a:rPr>
              <a:t>);</a:t>
            </a:r>
            <a:endParaRPr lang="en-US" b="1" dirty="0">
              <a:solidFill>
                <a:srgbClr val="FF0000"/>
              </a:solidFill>
              <a:latin typeface="Calibri" charset="0"/>
              <a:ea typeface="DengXian" charset="-122"/>
              <a:cs typeface="Times New Roman" charset="0"/>
            </a:endParaRPr>
          </a:p>
          <a:p>
            <a:r>
              <a:rPr lang="en-US" b="1" dirty="0">
                <a:solidFill>
                  <a:srgbClr val="FF0000"/>
                </a:solidFill>
                <a:latin typeface="Calibri" charset="0"/>
                <a:ea typeface="DengXian" charset="-122"/>
                <a:cs typeface="Times New Roman" charset="0"/>
              </a:rPr>
              <a:t>            } </a:t>
            </a:r>
          </a:p>
          <a:p>
            <a:r>
              <a:rPr lang="en-US" b="1" dirty="0">
                <a:solidFill>
                  <a:srgbClr val="FF0000"/>
                </a:solidFill>
                <a:latin typeface="Calibri" charset="0"/>
                <a:ea typeface="DengXian" charset="-122"/>
                <a:cs typeface="Times New Roman" charset="0"/>
              </a:rPr>
              <a:t>        }</a:t>
            </a:r>
          </a:p>
          <a:p>
            <a:r>
              <a:rPr lang="en-US" b="1" dirty="0">
                <a:solidFill>
                  <a:srgbClr val="FF0000"/>
                </a:solidFill>
                <a:latin typeface="Calibri" charset="0"/>
                <a:ea typeface="DengXian" charset="-122"/>
                <a:cs typeface="Times New Roman" charset="0"/>
              </a:rPr>
              <a:t>    </a:t>
            </a:r>
            <a:r>
              <a:rPr lang="en-US" b="1" dirty="0" smtClean="0">
                <a:solidFill>
                  <a:srgbClr val="FF0000"/>
                </a:solidFill>
                <a:latin typeface="Calibri" charset="0"/>
                <a:ea typeface="DengXian" charset="-122"/>
                <a:cs typeface="Times New Roman" charset="0"/>
              </a:rPr>
              <a:t>}</a:t>
            </a:r>
          </a:p>
          <a:p>
            <a:endParaRPr lang="en-US" dirty="0">
              <a:effectLst/>
              <a:latin typeface="Calibri" charset="0"/>
              <a:ea typeface="DengXian" charset="-122"/>
              <a:cs typeface="Times New Roman" charset="0"/>
            </a:endParaRPr>
          </a:p>
          <a:p>
            <a:r>
              <a:rPr lang="mr-IN" dirty="0">
                <a:latin typeface="Calibri" charset="0"/>
                <a:ea typeface="DengXian" charset="-122"/>
                <a:cs typeface="Times New Roman" charset="0"/>
              </a:rPr>
              <a:t> </a:t>
            </a:r>
            <a:endParaRPr lang="en-US" dirty="0">
              <a:effectLst/>
              <a:latin typeface="Calibri" charset="0"/>
              <a:ea typeface="DengXian" charset="-122"/>
              <a:cs typeface="Times New Roman" charset="0"/>
            </a:endParaRPr>
          </a:p>
        </p:txBody>
      </p:sp>
    </p:spTree>
    <p:extLst>
      <p:ext uri="{BB962C8B-B14F-4D97-AF65-F5344CB8AC3E}">
        <p14:creationId xmlns:p14="http://schemas.microsoft.com/office/powerpoint/2010/main" val="1576938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1983" y="0"/>
            <a:ext cx="7563173" cy="480447"/>
          </a:xfrm>
        </p:spPr>
        <p:txBody>
          <a:bodyPr>
            <a:normAutofit/>
          </a:bodyPr>
          <a:lstStyle/>
          <a:p>
            <a:r>
              <a:rPr lang="en-US" sz="2400" dirty="0"/>
              <a:t>Longest Increasing </a:t>
            </a:r>
            <a:r>
              <a:rPr lang="en-US" sz="2400" dirty="0" smtClean="0"/>
              <a:t>Subsequence like problems   O(n2)</a:t>
            </a:r>
            <a:endParaRPr lang="en-US" sz="2400" dirty="0"/>
          </a:p>
        </p:txBody>
      </p:sp>
      <p:sp>
        <p:nvSpPr>
          <p:cNvPr id="5" name="Rectangle 4"/>
          <p:cNvSpPr/>
          <p:nvPr/>
        </p:nvSpPr>
        <p:spPr>
          <a:xfrm>
            <a:off x="91983" y="502978"/>
            <a:ext cx="6096000" cy="2677656"/>
          </a:xfrm>
          <a:prstGeom prst="rect">
            <a:avLst/>
          </a:prstGeom>
        </p:spPr>
        <p:txBody>
          <a:bodyPr>
            <a:spAutoFit/>
          </a:bodyPr>
          <a:lstStyle/>
          <a:p>
            <a:r>
              <a:rPr lang="en-US" sz="1400" dirty="0" smtClean="0">
                <a:latin typeface="Calibri" charset="0"/>
                <a:ea typeface="DengXian" charset="-122"/>
                <a:cs typeface="Times New Roman" charset="0"/>
              </a:rPr>
              <a:t>Coin Change</a:t>
            </a:r>
          </a:p>
          <a:p>
            <a:r>
              <a:rPr lang="en-US" sz="1400" dirty="0" smtClean="0">
                <a:latin typeface="Calibri" charset="0"/>
                <a:ea typeface="DengXian" charset="-122"/>
                <a:cs typeface="Times New Roman" charset="0"/>
              </a:rPr>
              <a:t>You </a:t>
            </a:r>
            <a:r>
              <a:rPr lang="en-US" sz="1400" dirty="0">
                <a:latin typeface="Calibri" charset="0"/>
                <a:ea typeface="DengXian" charset="-122"/>
                <a:cs typeface="Times New Roman" charset="0"/>
              </a:rPr>
              <a:t>are given coins of different denominations and a total amount of money amount. </a:t>
            </a:r>
            <a:r>
              <a:rPr lang="en-US" sz="1400" dirty="0" smtClean="0">
                <a:latin typeface="Calibri" charset="0"/>
                <a:ea typeface="DengXian" charset="-122"/>
                <a:cs typeface="Times New Roman" charset="0"/>
              </a:rPr>
              <a:t>Write </a:t>
            </a:r>
            <a:r>
              <a:rPr lang="en-US" sz="1400" dirty="0">
                <a:latin typeface="Calibri" charset="0"/>
                <a:ea typeface="DengXian" charset="-122"/>
                <a:cs typeface="Times New Roman" charset="0"/>
              </a:rPr>
              <a:t>a function to compute the fewest number of coins that you need to make up that amount. </a:t>
            </a:r>
            <a:r>
              <a:rPr lang="en-US" sz="1400" dirty="0" smtClean="0">
                <a:latin typeface="Calibri" charset="0"/>
                <a:ea typeface="DengXian" charset="-122"/>
                <a:cs typeface="Times New Roman" charset="0"/>
              </a:rPr>
              <a:t>If </a:t>
            </a:r>
            <a:r>
              <a:rPr lang="en-US" sz="1400" dirty="0">
                <a:latin typeface="Calibri" charset="0"/>
                <a:ea typeface="DengXian" charset="-122"/>
                <a:cs typeface="Times New Roman" charset="0"/>
              </a:rPr>
              <a:t>that amount of money cannot be made up by </a:t>
            </a:r>
            <a:r>
              <a:rPr lang="en-US" sz="1400" dirty="0" smtClean="0">
                <a:latin typeface="Calibri" charset="0"/>
                <a:ea typeface="DengXian" charset="-122"/>
                <a:cs typeface="Times New Roman" charset="0"/>
              </a:rPr>
              <a:t>any combination </a:t>
            </a:r>
            <a:r>
              <a:rPr lang="en-US" sz="1400" dirty="0">
                <a:latin typeface="Calibri" charset="0"/>
                <a:ea typeface="DengXian" charset="-122"/>
                <a:cs typeface="Times New Roman" charset="0"/>
              </a:rPr>
              <a:t>of the coins, return -1.</a:t>
            </a:r>
          </a:p>
          <a:p>
            <a:r>
              <a:rPr lang="en-US" sz="1400" dirty="0">
                <a:latin typeface="Calibri" charset="0"/>
                <a:ea typeface="DengXian" charset="-122"/>
                <a:cs typeface="Times New Roman" charset="0"/>
              </a:rPr>
              <a:t>Example </a:t>
            </a:r>
            <a:r>
              <a:rPr lang="en-US" sz="1400" dirty="0" smtClean="0">
                <a:latin typeface="Calibri" charset="0"/>
                <a:ea typeface="DengXian" charset="-122"/>
                <a:cs typeface="Times New Roman" charset="0"/>
              </a:rPr>
              <a:t>1:  coins </a:t>
            </a:r>
            <a:r>
              <a:rPr lang="en-US" sz="1400" dirty="0">
                <a:latin typeface="Calibri" charset="0"/>
                <a:ea typeface="DengXian" charset="-122"/>
                <a:cs typeface="Times New Roman" charset="0"/>
              </a:rPr>
              <a:t>= [1, 2, 5], amount = </a:t>
            </a:r>
            <a:r>
              <a:rPr lang="en-US" sz="1400" dirty="0" smtClean="0">
                <a:latin typeface="Calibri" charset="0"/>
                <a:ea typeface="DengXian" charset="-122"/>
                <a:cs typeface="Times New Roman" charset="0"/>
              </a:rPr>
              <a:t>11  return </a:t>
            </a:r>
            <a:r>
              <a:rPr lang="en-US" sz="1400" dirty="0">
                <a:latin typeface="Calibri" charset="0"/>
                <a:ea typeface="DengXian" charset="-122"/>
                <a:cs typeface="Times New Roman" charset="0"/>
              </a:rPr>
              <a:t>3 (11 = 5 + 5 + 1</a:t>
            </a:r>
            <a:r>
              <a:rPr lang="en-US" sz="1400" dirty="0" smtClean="0">
                <a:latin typeface="Calibri" charset="0"/>
                <a:ea typeface="DengXian" charset="-122"/>
                <a:cs typeface="Times New Roman" charset="0"/>
              </a:rPr>
              <a:t>)</a:t>
            </a:r>
          </a:p>
          <a:p>
            <a:r>
              <a:rPr lang="mr-IN" sz="1400" dirty="0" err="1" smtClean="0"/>
              <a:t>init</a:t>
            </a:r>
            <a:r>
              <a:rPr lang="mr-IN" sz="1400" dirty="0"/>
              <a:t>:  </a:t>
            </a:r>
            <a:r>
              <a:rPr lang="mr-IN" sz="1400" dirty="0" err="1" smtClean="0"/>
              <a:t>dp</a:t>
            </a:r>
            <a:r>
              <a:rPr lang="mr-IN" sz="1400" dirty="0" smtClean="0"/>
              <a:t>[0</a:t>
            </a:r>
            <a:r>
              <a:rPr lang="mr-IN" sz="1400" dirty="0"/>
              <a:t>] = 0   </a:t>
            </a:r>
            <a:endParaRPr lang="en-US" sz="1400" dirty="0"/>
          </a:p>
          <a:p>
            <a:r>
              <a:rPr lang="mr-IN" sz="1400" dirty="0" err="1"/>
              <a:t>dp</a:t>
            </a:r>
            <a:r>
              <a:rPr lang="mr-IN" sz="1400" dirty="0"/>
              <a:t>[1] = </a:t>
            </a:r>
            <a:r>
              <a:rPr lang="mr-IN" sz="1400" dirty="0" err="1"/>
              <a:t>min</a:t>
            </a:r>
            <a:r>
              <a:rPr lang="mr-IN" sz="1400" dirty="0"/>
              <a:t>(</a:t>
            </a:r>
            <a:r>
              <a:rPr lang="mr-IN" sz="1400" dirty="0" err="1"/>
              <a:t>dp</a:t>
            </a:r>
            <a:r>
              <a:rPr lang="mr-IN" sz="1400" dirty="0"/>
              <a:t>[1-1]+1)=1  </a:t>
            </a:r>
            <a:endParaRPr lang="en-US" sz="1400" dirty="0"/>
          </a:p>
          <a:p>
            <a:r>
              <a:rPr lang="mr-IN" sz="1400" dirty="0" err="1"/>
              <a:t>dp</a:t>
            </a:r>
            <a:r>
              <a:rPr lang="mr-IN" sz="1400" dirty="0"/>
              <a:t>[2] = </a:t>
            </a:r>
            <a:r>
              <a:rPr lang="mr-IN" sz="1400" dirty="0" err="1"/>
              <a:t>min</a:t>
            </a:r>
            <a:r>
              <a:rPr lang="mr-IN" sz="1400" dirty="0"/>
              <a:t>(</a:t>
            </a:r>
            <a:r>
              <a:rPr lang="mr-IN" sz="1400" dirty="0" err="1"/>
              <a:t>dp</a:t>
            </a:r>
            <a:r>
              <a:rPr lang="mr-IN" sz="1400" dirty="0"/>
              <a:t>[2-1]+1, </a:t>
            </a:r>
            <a:r>
              <a:rPr lang="mr-IN" sz="1400" dirty="0" err="1"/>
              <a:t>dp</a:t>
            </a:r>
            <a:r>
              <a:rPr lang="mr-IN" sz="1400" dirty="0"/>
              <a:t>[2-2]+1)=1</a:t>
            </a:r>
            <a:endParaRPr lang="en-US" sz="1400" dirty="0"/>
          </a:p>
          <a:p>
            <a:r>
              <a:rPr lang="mr-IN" sz="1400" dirty="0"/>
              <a:t> </a:t>
            </a:r>
            <a:r>
              <a:rPr lang="mr-IN" sz="1400" dirty="0" err="1"/>
              <a:t>dp</a:t>
            </a:r>
            <a:r>
              <a:rPr lang="mr-IN" sz="1400" dirty="0"/>
              <a:t>[3]=</a:t>
            </a:r>
            <a:r>
              <a:rPr lang="mr-IN" sz="1400" dirty="0" err="1"/>
              <a:t>min</a:t>
            </a:r>
            <a:r>
              <a:rPr lang="mr-IN" sz="1400" dirty="0"/>
              <a:t>(</a:t>
            </a:r>
            <a:r>
              <a:rPr lang="mr-IN" sz="1400" dirty="0" err="1"/>
              <a:t>dp</a:t>
            </a:r>
            <a:r>
              <a:rPr lang="mr-IN" sz="1400" dirty="0"/>
              <a:t>[3-1]+1, </a:t>
            </a:r>
            <a:r>
              <a:rPr lang="mr-IN" sz="1400" dirty="0" err="1"/>
              <a:t>dp</a:t>
            </a:r>
            <a:r>
              <a:rPr lang="mr-IN" sz="1400" dirty="0"/>
              <a:t>[3-2]+1) = 2   </a:t>
            </a:r>
            <a:endParaRPr lang="en-US" sz="1400" dirty="0"/>
          </a:p>
          <a:p>
            <a:r>
              <a:rPr lang="mr-IN" sz="1400" dirty="0" err="1"/>
              <a:t>dp</a:t>
            </a:r>
            <a:r>
              <a:rPr lang="mr-IN" sz="1400" dirty="0"/>
              <a:t>[4]=</a:t>
            </a:r>
            <a:r>
              <a:rPr lang="mr-IN" sz="1400" dirty="0" err="1"/>
              <a:t>min</a:t>
            </a:r>
            <a:r>
              <a:rPr lang="mr-IN" sz="1400" dirty="0"/>
              <a:t>(</a:t>
            </a:r>
            <a:r>
              <a:rPr lang="mr-IN" sz="1400" dirty="0" err="1"/>
              <a:t>dp</a:t>
            </a:r>
            <a:r>
              <a:rPr lang="mr-IN" sz="1400" dirty="0"/>
              <a:t>[4-1]+1, </a:t>
            </a:r>
            <a:r>
              <a:rPr lang="mr-IN" sz="1400" dirty="0" err="1"/>
              <a:t>dp</a:t>
            </a:r>
            <a:r>
              <a:rPr lang="mr-IN" sz="1400" dirty="0"/>
              <a:t>[4-2]+1) = 2</a:t>
            </a:r>
            <a:endParaRPr lang="en-US" sz="1400" dirty="0"/>
          </a:p>
          <a:p>
            <a:endParaRPr lang="en-US" sz="1400" dirty="0"/>
          </a:p>
        </p:txBody>
      </p:sp>
      <p:sp>
        <p:nvSpPr>
          <p:cNvPr id="6" name="Rectangle 5"/>
          <p:cNvSpPr/>
          <p:nvPr/>
        </p:nvSpPr>
        <p:spPr>
          <a:xfrm>
            <a:off x="6187983" y="628173"/>
            <a:ext cx="6096000" cy="1384995"/>
          </a:xfrm>
          <a:prstGeom prst="rect">
            <a:avLst/>
          </a:prstGeom>
        </p:spPr>
        <p:txBody>
          <a:bodyPr>
            <a:spAutoFit/>
          </a:bodyPr>
          <a:lstStyle/>
          <a:p>
            <a:r>
              <a:rPr lang="en-US" sz="1400" dirty="0" smtClean="0">
                <a:latin typeface="Calibri" charset="0"/>
                <a:ea typeface="DengXian" charset="-122"/>
                <a:cs typeface="Times New Roman" charset="0"/>
              </a:rPr>
              <a:t>Integer break</a:t>
            </a:r>
          </a:p>
          <a:p>
            <a:r>
              <a:rPr lang="en-US" sz="1400" dirty="0" smtClean="0">
                <a:latin typeface="Calibri" charset="0"/>
                <a:ea typeface="DengXian" charset="-122"/>
                <a:cs typeface="Times New Roman" charset="0"/>
              </a:rPr>
              <a:t>Given </a:t>
            </a:r>
            <a:r>
              <a:rPr lang="en-US" sz="1400" dirty="0">
                <a:latin typeface="Calibri" charset="0"/>
                <a:ea typeface="DengXian" charset="-122"/>
                <a:cs typeface="Times New Roman" charset="0"/>
              </a:rPr>
              <a:t>a positive integer n, break it into the sum of at least two positive </a:t>
            </a:r>
          </a:p>
          <a:p>
            <a:r>
              <a:rPr lang="en-US" sz="1400" dirty="0">
                <a:latin typeface="Calibri" charset="0"/>
                <a:ea typeface="DengXian" charset="-122"/>
                <a:cs typeface="Times New Roman" charset="0"/>
              </a:rPr>
              <a:t>integers and maximize the product of those integers. </a:t>
            </a:r>
            <a:r>
              <a:rPr lang="en-US" sz="1400" dirty="0" smtClean="0">
                <a:latin typeface="Calibri" charset="0"/>
                <a:ea typeface="DengXian" charset="-122"/>
                <a:cs typeface="Times New Roman" charset="0"/>
              </a:rPr>
              <a:t> Return </a:t>
            </a:r>
            <a:r>
              <a:rPr lang="en-US" sz="1400" dirty="0">
                <a:latin typeface="Calibri" charset="0"/>
                <a:ea typeface="DengXian" charset="-122"/>
                <a:cs typeface="Times New Roman" charset="0"/>
              </a:rPr>
              <a:t>the maximum product you can </a:t>
            </a:r>
            <a:r>
              <a:rPr lang="en-US" sz="1400" dirty="0" smtClean="0">
                <a:latin typeface="Calibri" charset="0"/>
                <a:ea typeface="DengXian" charset="-122"/>
                <a:cs typeface="Times New Roman" charset="0"/>
              </a:rPr>
              <a:t>get. </a:t>
            </a:r>
          </a:p>
          <a:p>
            <a:r>
              <a:rPr lang="en-US" sz="1400" dirty="0" smtClean="0">
                <a:latin typeface="Calibri" charset="0"/>
                <a:ea typeface="DengXian" charset="-122"/>
                <a:cs typeface="Times New Roman" charset="0"/>
              </a:rPr>
              <a:t>For </a:t>
            </a:r>
            <a:r>
              <a:rPr lang="en-US" sz="1400" dirty="0">
                <a:latin typeface="Calibri" charset="0"/>
                <a:ea typeface="DengXian" charset="-122"/>
                <a:cs typeface="Times New Roman" charset="0"/>
              </a:rPr>
              <a:t>example, given n = 2, return 1 (2 = 1 + 1); </a:t>
            </a:r>
          </a:p>
          <a:p>
            <a:r>
              <a:rPr lang="en-US" sz="1400" dirty="0">
                <a:latin typeface="Calibri" charset="0"/>
                <a:ea typeface="DengXian" charset="-122"/>
                <a:cs typeface="Times New Roman" charset="0"/>
              </a:rPr>
              <a:t>given n = 10, return 36 (10 = 3 + 3 + 4).</a:t>
            </a:r>
            <a:endParaRPr lang="en-US" sz="1400" dirty="0">
              <a:effectLst/>
              <a:latin typeface="Calibri" charset="0"/>
              <a:ea typeface="DengXian" charset="-122"/>
              <a:cs typeface="Times New Roman" charset="0"/>
            </a:endParaRPr>
          </a:p>
        </p:txBody>
      </p:sp>
      <p:sp>
        <p:nvSpPr>
          <p:cNvPr id="7" name="Rectangle 6"/>
          <p:cNvSpPr/>
          <p:nvPr/>
        </p:nvSpPr>
        <p:spPr>
          <a:xfrm>
            <a:off x="3148162" y="2013168"/>
            <a:ext cx="3039821" cy="830997"/>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600" b="1" dirty="0">
                <a:solidFill>
                  <a:srgbClr val="FF0000"/>
                </a:solidFill>
              </a:rPr>
              <a:t>DP: f(x) = </a:t>
            </a:r>
            <a:r>
              <a:rPr lang="en-US" sz="1600" b="1" dirty="0" smtClean="0">
                <a:solidFill>
                  <a:srgbClr val="FF0000"/>
                </a:solidFill>
              </a:rPr>
              <a:t>min(f(x), f(x-coin[k])+1</a:t>
            </a:r>
            <a:r>
              <a:rPr lang="en-US" sz="1600" b="1" smtClean="0">
                <a:solidFill>
                  <a:srgbClr val="FF0000"/>
                </a:solidFill>
              </a:rPr>
              <a:t>); </a:t>
            </a:r>
          </a:p>
          <a:p>
            <a:r>
              <a:rPr lang="en-US" sz="1600" b="1" dirty="0" smtClean="0">
                <a:solidFill>
                  <a:srgbClr val="FF0000"/>
                </a:solidFill>
              </a:rPr>
              <a:t> k:0~coins.length </a:t>
            </a:r>
          </a:p>
          <a:p>
            <a:r>
              <a:rPr lang="en-US" sz="1600" b="1" dirty="0" smtClean="0">
                <a:solidFill>
                  <a:srgbClr val="FF0000"/>
                </a:solidFill>
              </a:rPr>
              <a:t>coins[k]&lt;=x</a:t>
            </a:r>
            <a:endParaRPr lang="en-US" sz="1600" b="1" dirty="0">
              <a:solidFill>
                <a:srgbClr val="FF0000"/>
              </a:solidFill>
            </a:endParaRPr>
          </a:p>
        </p:txBody>
      </p:sp>
      <p:sp>
        <p:nvSpPr>
          <p:cNvPr id="8" name="Rectangle 7"/>
          <p:cNvSpPr/>
          <p:nvPr/>
        </p:nvSpPr>
        <p:spPr>
          <a:xfrm>
            <a:off x="91983" y="2922859"/>
            <a:ext cx="11351080" cy="3970318"/>
          </a:xfrm>
          <a:prstGeom prst="rect">
            <a:avLst/>
          </a:prstGeom>
        </p:spPr>
        <p:txBody>
          <a:bodyPr wrap="square">
            <a:spAutoFit/>
          </a:bodyPr>
          <a:lstStyle/>
          <a:p>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coinChange</a:t>
            </a:r>
            <a:r>
              <a:rPr lang="en-US" sz="1400" dirty="0">
                <a:solidFill>
                  <a:schemeClr val="accent1">
                    <a:lumMod val="75000"/>
                  </a:schemeClr>
                </a:solidFill>
                <a:latin typeface="Calibri" charset="0"/>
                <a:ea typeface="DengXian" charset="-122"/>
                <a:cs typeface="Times New Roman" charset="0"/>
              </a:rPr>
              <a:t> = function(coins, amount) </a:t>
            </a:r>
            <a:r>
              <a:rPr lang="en-US" sz="1400" dirty="0" smtClean="0">
                <a:solidFill>
                  <a:schemeClr val="accent1">
                    <a:lumMod val="75000"/>
                  </a:schemeClr>
                </a:solidFill>
                <a:latin typeface="Calibri" charset="0"/>
                <a:ea typeface="DengXian" charset="-122"/>
                <a:cs typeface="Times New Roman" charset="0"/>
              </a:rPr>
              <a:t>{</a:t>
            </a:r>
          </a:p>
          <a:p>
            <a:r>
              <a:rPr lang="en-US" sz="1400" dirty="0" smtClean="0">
                <a:solidFill>
                  <a:schemeClr val="accent1">
                    <a:lumMod val="75000"/>
                  </a:schemeClr>
                </a:solidFill>
                <a:latin typeface="Calibri" charset="0"/>
                <a:ea typeface="DengXian" charset="-122"/>
                <a:cs typeface="Times New Roman" charset="0"/>
              </a:rPr>
              <a:t>   coins.</a:t>
            </a:r>
            <a:r>
              <a:rPr lang="mr-IN" sz="1400" dirty="0" err="1" smtClean="0">
                <a:solidFill>
                  <a:schemeClr val="accent1">
                    <a:lumMod val="75000"/>
                  </a:schemeClr>
                </a:solidFill>
                <a:latin typeface="Calibri" charset="0"/>
                <a:ea typeface="DengXian" charset="-122"/>
                <a:cs typeface="Times New Roman" charset="0"/>
              </a:rPr>
              <a:t>sort</a:t>
            </a:r>
            <a:r>
              <a:rPr lang="mr-IN" sz="1400" dirty="0">
                <a:solidFill>
                  <a:schemeClr val="accent1">
                    <a:lumMod val="75000"/>
                  </a:schemeClr>
                </a:solidFill>
                <a:latin typeface="Calibri" charset="0"/>
                <a:ea typeface="DengXian" charset="-122"/>
                <a:cs typeface="Times New Roman" charset="0"/>
              </a:rPr>
              <a:t>((</a:t>
            </a:r>
            <a:r>
              <a:rPr lang="mr-IN" sz="1400" dirty="0" err="1">
                <a:solidFill>
                  <a:schemeClr val="accent1">
                    <a:lumMod val="75000"/>
                  </a:schemeClr>
                </a:solidFill>
                <a:latin typeface="Calibri" charset="0"/>
                <a:ea typeface="DengXian" charset="-122"/>
                <a:cs typeface="Times New Roman" charset="0"/>
              </a:rPr>
              <a:t>a,b</a:t>
            </a:r>
            <a:r>
              <a:rPr lang="mr-IN" sz="1400" dirty="0">
                <a:solidFill>
                  <a:schemeClr val="accent1">
                    <a:lumMod val="75000"/>
                  </a:schemeClr>
                </a:solidFill>
                <a:latin typeface="Calibri" charset="0"/>
                <a:ea typeface="DengXian" charset="-122"/>
                <a:cs typeface="Times New Roman" charset="0"/>
              </a:rPr>
              <a:t>)=&gt; </a:t>
            </a:r>
            <a:r>
              <a:rPr lang="mr-IN" sz="1400" dirty="0" err="1">
                <a:solidFill>
                  <a:schemeClr val="accent1">
                    <a:lumMod val="75000"/>
                  </a:schemeClr>
                </a:solidFill>
                <a:latin typeface="Calibri" charset="0"/>
                <a:ea typeface="DengXian" charset="-122"/>
                <a:cs typeface="Times New Roman" charset="0"/>
              </a:rPr>
              <a:t>a-b</a:t>
            </a:r>
            <a:r>
              <a:rPr lang="mr-IN" sz="1400" dirty="0">
                <a:solidFill>
                  <a:schemeClr val="accent1">
                    <a:lumMod val="75000"/>
                  </a:schemeClr>
                </a:solidFill>
                <a:latin typeface="Calibri" charset="0"/>
                <a:ea typeface="DengXian" charset="-122"/>
                <a:cs typeface="Times New Roman" charset="0"/>
              </a:rPr>
              <a:t>);</a:t>
            </a:r>
            <a:endParaRPr lang="en-US" sz="1400" dirty="0">
              <a:solidFill>
                <a:schemeClr val="accent1">
                  <a:lumMod val="75000"/>
                </a:schemeClr>
              </a:solidFill>
              <a:latin typeface="Calibri" charset="0"/>
              <a:ea typeface="DengXian" charset="-122"/>
              <a:cs typeface="Times New Roman" charset="0"/>
            </a:endParaRPr>
          </a:p>
          <a:p>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 = new Array(amount+1).fill(</a:t>
            </a:r>
            <a:r>
              <a:rPr lang="en-US" sz="1400" dirty="0" err="1">
                <a:solidFill>
                  <a:schemeClr val="accent1">
                    <a:lumMod val="75000"/>
                  </a:schemeClr>
                </a:solidFill>
                <a:latin typeface="Calibri" charset="0"/>
                <a:ea typeface="DengXian" charset="-122"/>
                <a:cs typeface="Times New Roman" charset="0"/>
              </a:rPr>
              <a:t>Number.MAX_SAFE_INTEGER</a:t>
            </a:r>
            <a:r>
              <a:rPr lang="en-US" sz="1400" dirty="0">
                <a:solidFill>
                  <a:schemeClr val="accent1">
                    <a:lumMod val="75000"/>
                  </a:schemeClr>
                </a:solidFill>
                <a:latin typeface="Calibri" charset="0"/>
                <a:ea typeface="DengXian" charset="-122"/>
                <a:cs typeface="Times New Roman" charset="0"/>
              </a:rPr>
              <a:t>);</a:t>
            </a:r>
          </a:p>
          <a:p>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[0] = 0;</a:t>
            </a:r>
          </a:p>
          <a:p>
            <a:r>
              <a:rPr lang="en-US" sz="1400" dirty="0">
                <a:solidFill>
                  <a:schemeClr val="accent1">
                    <a:lumMod val="75000"/>
                  </a:schemeClr>
                </a:solidFill>
                <a:latin typeface="Calibri" charset="0"/>
                <a:ea typeface="DengXian" charset="-122"/>
                <a:cs typeface="Times New Roman" charset="0"/>
              </a:rPr>
              <a:t>    for(</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=1;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&lt;= amount;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for(j=0; j&lt;</a:t>
            </a:r>
            <a:r>
              <a:rPr lang="en-US" sz="1400" dirty="0" err="1">
                <a:solidFill>
                  <a:schemeClr val="accent1">
                    <a:lumMod val="75000"/>
                  </a:schemeClr>
                </a:solidFill>
                <a:latin typeface="Calibri" charset="0"/>
                <a:ea typeface="DengXian" charset="-122"/>
                <a:cs typeface="Times New Roman" charset="0"/>
              </a:rPr>
              <a:t>coins.length</a:t>
            </a:r>
            <a:r>
              <a:rPr lang="en-US" sz="1400" dirty="0">
                <a:solidFill>
                  <a:schemeClr val="accent1">
                    <a:lumMod val="75000"/>
                  </a:schemeClr>
                </a:solidFill>
                <a:latin typeface="Calibri" charset="0"/>
                <a:ea typeface="DengXian" charset="-122"/>
                <a:cs typeface="Times New Roman" charset="0"/>
              </a:rPr>
              <a:t>; j++) {</a:t>
            </a:r>
          </a:p>
          <a:p>
            <a:r>
              <a:rPr lang="en-US" sz="1400" dirty="0">
                <a:solidFill>
                  <a:schemeClr val="accent1">
                    <a:lumMod val="75000"/>
                  </a:schemeClr>
                </a:solidFill>
                <a:latin typeface="Calibri" charset="0"/>
                <a:ea typeface="DengXian" charset="-122"/>
                <a:cs typeface="Times New Roman" charset="0"/>
              </a:rPr>
              <a:t>            if(</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&gt;= coins[j]) {</a:t>
            </a:r>
          </a:p>
          <a:p>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 </a:t>
            </a:r>
            <a:r>
              <a:rPr lang="en-US" sz="1400" dirty="0" err="1">
                <a:solidFill>
                  <a:schemeClr val="accent1">
                    <a:lumMod val="75000"/>
                  </a:schemeClr>
                </a:solidFill>
                <a:latin typeface="Calibri" charset="0"/>
                <a:ea typeface="DengXian" charset="-122"/>
                <a:cs typeface="Times New Roman" charset="0"/>
              </a:rPr>
              <a:t>Math.min</a:t>
            </a:r>
            <a:r>
              <a:rPr lang="en-US" sz="1400" dirty="0">
                <a:solidFill>
                  <a:schemeClr val="accent1">
                    <a:lumMod val="75000"/>
                  </a:schemeClr>
                </a:solidFill>
                <a:latin typeface="Calibri" charset="0"/>
                <a:ea typeface="DengXian" charset="-122"/>
                <a:cs typeface="Times New Roman" charset="0"/>
              </a:rPr>
              <a:t>(</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-coins[j]] +1);</a:t>
            </a:r>
          </a:p>
          <a:p>
            <a:r>
              <a:rPr lang="en-US" sz="1400" dirty="0">
                <a:solidFill>
                  <a:schemeClr val="accent1">
                    <a:lumMod val="75000"/>
                  </a:schemeClr>
                </a:solidFill>
                <a:latin typeface="Calibri" charset="0"/>
                <a:ea typeface="DengXian" charset="-122"/>
                <a:cs typeface="Times New Roman" charset="0"/>
              </a:rPr>
              <a:t>            } </a:t>
            </a:r>
          </a:p>
          <a:p>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return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[amount] !== </a:t>
            </a:r>
            <a:r>
              <a:rPr lang="en-US" sz="1400" dirty="0" err="1">
                <a:solidFill>
                  <a:schemeClr val="accent1">
                    <a:lumMod val="75000"/>
                  </a:schemeClr>
                </a:solidFill>
                <a:latin typeface="Calibri" charset="0"/>
                <a:ea typeface="DengXian" charset="-122"/>
                <a:cs typeface="Times New Roman" charset="0"/>
              </a:rPr>
              <a:t>Number.MAX_SAFE_INTEGER</a:t>
            </a:r>
            <a:r>
              <a:rPr lang="en-US" sz="1400" dirty="0">
                <a:solidFill>
                  <a:schemeClr val="accent1">
                    <a:lumMod val="75000"/>
                  </a:schemeClr>
                </a:solidFill>
                <a:latin typeface="Calibri" charset="0"/>
                <a:ea typeface="DengXian" charset="-122"/>
                <a:cs typeface="Times New Roman" charset="0"/>
              </a:rPr>
              <a:t> ?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[amount] : -1;</a:t>
            </a:r>
          </a:p>
          <a:p>
            <a:r>
              <a:rPr lang="en-US" sz="1400" dirty="0" smtClean="0">
                <a:solidFill>
                  <a:schemeClr val="accent1">
                    <a:lumMod val="75000"/>
                  </a:schemeClr>
                </a:solidFill>
                <a:latin typeface="Calibri" charset="0"/>
                <a:ea typeface="DengXian" charset="-122"/>
                <a:cs typeface="Times New Roman" charset="0"/>
              </a:rPr>
              <a:t>};</a:t>
            </a:r>
          </a:p>
          <a:p>
            <a:endParaRPr lang="en-US" sz="1400" dirty="0">
              <a:effectLst/>
              <a:latin typeface="Calibri" charset="0"/>
              <a:ea typeface="DengXian" charset="-122"/>
              <a:cs typeface="Times New Roman" charset="0"/>
            </a:endParaRPr>
          </a:p>
          <a:p>
            <a:r>
              <a:rPr lang="en-US" sz="1400" dirty="0" smtClean="0">
                <a:latin typeface="Calibri" charset="0"/>
                <a:ea typeface="DengXian" charset="-122"/>
                <a:cs typeface="Times New Roman" charset="0"/>
              </a:rPr>
              <a:t>Similar question: LC 377</a:t>
            </a:r>
          </a:p>
          <a:p>
            <a:r>
              <a:rPr lang="en-US" sz="1400" dirty="0">
                <a:latin typeface="Calibri" charset="0"/>
                <a:ea typeface="DengXian" charset="-122"/>
                <a:cs typeface="Times New Roman" charset="0"/>
              </a:rPr>
              <a:t>Given an integer array with all positive numbers and no duplicates, find the number of possible combinations that add up to a positive integer target</a:t>
            </a:r>
            <a:r>
              <a:rPr lang="en-US" sz="1400" dirty="0" smtClean="0">
                <a:latin typeface="Calibri" charset="0"/>
                <a:ea typeface="DengXian" charset="-122"/>
                <a:cs typeface="Times New Roman" charset="0"/>
              </a:rPr>
              <a:t>. Example: </a:t>
            </a:r>
            <a:r>
              <a:rPr lang="en-US" sz="1400" dirty="0" err="1" smtClean="0">
                <a:latin typeface="Calibri" charset="0"/>
                <a:ea typeface="DengXian" charset="-122"/>
                <a:cs typeface="Times New Roman" charset="0"/>
              </a:rPr>
              <a:t>nums</a:t>
            </a:r>
            <a:r>
              <a:rPr lang="en-US" sz="1400" dirty="0" smtClean="0">
                <a:latin typeface="Calibri" charset="0"/>
                <a:ea typeface="DengXian" charset="-122"/>
                <a:cs typeface="Times New Roman" charset="0"/>
              </a:rPr>
              <a:t> </a:t>
            </a:r>
            <a:r>
              <a:rPr lang="en-US" sz="1400" dirty="0">
                <a:latin typeface="Calibri" charset="0"/>
                <a:ea typeface="DengXian" charset="-122"/>
                <a:cs typeface="Times New Roman" charset="0"/>
              </a:rPr>
              <a:t>= [1, 2, 3</a:t>
            </a:r>
            <a:r>
              <a:rPr lang="en-US" sz="1400" dirty="0" smtClean="0">
                <a:latin typeface="Calibri" charset="0"/>
                <a:ea typeface="DengXian" charset="-122"/>
                <a:cs typeface="Times New Roman" charset="0"/>
              </a:rPr>
              <a:t>] target </a:t>
            </a:r>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4  output is 7   just change </a:t>
            </a:r>
            <a:r>
              <a:rPr lang="en-US" sz="1400" dirty="0" err="1" smtClean="0">
                <a:latin typeface="Calibri" charset="0"/>
                <a:ea typeface="DengXian" charset="-122"/>
                <a:cs typeface="Times New Roman" charset="0"/>
              </a:rPr>
              <a:t>init</a:t>
            </a:r>
            <a:r>
              <a:rPr lang="en-US" sz="1400" dirty="0" smtClean="0">
                <a:latin typeface="Calibri" charset="0"/>
                <a:ea typeface="DengXian" charset="-122"/>
                <a:cs typeface="Times New Roman" charset="0"/>
              </a:rPr>
              <a:t> to be 0 and the </a:t>
            </a:r>
            <a:r>
              <a:rPr lang="en-US" sz="1400" dirty="0" err="1" smtClean="0">
                <a:latin typeface="Calibri" charset="0"/>
                <a:ea typeface="DengXian" charset="-122"/>
                <a:cs typeface="Times New Roman" charset="0"/>
              </a:rPr>
              <a:t>fomula</a:t>
            </a:r>
            <a:r>
              <a:rPr lang="en-US" sz="1400" dirty="0" smtClean="0">
                <a:latin typeface="Calibri" charset="0"/>
                <a:ea typeface="DengXian" charset="-122"/>
                <a:cs typeface="Times New Roman" charset="0"/>
              </a:rPr>
              <a:t> to be: </a:t>
            </a:r>
            <a:r>
              <a:rPr lang="mr-IN" sz="1400" b="1" dirty="0" err="1">
                <a:solidFill>
                  <a:srgbClr val="FF0000"/>
                </a:solidFill>
                <a:latin typeface="Calibri" charset="0"/>
                <a:ea typeface="DengXian" charset="-122"/>
                <a:cs typeface="Times New Roman" charset="0"/>
              </a:rPr>
              <a:t>dp</a:t>
            </a:r>
            <a:r>
              <a:rPr lang="mr-IN" sz="1400" b="1" dirty="0">
                <a:solidFill>
                  <a:srgbClr val="FF0000"/>
                </a:solidFill>
                <a:latin typeface="Calibri" charset="0"/>
                <a:ea typeface="DengXian" charset="-122"/>
                <a:cs typeface="Times New Roman" charset="0"/>
              </a:rPr>
              <a:t>[</a:t>
            </a:r>
            <a:r>
              <a:rPr lang="mr-IN" sz="1400" b="1" dirty="0" err="1">
                <a:solidFill>
                  <a:srgbClr val="FF0000"/>
                </a:solidFill>
                <a:latin typeface="Calibri" charset="0"/>
                <a:ea typeface="DengXian" charset="-122"/>
                <a:cs typeface="Times New Roman" charset="0"/>
              </a:rPr>
              <a:t>i</a:t>
            </a:r>
            <a:r>
              <a:rPr lang="mr-IN" sz="1400" b="1" dirty="0">
                <a:solidFill>
                  <a:srgbClr val="FF0000"/>
                </a:solidFill>
                <a:latin typeface="Calibri" charset="0"/>
                <a:ea typeface="DengXian" charset="-122"/>
                <a:cs typeface="Times New Roman" charset="0"/>
              </a:rPr>
              <a:t>] += </a:t>
            </a:r>
            <a:r>
              <a:rPr lang="mr-IN" sz="1400" b="1" dirty="0" err="1">
                <a:solidFill>
                  <a:srgbClr val="FF0000"/>
                </a:solidFill>
                <a:latin typeface="Calibri" charset="0"/>
                <a:ea typeface="DengXian" charset="-122"/>
                <a:cs typeface="Times New Roman" charset="0"/>
              </a:rPr>
              <a:t>dp</a:t>
            </a:r>
            <a:r>
              <a:rPr lang="mr-IN" sz="1400" b="1" dirty="0">
                <a:solidFill>
                  <a:srgbClr val="FF0000"/>
                </a:solidFill>
                <a:latin typeface="Calibri" charset="0"/>
                <a:ea typeface="DengXian" charset="-122"/>
                <a:cs typeface="Times New Roman" charset="0"/>
              </a:rPr>
              <a:t>[</a:t>
            </a:r>
            <a:r>
              <a:rPr lang="mr-IN" sz="1400" b="1" dirty="0" err="1">
                <a:solidFill>
                  <a:srgbClr val="FF0000"/>
                </a:solidFill>
                <a:latin typeface="Calibri" charset="0"/>
                <a:ea typeface="DengXian" charset="-122"/>
                <a:cs typeface="Times New Roman" charset="0"/>
              </a:rPr>
              <a:t>i-nums</a:t>
            </a:r>
            <a:r>
              <a:rPr lang="mr-IN" sz="1400" b="1" dirty="0">
                <a:solidFill>
                  <a:srgbClr val="FF0000"/>
                </a:solidFill>
                <a:latin typeface="Calibri" charset="0"/>
                <a:ea typeface="DengXian" charset="-122"/>
                <a:cs typeface="Times New Roman" charset="0"/>
              </a:rPr>
              <a:t>[</a:t>
            </a:r>
            <a:r>
              <a:rPr lang="mr-IN" sz="1400" b="1" dirty="0" err="1">
                <a:solidFill>
                  <a:srgbClr val="FF0000"/>
                </a:solidFill>
                <a:latin typeface="Calibri" charset="0"/>
                <a:ea typeface="DengXian" charset="-122"/>
                <a:cs typeface="Times New Roman" charset="0"/>
              </a:rPr>
              <a:t>j</a:t>
            </a:r>
            <a:r>
              <a:rPr lang="mr-IN" sz="1400" b="1" dirty="0" smtClean="0">
                <a:solidFill>
                  <a:srgbClr val="FF0000"/>
                </a:solidFill>
                <a:latin typeface="Calibri" charset="0"/>
                <a:ea typeface="DengXian" charset="-122"/>
                <a:cs typeface="Times New Roman" charset="0"/>
              </a:rPr>
              <a:t>]];</a:t>
            </a:r>
            <a:r>
              <a:rPr lang="en-US" sz="1400" b="1" dirty="0" smtClean="0">
                <a:solidFill>
                  <a:srgbClr val="FF0000"/>
                </a:solidFill>
                <a:latin typeface="Calibri" charset="0"/>
                <a:ea typeface="DengXian" charset="-122"/>
                <a:cs typeface="Times New Roman" charset="0"/>
              </a:rPr>
              <a:t> </a:t>
            </a:r>
          </a:p>
          <a:p>
            <a:r>
              <a:rPr lang="en-US" sz="1400" dirty="0" smtClean="0">
                <a:latin typeface="Calibri" charset="0"/>
                <a:ea typeface="DengXian" charset="-122"/>
                <a:cs typeface="Times New Roman" charset="0"/>
              </a:rPr>
              <a:t> </a:t>
            </a:r>
            <a:r>
              <a:rPr lang="en-US" sz="1400" dirty="0" err="1" smtClean="0">
                <a:latin typeface="Calibri" charset="0"/>
                <a:ea typeface="DengXian" charset="-122"/>
                <a:cs typeface="Times New Roman" charset="0"/>
              </a:rPr>
              <a:t>dp</a:t>
            </a:r>
            <a:r>
              <a:rPr lang="en-US" sz="1400" dirty="0" smtClean="0">
                <a:latin typeface="Calibri" charset="0"/>
                <a:ea typeface="DengXian" charset="-122"/>
                <a:cs typeface="Times New Roman" charset="0"/>
              </a:rPr>
              <a:t>[</a:t>
            </a:r>
            <a:r>
              <a:rPr lang="en-US" sz="1400" dirty="0" err="1" smtClean="0">
                <a:latin typeface="Calibri" charset="0"/>
                <a:ea typeface="DengXian" charset="-122"/>
                <a:cs typeface="Times New Roman" charset="0"/>
              </a:rPr>
              <a:t>i</a:t>
            </a:r>
            <a:r>
              <a:rPr lang="en-US" sz="1400" dirty="0" smtClean="0">
                <a:latin typeface="Calibri" charset="0"/>
                <a:ea typeface="DengXian" charset="-122"/>
                <a:cs typeface="Times New Roman" charset="0"/>
              </a:rPr>
              <a:t>] denotes how many combinations to get </a:t>
            </a:r>
            <a:r>
              <a:rPr lang="en-US" sz="1400" dirty="0" err="1" smtClean="0">
                <a:latin typeface="Calibri" charset="0"/>
                <a:ea typeface="DengXian" charset="-122"/>
                <a:cs typeface="Times New Roman" charset="0"/>
              </a:rPr>
              <a:t>i</a:t>
            </a:r>
            <a:endParaRPr lang="en-US" sz="1400" dirty="0">
              <a:effectLst/>
              <a:latin typeface="Calibri" charset="0"/>
              <a:ea typeface="DengXian" charset="-122"/>
              <a:cs typeface="Times New Roman" charset="0"/>
            </a:endParaRPr>
          </a:p>
        </p:txBody>
      </p:sp>
      <p:sp>
        <p:nvSpPr>
          <p:cNvPr id="9" name="Rectangle 8"/>
          <p:cNvSpPr/>
          <p:nvPr/>
        </p:nvSpPr>
        <p:spPr>
          <a:xfrm>
            <a:off x="6515594" y="2003004"/>
            <a:ext cx="6096000" cy="3970318"/>
          </a:xfrm>
          <a:prstGeom prst="rect">
            <a:avLst/>
          </a:prstGeom>
        </p:spPr>
        <p:txBody>
          <a:bodyPr>
            <a:spAutoFit/>
          </a:bodyPr>
          <a:lstStyle/>
          <a:p>
            <a:r>
              <a:rPr lang="en-US" sz="1400" dirty="0" err="1">
                <a:latin typeface="Calibri" charset="0"/>
                <a:ea typeface="DengXian" charset="-122"/>
                <a:cs typeface="Times New Roman" charset="0"/>
              </a:rPr>
              <a:t>e.g</a:t>
            </a:r>
            <a:r>
              <a:rPr lang="en-US" sz="1400" dirty="0">
                <a:latin typeface="Calibri" charset="0"/>
                <a:ea typeface="DengXian" charset="-122"/>
                <a:cs typeface="Times New Roman" charset="0"/>
              </a:rPr>
              <a:t>: n=4  </a:t>
            </a:r>
            <a:r>
              <a:rPr lang="en-US" sz="1400" dirty="0" err="1">
                <a:latin typeface="Calibri" charset="0"/>
                <a:ea typeface="DengXian" charset="-122"/>
                <a:cs typeface="Times New Roman" charset="0"/>
              </a:rPr>
              <a:t>int</a:t>
            </a:r>
            <a:r>
              <a:rPr lang="en-US" sz="1400" dirty="0">
                <a:latin typeface="Calibri" charset="0"/>
                <a:ea typeface="DengXian" charset="-122"/>
                <a:cs typeface="Times New Roman" charset="0"/>
              </a:rPr>
              <a:t> is from 1 to n/2+1=3</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[1] =1 since for n=1 max product is 1</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[2] =1 since </a:t>
            </a:r>
            <a:r>
              <a:rPr lang="en-US" sz="1400" dirty="0" err="1">
                <a:latin typeface="Calibri" charset="0"/>
                <a:ea typeface="DengXian" charset="-122"/>
                <a:cs typeface="Times New Roman" charset="0"/>
              </a:rPr>
              <a:t>int</a:t>
            </a:r>
            <a:r>
              <a:rPr lang="en-US" sz="1400" dirty="0">
                <a:latin typeface="Calibri" charset="0"/>
                <a:ea typeface="DengXian" charset="-122"/>
                <a:cs typeface="Times New Roman" charset="0"/>
              </a:rPr>
              <a:t> can be 1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[2]=</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[2-1]*1=1 or (2-1)*1=1  </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[3] =2 since </a:t>
            </a:r>
            <a:r>
              <a:rPr lang="en-US" sz="1400" dirty="0" err="1">
                <a:latin typeface="Calibri" charset="0"/>
                <a:ea typeface="DengXian" charset="-122"/>
                <a:cs typeface="Times New Roman" charset="0"/>
              </a:rPr>
              <a:t>int</a:t>
            </a:r>
            <a:r>
              <a:rPr lang="en-US" sz="1400" dirty="0">
                <a:latin typeface="Calibri" charset="0"/>
                <a:ea typeface="DengXian" charset="-122"/>
                <a:cs typeface="Times New Roman" charset="0"/>
              </a:rPr>
              <a:t> can be 1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[3]=</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[3-1]*1=1 or (3-1)*1=2 </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[4] =4 since </a:t>
            </a:r>
            <a:r>
              <a:rPr lang="en-US" sz="1400" dirty="0" err="1">
                <a:latin typeface="Calibri" charset="0"/>
                <a:ea typeface="DengXian" charset="-122"/>
                <a:cs typeface="Times New Roman" charset="0"/>
              </a:rPr>
              <a:t>int</a:t>
            </a:r>
            <a:r>
              <a:rPr lang="en-US" sz="1400" dirty="0">
                <a:latin typeface="Calibri" charset="0"/>
                <a:ea typeface="DengXian" charset="-122"/>
                <a:cs typeface="Times New Roman" charset="0"/>
              </a:rPr>
              <a:t> can be 1,2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[4]=</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[4-1]*1=2 or (4-1)*1=3</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[4]=</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[4-2]*2=2 or (4-2)*2=4</a:t>
            </a:r>
          </a:p>
          <a:p>
            <a:r>
              <a:rPr lang="en-US" sz="1400" dirty="0">
                <a:latin typeface="Calibri" charset="0"/>
                <a:ea typeface="DengXian" charset="-122"/>
                <a:cs typeface="Times New Roman" charset="0"/>
              </a:rPr>
              <a:t> </a:t>
            </a:r>
          </a:p>
          <a:p>
            <a:r>
              <a:rPr lang="en-US" sz="1400" dirty="0">
                <a:latin typeface="Calibri" charset="0"/>
                <a:ea typeface="DengXian" charset="-122"/>
                <a:cs typeface="Times New Roman" charset="0"/>
              </a:rPr>
              <a:t> </a:t>
            </a:r>
          </a:p>
          <a:p>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integerBreak</a:t>
            </a:r>
            <a:r>
              <a:rPr lang="en-US" sz="1400" dirty="0">
                <a:solidFill>
                  <a:schemeClr val="accent1">
                    <a:lumMod val="75000"/>
                  </a:schemeClr>
                </a:solidFill>
                <a:latin typeface="Calibri" charset="0"/>
                <a:ea typeface="DengXian" charset="-122"/>
                <a:cs typeface="Times New Roman" charset="0"/>
              </a:rPr>
              <a:t> = function(n) {</a:t>
            </a:r>
          </a:p>
          <a:p>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 = new Array(n+1).fill(0);</a:t>
            </a:r>
          </a:p>
          <a:p>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[1] = 1;</a:t>
            </a:r>
          </a:p>
          <a:p>
            <a:r>
              <a:rPr lang="en-US" sz="1400" dirty="0">
                <a:solidFill>
                  <a:schemeClr val="accent1">
                    <a:lumMod val="75000"/>
                  </a:schemeClr>
                </a:solidFill>
                <a:latin typeface="Calibri" charset="0"/>
                <a:ea typeface="DengXian" charset="-122"/>
                <a:cs typeface="Times New Roman" charset="0"/>
              </a:rPr>
              <a:t>    for(</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target=1; target&lt;=n; target++) {</a:t>
            </a:r>
          </a:p>
          <a:p>
            <a:r>
              <a:rPr lang="en-US" sz="1400" dirty="0">
                <a:solidFill>
                  <a:schemeClr val="accent1">
                    <a:lumMod val="75000"/>
                  </a:schemeClr>
                </a:solidFill>
                <a:latin typeface="Calibri" charset="0"/>
                <a:ea typeface="DengXian" charset="-122"/>
                <a:cs typeface="Times New Roman" charset="0"/>
              </a:rPr>
              <a:t>     </a:t>
            </a:r>
            <a:r>
              <a:rPr lang="en-US" sz="1400" dirty="0" smtClean="0">
                <a:solidFill>
                  <a:schemeClr val="accent1">
                    <a:lumMod val="75000"/>
                  </a:schemeClr>
                </a:solidFill>
                <a:latin typeface="Calibri" charset="0"/>
                <a:ea typeface="DengXian" charset="-122"/>
                <a:cs typeface="Times New Roman" charset="0"/>
              </a:rPr>
              <a:t>         for(</a:t>
            </a:r>
            <a:r>
              <a:rPr lang="en-US" sz="1400" dirty="0" err="1" smtClean="0">
                <a:solidFill>
                  <a:schemeClr val="accent1">
                    <a:lumMod val="75000"/>
                  </a:schemeClr>
                </a:solidFill>
                <a:latin typeface="Calibri" charset="0"/>
                <a:ea typeface="DengXian" charset="-122"/>
                <a:cs typeface="Times New Roman" charset="0"/>
              </a:rPr>
              <a:t>var</a:t>
            </a:r>
            <a:r>
              <a:rPr lang="en-US" sz="1400" dirty="0" smtClean="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=1;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&lt;=~~(target/2);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a:t>
            </a:r>
            <a:r>
              <a:rPr lang="en-US" sz="1400" dirty="0" smtClean="0">
                <a:solidFill>
                  <a:schemeClr val="accent1">
                    <a:lumMod val="75000"/>
                  </a:schemeClr>
                </a:solidFill>
                <a:latin typeface="Calibri" charset="0"/>
                <a:ea typeface="DengXian" charset="-122"/>
                <a:cs typeface="Times New Roman" charset="0"/>
              </a:rPr>
              <a:t>	</a:t>
            </a:r>
            <a:r>
              <a:rPr lang="en-US" sz="1400" b="1" dirty="0" err="1" smtClean="0">
                <a:solidFill>
                  <a:srgbClr val="7030A0"/>
                </a:solidFill>
                <a:latin typeface="Calibri" charset="0"/>
                <a:ea typeface="DengXian" charset="-122"/>
                <a:cs typeface="Times New Roman" charset="0"/>
              </a:rPr>
              <a:t>dp</a:t>
            </a:r>
            <a:r>
              <a:rPr lang="en-US" sz="1400" b="1" dirty="0" smtClean="0">
                <a:solidFill>
                  <a:srgbClr val="7030A0"/>
                </a:solidFill>
                <a:latin typeface="Calibri" charset="0"/>
                <a:ea typeface="DengXian" charset="-122"/>
                <a:cs typeface="Times New Roman" charset="0"/>
              </a:rPr>
              <a:t>[target</a:t>
            </a:r>
            <a:r>
              <a:rPr lang="en-US" sz="1400" b="1" dirty="0">
                <a:solidFill>
                  <a:srgbClr val="7030A0"/>
                </a:solidFill>
                <a:latin typeface="Calibri" charset="0"/>
                <a:ea typeface="DengXian" charset="-122"/>
                <a:cs typeface="Times New Roman" charset="0"/>
              </a:rPr>
              <a:t>] = </a:t>
            </a:r>
            <a:r>
              <a:rPr lang="en-US" sz="1400" b="1" dirty="0" err="1">
                <a:solidFill>
                  <a:srgbClr val="7030A0"/>
                </a:solidFill>
                <a:latin typeface="Calibri" charset="0"/>
                <a:ea typeface="DengXian" charset="-122"/>
                <a:cs typeface="Times New Roman" charset="0"/>
              </a:rPr>
              <a:t>Math.max</a:t>
            </a:r>
            <a:r>
              <a:rPr lang="en-US" sz="1400" b="1" dirty="0">
                <a:solidFill>
                  <a:srgbClr val="7030A0"/>
                </a:solidFill>
                <a:latin typeface="Calibri" charset="0"/>
                <a:ea typeface="DengXian" charset="-122"/>
                <a:cs typeface="Times New Roman" charset="0"/>
              </a:rPr>
              <a:t>(</a:t>
            </a:r>
            <a:r>
              <a:rPr lang="en-US" sz="1400" b="1" dirty="0" err="1">
                <a:solidFill>
                  <a:srgbClr val="7030A0"/>
                </a:solidFill>
                <a:latin typeface="Calibri" charset="0"/>
                <a:ea typeface="DengXian" charset="-122"/>
                <a:cs typeface="Times New Roman" charset="0"/>
              </a:rPr>
              <a:t>dp</a:t>
            </a:r>
            <a:r>
              <a:rPr lang="en-US" sz="1400" b="1" dirty="0">
                <a:solidFill>
                  <a:srgbClr val="7030A0"/>
                </a:solidFill>
                <a:latin typeface="Calibri" charset="0"/>
                <a:ea typeface="DengXian" charset="-122"/>
                <a:cs typeface="Times New Roman" charset="0"/>
              </a:rPr>
              <a:t>[target], </a:t>
            </a:r>
            <a:r>
              <a:rPr lang="en-US" sz="1400" b="1" dirty="0" err="1">
                <a:solidFill>
                  <a:srgbClr val="7030A0"/>
                </a:solidFill>
                <a:latin typeface="Calibri" charset="0"/>
                <a:ea typeface="DengXian" charset="-122"/>
                <a:cs typeface="Times New Roman" charset="0"/>
              </a:rPr>
              <a:t>dp</a:t>
            </a:r>
            <a:r>
              <a:rPr lang="en-US" sz="1400" b="1" dirty="0">
                <a:solidFill>
                  <a:srgbClr val="7030A0"/>
                </a:solidFill>
                <a:latin typeface="Calibri" charset="0"/>
                <a:ea typeface="DengXian" charset="-122"/>
                <a:cs typeface="Times New Roman" charset="0"/>
              </a:rPr>
              <a:t>[target-</a:t>
            </a:r>
            <a:r>
              <a:rPr lang="en-US" sz="1400" b="1" dirty="0" err="1">
                <a:solidFill>
                  <a:srgbClr val="7030A0"/>
                </a:solidFill>
                <a:latin typeface="Calibri" charset="0"/>
                <a:ea typeface="DengXian" charset="-122"/>
                <a:cs typeface="Times New Roman" charset="0"/>
              </a:rPr>
              <a:t>i</a:t>
            </a:r>
            <a:r>
              <a:rPr lang="en-US" sz="1400" b="1" dirty="0">
                <a:solidFill>
                  <a:srgbClr val="7030A0"/>
                </a:solidFill>
                <a:latin typeface="Calibri" charset="0"/>
                <a:ea typeface="DengXian" charset="-122"/>
                <a:cs typeface="Times New Roman" charset="0"/>
              </a:rPr>
              <a:t>]*</a:t>
            </a:r>
            <a:r>
              <a:rPr lang="en-US" sz="1400" b="1" dirty="0" err="1">
                <a:solidFill>
                  <a:srgbClr val="7030A0"/>
                </a:solidFill>
                <a:latin typeface="Calibri" charset="0"/>
                <a:ea typeface="DengXian" charset="-122"/>
                <a:cs typeface="Times New Roman" charset="0"/>
              </a:rPr>
              <a:t>i</a:t>
            </a:r>
            <a:r>
              <a:rPr lang="en-US" sz="1400" b="1" dirty="0">
                <a:solidFill>
                  <a:srgbClr val="7030A0"/>
                </a:solidFill>
                <a:latin typeface="Calibri" charset="0"/>
                <a:ea typeface="DengXian" charset="-122"/>
                <a:cs typeface="Times New Roman" charset="0"/>
              </a:rPr>
              <a:t>, (target-</a:t>
            </a:r>
            <a:r>
              <a:rPr lang="en-US" sz="1400" b="1" dirty="0" err="1">
                <a:solidFill>
                  <a:srgbClr val="7030A0"/>
                </a:solidFill>
                <a:latin typeface="Calibri" charset="0"/>
                <a:ea typeface="DengXian" charset="-122"/>
                <a:cs typeface="Times New Roman" charset="0"/>
              </a:rPr>
              <a:t>i</a:t>
            </a:r>
            <a:r>
              <a:rPr lang="en-US" sz="1400" b="1" dirty="0">
                <a:solidFill>
                  <a:srgbClr val="7030A0"/>
                </a:solidFill>
                <a:latin typeface="Calibri" charset="0"/>
                <a:ea typeface="DengXian" charset="-122"/>
                <a:cs typeface="Times New Roman" charset="0"/>
              </a:rPr>
              <a:t>)*</a:t>
            </a:r>
            <a:r>
              <a:rPr lang="en-US" sz="1400" b="1" dirty="0" err="1">
                <a:solidFill>
                  <a:srgbClr val="7030A0"/>
                </a:solidFill>
                <a:latin typeface="Calibri" charset="0"/>
                <a:ea typeface="DengXian" charset="-122"/>
                <a:cs typeface="Times New Roman" charset="0"/>
              </a:rPr>
              <a:t>i</a:t>
            </a:r>
            <a:r>
              <a:rPr lang="en-US" sz="1400" b="1" dirty="0">
                <a:solidFill>
                  <a:srgbClr val="7030A0"/>
                </a:solidFill>
                <a:latin typeface="Calibri" charset="0"/>
                <a:ea typeface="DengXian" charset="-122"/>
                <a:cs typeface="Times New Roman" charset="0"/>
              </a:rPr>
              <a:t>);</a:t>
            </a:r>
          </a:p>
          <a:p>
            <a:r>
              <a:rPr lang="en-US" sz="1400" dirty="0">
                <a:solidFill>
                  <a:schemeClr val="accent1">
                    <a:lumMod val="75000"/>
                  </a:schemeClr>
                </a:solidFill>
                <a:latin typeface="Calibri" charset="0"/>
                <a:ea typeface="DengXian" charset="-122"/>
                <a:cs typeface="Times New Roman" charset="0"/>
              </a:rPr>
              <a:t>        </a:t>
            </a:r>
            <a:r>
              <a:rPr lang="en-US" sz="1400" dirty="0" smtClean="0">
                <a:solidFill>
                  <a:schemeClr val="accent1">
                    <a:lumMod val="75000"/>
                  </a:schemeClr>
                </a:solidFill>
                <a:latin typeface="Calibri" charset="0"/>
                <a:ea typeface="DengXian" charset="-122"/>
                <a:cs typeface="Times New Roman" charset="0"/>
              </a:rPr>
              <a:t>      }</a:t>
            </a:r>
            <a:endParaRPr lang="en-US" sz="1400" dirty="0">
              <a:solidFill>
                <a:schemeClr val="accent1">
                  <a:lumMod val="75000"/>
                </a:schemeClr>
              </a:solidFill>
              <a:latin typeface="Calibri" charset="0"/>
              <a:ea typeface="DengXian" charset="-122"/>
              <a:cs typeface="Times New Roman" charset="0"/>
            </a:endParaRPr>
          </a:p>
          <a:p>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return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[n];</a:t>
            </a:r>
          </a:p>
          <a:p>
            <a:r>
              <a:rPr lang="en-US" sz="1400" dirty="0">
                <a:solidFill>
                  <a:schemeClr val="accent1">
                    <a:lumMod val="75000"/>
                  </a:schemeClr>
                </a:solidFill>
                <a:latin typeface="Calibri" charset="0"/>
                <a:ea typeface="DengXian" charset="-122"/>
                <a:cs typeface="Times New Roman" charset="0"/>
              </a:rPr>
              <a:t>};</a:t>
            </a:r>
            <a:endParaRPr lang="en-US" sz="1400" dirty="0">
              <a:solidFill>
                <a:schemeClr val="accent1">
                  <a:lumMod val="75000"/>
                </a:schemeClr>
              </a:solidFill>
              <a:effectLst/>
              <a:latin typeface="Calibri" charset="0"/>
              <a:ea typeface="DengXian" charset="-122"/>
              <a:cs typeface="Times New Roman" charset="0"/>
            </a:endParaRPr>
          </a:p>
        </p:txBody>
      </p:sp>
    </p:spTree>
    <p:extLst>
      <p:ext uri="{BB962C8B-B14F-4D97-AF65-F5344CB8AC3E}">
        <p14:creationId xmlns:p14="http://schemas.microsoft.com/office/powerpoint/2010/main" val="1648503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91983" y="0"/>
            <a:ext cx="7563173" cy="480447"/>
          </a:xfrm>
        </p:spPr>
        <p:txBody>
          <a:bodyPr>
            <a:normAutofit/>
          </a:bodyPr>
          <a:lstStyle/>
          <a:p>
            <a:r>
              <a:rPr lang="en-US" sz="2400" dirty="0"/>
              <a:t>Longest Increasing </a:t>
            </a:r>
            <a:r>
              <a:rPr lang="en-US" sz="2400" dirty="0" smtClean="0"/>
              <a:t>Subsequence like problems   O(n2)</a:t>
            </a:r>
            <a:endParaRPr lang="en-US" sz="2400" dirty="0"/>
          </a:p>
        </p:txBody>
      </p:sp>
      <p:sp>
        <p:nvSpPr>
          <p:cNvPr id="2" name="Rectangle 1"/>
          <p:cNvSpPr/>
          <p:nvPr/>
        </p:nvSpPr>
        <p:spPr>
          <a:xfrm>
            <a:off x="91983" y="480447"/>
            <a:ext cx="6096000" cy="1169551"/>
          </a:xfrm>
          <a:prstGeom prst="rect">
            <a:avLst/>
          </a:prstGeom>
        </p:spPr>
        <p:txBody>
          <a:bodyPr>
            <a:spAutoFit/>
          </a:bodyPr>
          <a:lstStyle/>
          <a:p>
            <a:r>
              <a:rPr lang="en-US" sz="1400" dirty="0" smtClean="0">
                <a:latin typeface="Calibri" charset="0"/>
                <a:ea typeface="DengXian" charset="-122"/>
                <a:cs typeface="Times New Roman" charset="0"/>
              </a:rPr>
              <a:t>Largest divisible subset</a:t>
            </a:r>
          </a:p>
          <a:p>
            <a:r>
              <a:rPr lang="en-US" sz="1400" dirty="0" smtClean="0">
                <a:latin typeface="Calibri" charset="0"/>
                <a:ea typeface="DengXian" charset="-122"/>
                <a:cs typeface="Times New Roman" charset="0"/>
              </a:rPr>
              <a:t>Given </a:t>
            </a:r>
            <a:r>
              <a:rPr lang="en-US" sz="1400" dirty="0">
                <a:latin typeface="Calibri" charset="0"/>
                <a:ea typeface="DengXian" charset="-122"/>
                <a:cs typeface="Times New Roman" charset="0"/>
              </a:rPr>
              <a:t>a set of distinct positive integers, </a:t>
            </a:r>
            <a:r>
              <a:rPr lang="en-US" sz="1400" dirty="0" smtClean="0">
                <a:latin typeface="Calibri" charset="0"/>
                <a:ea typeface="DengXian" charset="-122"/>
                <a:cs typeface="Times New Roman" charset="0"/>
              </a:rPr>
              <a:t>find </a:t>
            </a:r>
            <a:r>
              <a:rPr lang="en-US" sz="1400" dirty="0">
                <a:latin typeface="Calibri" charset="0"/>
                <a:ea typeface="DengXian" charset="-122"/>
                <a:cs typeface="Times New Roman" charset="0"/>
              </a:rPr>
              <a:t>the largest subset such that every pair (Si, </a:t>
            </a:r>
            <a:r>
              <a:rPr lang="en-US" sz="1400" dirty="0" err="1">
                <a:latin typeface="Calibri" charset="0"/>
                <a:ea typeface="DengXian" charset="-122"/>
                <a:cs typeface="Times New Roman" charset="0"/>
              </a:rPr>
              <a:t>Sj</a:t>
            </a:r>
            <a:r>
              <a:rPr lang="en-US" sz="1400" dirty="0">
                <a:latin typeface="Calibri" charset="0"/>
                <a:ea typeface="DengXian" charset="-122"/>
                <a:cs typeface="Times New Roman" charset="0"/>
              </a:rPr>
              <a:t>) of elements </a:t>
            </a:r>
            <a:r>
              <a:rPr lang="en-US" sz="1400" dirty="0" smtClean="0">
                <a:latin typeface="Calibri" charset="0"/>
                <a:ea typeface="DengXian" charset="-122"/>
                <a:cs typeface="Times New Roman" charset="0"/>
              </a:rPr>
              <a:t>in </a:t>
            </a:r>
            <a:r>
              <a:rPr lang="en-US" sz="1400" dirty="0">
                <a:latin typeface="Calibri" charset="0"/>
                <a:ea typeface="DengXian" charset="-122"/>
                <a:cs typeface="Times New Roman" charset="0"/>
              </a:rPr>
              <a:t>this subset satisfies: Si % </a:t>
            </a:r>
            <a:r>
              <a:rPr lang="en-US" sz="1400" dirty="0" err="1">
                <a:latin typeface="Calibri" charset="0"/>
                <a:ea typeface="DengXian" charset="-122"/>
                <a:cs typeface="Times New Roman" charset="0"/>
              </a:rPr>
              <a:t>Sj</a:t>
            </a:r>
            <a:r>
              <a:rPr lang="en-US" sz="1400" dirty="0">
                <a:latin typeface="Calibri" charset="0"/>
                <a:ea typeface="DengXian" charset="-122"/>
                <a:cs typeface="Times New Roman" charset="0"/>
              </a:rPr>
              <a:t> = 0 or </a:t>
            </a:r>
            <a:r>
              <a:rPr lang="en-US" sz="1400" dirty="0" err="1">
                <a:latin typeface="Calibri" charset="0"/>
                <a:ea typeface="DengXian" charset="-122"/>
                <a:cs typeface="Times New Roman" charset="0"/>
              </a:rPr>
              <a:t>Sj</a:t>
            </a:r>
            <a:r>
              <a:rPr lang="en-US" sz="1400" dirty="0">
                <a:latin typeface="Calibri" charset="0"/>
                <a:ea typeface="DengXian" charset="-122"/>
                <a:cs typeface="Times New Roman" charset="0"/>
              </a:rPr>
              <a:t> % Si = </a:t>
            </a:r>
            <a:r>
              <a:rPr lang="en-US" sz="1400" dirty="0" smtClean="0">
                <a:latin typeface="Calibri" charset="0"/>
                <a:ea typeface="DengXian" charset="-122"/>
                <a:cs typeface="Times New Roman" charset="0"/>
              </a:rPr>
              <a:t>0. If </a:t>
            </a:r>
            <a:r>
              <a:rPr lang="en-US" sz="1400" dirty="0">
                <a:latin typeface="Calibri" charset="0"/>
                <a:ea typeface="DengXian" charset="-122"/>
                <a:cs typeface="Times New Roman" charset="0"/>
              </a:rPr>
              <a:t>there are multiple solutions, return any subset is fine</a:t>
            </a:r>
            <a:r>
              <a:rPr lang="en-US" sz="1400" dirty="0" smtClean="0">
                <a:latin typeface="Calibri" charset="0"/>
                <a:ea typeface="DengXian" charset="-122"/>
                <a:cs typeface="Times New Roman" charset="0"/>
              </a:rPr>
              <a:t>.</a:t>
            </a:r>
            <a:endParaRPr lang="en-US" sz="1400" dirty="0">
              <a:latin typeface="Calibri" charset="0"/>
              <a:ea typeface="DengXian" charset="-122"/>
              <a:cs typeface="Times New Roman" charset="0"/>
            </a:endParaRPr>
          </a:p>
          <a:p>
            <a:r>
              <a:rPr lang="en-US" sz="1400" dirty="0" err="1">
                <a:latin typeface="Calibri" charset="0"/>
                <a:ea typeface="DengXian" charset="-122"/>
                <a:cs typeface="Times New Roman" charset="0"/>
              </a:rPr>
              <a:t>nums</a:t>
            </a:r>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1,2,4,8]   Result</a:t>
            </a:r>
            <a:r>
              <a:rPr lang="en-US" sz="1400" dirty="0">
                <a:latin typeface="Calibri" charset="0"/>
                <a:ea typeface="DengXian" charset="-122"/>
                <a:cs typeface="Times New Roman" charset="0"/>
              </a:rPr>
              <a:t>: [1,2,4,8]</a:t>
            </a:r>
            <a:endParaRPr lang="en-US" sz="1400" dirty="0">
              <a:effectLst/>
              <a:latin typeface="Calibri" charset="0"/>
              <a:ea typeface="DengXian" charset="-122"/>
              <a:cs typeface="Times New Roman" charset="0"/>
            </a:endParaRPr>
          </a:p>
        </p:txBody>
      </p:sp>
      <p:sp>
        <p:nvSpPr>
          <p:cNvPr id="3" name="Rectangle 2"/>
          <p:cNvSpPr/>
          <p:nvPr/>
        </p:nvSpPr>
        <p:spPr>
          <a:xfrm>
            <a:off x="6338007" y="485881"/>
            <a:ext cx="5126019" cy="1600438"/>
          </a:xfrm>
          <a:prstGeom prst="rect">
            <a:avLst/>
          </a:prstGeom>
        </p:spPr>
        <p:txBody>
          <a:bodyPr wrap="none">
            <a:spAutoFit/>
          </a:bodyPr>
          <a:lstStyle/>
          <a:p>
            <a:r>
              <a:rPr lang="en-US" sz="1400" dirty="0" smtClean="0"/>
              <a:t>Number </a:t>
            </a:r>
            <a:r>
              <a:rPr lang="en-US" sz="1400" dirty="0"/>
              <a:t>of Longest Increasing </a:t>
            </a:r>
            <a:r>
              <a:rPr lang="en-US" sz="1400" dirty="0" smtClean="0"/>
              <a:t>Subsequence</a:t>
            </a:r>
          </a:p>
          <a:p>
            <a:r>
              <a:rPr lang="en-US" sz="1400" dirty="0"/>
              <a:t>Given an unsorted array of integers, </a:t>
            </a:r>
            <a:r>
              <a:rPr lang="en-US" sz="1400" dirty="0" smtClean="0"/>
              <a:t>find </a:t>
            </a:r>
            <a:r>
              <a:rPr lang="en-US" sz="1400" dirty="0"/>
              <a:t>the number of longest </a:t>
            </a:r>
            <a:endParaRPr lang="en-US" sz="1400" dirty="0" smtClean="0"/>
          </a:p>
          <a:p>
            <a:r>
              <a:rPr lang="en-US" sz="1400" dirty="0" smtClean="0"/>
              <a:t>increasing </a:t>
            </a:r>
            <a:r>
              <a:rPr lang="en-US" sz="1400" dirty="0"/>
              <a:t>subsequence</a:t>
            </a:r>
            <a:r>
              <a:rPr lang="en-US" sz="1400" dirty="0" smtClean="0"/>
              <a:t>.</a:t>
            </a:r>
            <a:endParaRPr lang="en-US" sz="1400" dirty="0"/>
          </a:p>
          <a:p>
            <a:r>
              <a:rPr lang="en-US" sz="1400" dirty="0"/>
              <a:t>Example </a:t>
            </a:r>
            <a:r>
              <a:rPr lang="en-US" sz="1400" dirty="0" smtClean="0"/>
              <a:t>1:Input</a:t>
            </a:r>
            <a:r>
              <a:rPr lang="en-US" sz="1400" dirty="0"/>
              <a:t>: [1,3,5,4,7]</a:t>
            </a:r>
          </a:p>
          <a:p>
            <a:r>
              <a:rPr lang="en-US" sz="1400" dirty="0"/>
              <a:t>Output: </a:t>
            </a:r>
            <a:r>
              <a:rPr lang="en-US" sz="1400" dirty="0" smtClean="0"/>
              <a:t>2  </a:t>
            </a:r>
          </a:p>
          <a:p>
            <a:r>
              <a:rPr lang="en-US" sz="1400" dirty="0" smtClean="0"/>
              <a:t>Explanation</a:t>
            </a:r>
            <a:r>
              <a:rPr lang="en-US" sz="1400" dirty="0"/>
              <a:t>: The two longest increasing subsequence are [1, 3, 4, 7]</a:t>
            </a:r>
          </a:p>
          <a:p>
            <a:r>
              <a:rPr lang="en-US" sz="1400" dirty="0" smtClean="0"/>
              <a:t>Special case: [2,2,2,2,2]  output =5</a:t>
            </a:r>
            <a:endParaRPr lang="en-US" sz="1400" dirty="0"/>
          </a:p>
        </p:txBody>
      </p:sp>
      <p:sp>
        <p:nvSpPr>
          <p:cNvPr id="6" name="Rectangle 5"/>
          <p:cNvSpPr/>
          <p:nvPr/>
        </p:nvSpPr>
        <p:spPr>
          <a:xfrm>
            <a:off x="91982" y="1803886"/>
            <a:ext cx="7563173" cy="4247317"/>
          </a:xfrm>
          <a:prstGeom prst="rect">
            <a:avLst/>
          </a:prstGeom>
        </p:spPr>
        <p:txBody>
          <a:bodyPr wrap="square">
            <a:spAutoFit/>
          </a:bodyPr>
          <a:lstStyle/>
          <a:p>
            <a:r>
              <a:rPr lang="en-US" sz="1500" dirty="0" err="1">
                <a:latin typeface="Calibri" charset="0"/>
                <a:ea typeface="DengXian" charset="-122"/>
                <a:cs typeface="Times New Roman" charset="0"/>
              </a:rPr>
              <a:t>e.g</a:t>
            </a:r>
            <a:r>
              <a:rPr lang="en-US" sz="1500" dirty="0">
                <a:latin typeface="Calibri" charset="0"/>
                <a:ea typeface="DengXian" charset="-122"/>
                <a:cs typeface="Times New Roman" charset="0"/>
              </a:rPr>
              <a:t>:  [1,2,4,8,1</a:t>
            </a:r>
            <a:r>
              <a:rPr lang="en-US" sz="1500" dirty="0" smtClean="0">
                <a:latin typeface="Calibri" charset="0"/>
                <a:ea typeface="DengXian" charset="-122"/>
                <a:cs typeface="Times New Roman" charset="0"/>
              </a:rPr>
              <a:t>]</a:t>
            </a:r>
          </a:p>
          <a:p>
            <a:r>
              <a:rPr lang="en-US" sz="1500" dirty="0" err="1" smtClean="0">
                <a:latin typeface="Calibri" charset="0"/>
                <a:ea typeface="DengXian" charset="-122"/>
                <a:cs typeface="Times New Roman" charset="0"/>
              </a:rPr>
              <a:t>Dp</a:t>
            </a:r>
            <a:r>
              <a:rPr lang="en-US" sz="1500" dirty="0" smtClean="0">
                <a:latin typeface="Calibri" charset="0"/>
                <a:ea typeface="DengXian" charset="-122"/>
                <a:cs typeface="Times New Roman" charset="0"/>
              </a:rPr>
              <a:t>[</a:t>
            </a:r>
            <a:r>
              <a:rPr lang="en-US" sz="1500" dirty="0" err="1" smtClean="0">
                <a:latin typeface="Calibri" charset="0"/>
                <a:ea typeface="DengXian" charset="-122"/>
                <a:cs typeface="Times New Roman" charset="0"/>
              </a:rPr>
              <a:t>i</a:t>
            </a:r>
            <a:r>
              <a:rPr lang="en-US" sz="1500" dirty="0" smtClean="0">
                <a:latin typeface="Calibri" charset="0"/>
                <a:ea typeface="DengXian" charset="-122"/>
                <a:cs typeface="Times New Roman" charset="0"/>
              </a:rPr>
              <a:t>] denotes the largest number of subset up to </a:t>
            </a:r>
            <a:r>
              <a:rPr lang="en-US" sz="1500" dirty="0" err="1" smtClean="0">
                <a:latin typeface="Calibri" charset="0"/>
                <a:ea typeface="DengXian" charset="-122"/>
                <a:cs typeface="Times New Roman" charset="0"/>
              </a:rPr>
              <a:t>nums</a:t>
            </a:r>
            <a:r>
              <a:rPr lang="en-US" sz="1500" dirty="0" smtClean="0">
                <a:latin typeface="Calibri" charset="0"/>
                <a:ea typeface="DengXian" charset="-122"/>
                <a:cs typeface="Times New Roman" charset="0"/>
              </a:rPr>
              <a:t>[</a:t>
            </a:r>
            <a:r>
              <a:rPr lang="en-US" sz="1500" dirty="0" err="1" smtClean="0">
                <a:latin typeface="Calibri" charset="0"/>
                <a:ea typeface="DengXian" charset="-122"/>
                <a:cs typeface="Times New Roman" charset="0"/>
              </a:rPr>
              <a:t>i</a:t>
            </a:r>
            <a:r>
              <a:rPr lang="en-US" sz="1500" dirty="0" smtClean="0">
                <a:latin typeface="Calibri" charset="0"/>
                <a:ea typeface="DengXian" charset="-122"/>
                <a:cs typeface="Times New Roman" charset="0"/>
              </a:rPr>
              <a:t>]</a:t>
            </a:r>
            <a:endParaRPr lang="en-US" sz="1500" dirty="0">
              <a:latin typeface="Calibri" charset="0"/>
              <a:ea typeface="DengXian" charset="-122"/>
              <a:cs typeface="Times New Roman" charset="0"/>
            </a:endParaRPr>
          </a:p>
          <a:p>
            <a:r>
              <a:rPr lang="en-US" sz="1500" dirty="0" smtClean="0">
                <a:latin typeface="Calibri" charset="0"/>
                <a:ea typeface="DengXian" charset="-122"/>
                <a:cs typeface="Times New Roman" charset="0"/>
              </a:rPr>
              <a:t>          0     </a:t>
            </a:r>
            <a:r>
              <a:rPr lang="en-US" sz="1500" dirty="0">
                <a:latin typeface="Calibri" charset="0"/>
                <a:ea typeface="DengXian" charset="-122"/>
                <a:cs typeface="Times New Roman" charset="0"/>
              </a:rPr>
              <a:t>1   </a:t>
            </a:r>
            <a:r>
              <a:rPr lang="en-US" sz="1500" dirty="0" smtClean="0">
                <a:latin typeface="Calibri" charset="0"/>
                <a:ea typeface="DengXian" charset="-122"/>
                <a:cs typeface="Times New Roman" charset="0"/>
              </a:rPr>
              <a:t> 2    3    4</a:t>
            </a:r>
            <a:endParaRPr lang="en-US" sz="1500" dirty="0">
              <a:latin typeface="Calibri" charset="0"/>
              <a:ea typeface="DengXian" charset="-122"/>
              <a:cs typeface="Times New Roman" charset="0"/>
            </a:endParaRPr>
          </a:p>
          <a:p>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 :| 1 | 1 | 1 | 1 | 1 |</a:t>
            </a:r>
          </a:p>
          <a:p>
            <a:r>
              <a:rPr lang="en-US" sz="1500" dirty="0" smtClean="0">
                <a:latin typeface="Calibri" charset="0"/>
                <a:ea typeface="DengXian" charset="-122"/>
                <a:cs typeface="Times New Roman" charset="0"/>
              </a:rPr>
              <a:t>pre </a:t>
            </a:r>
            <a:r>
              <a:rPr lang="en-US" sz="1500" dirty="0">
                <a:latin typeface="Calibri" charset="0"/>
                <a:ea typeface="DengXian" charset="-122"/>
                <a:cs typeface="Times New Roman" charset="0"/>
              </a:rPr>
              <a:t>:| 0 | 0 | 0 | 0 | 0 |</a:t>
            </a:r>
          </a:p>
          <a:p>
            <a:r>
              <a:rPr lang="en-US" sz="1500" dirty="0">
                <a:latin typeface="Calibri" charset="0"/>
                <a:ea typeface="DengXian" charset="-122"/>
                <a:cs typeface="Times New Roman" charset="0"/>
              </a:rPr>
              <a:t> </a:t>
            </a:r>
          </a:p>
          <a:p>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=1, j=0  since A[</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 A[j</a:t>
            </a:r>
            <a:r>
              <a:rPr lang="en-US" sz="1500" dirty="0" smtClean="0">
                <a:latin typeface="Calibri" charset="0"/>
                <a:ea typeface="DengXian" charset="-122"/>
                <a:cs typeface="Times New Roman" charset="0"/>
              </a:rPr>
              <a:t>]=</a:t>
            </a:r>
            <a:r>
              <a:rPr lang="en-US" sz="1500" dirty="0">
                <a:latin typeface="Calibri" charset="0"/>
                <a:ea typeface="DengXian" charset="-122"/>
                <a:cs typeface="Times New Roman" charset="0"/>
              </a:rPr>
              <a:t>0 since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[j]+1 &gt;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a:t>
            </a:r>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 =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[j]+1=2  pre = j=0</a:t>
            </a:r>
          </a:p>
          <a:p>
            <a:r>
              <a:rPr lang="en-US" sz="1500" dirty="0" err="1">
                <a:latin typeface="Calibri" charset="0"/>
                <a:ea typeface="DengXian" charset="-122"/>
                <a:cs typeface="Times New Roman" charset="0"/>
              </a:rPr>
              <a:t>i</a:t>
            </a:r>
            <a:r>
              <a:rPr lang="en-US" sz="1500" dirty="0">
                <a:latin typeface="Calibri" charset="0"/>
                <a:ea typeface="DengXian" charset="-122"/>
                <a:cs typeface="Times New Roman" charset="0"/>
              </a:rPr>
              <a:t>=2, j=0  since A[2] % A[0</a:t>
            </a:r>
            <a:r>
              <a:rPr lang="en-US" sz="1500" dirty="0" smtClean="0">
                <a:latin typeface="Calibri" charset="0"/>
                <a:ea typeface="DengXian" charset="-122"/>
                <a:cs typeface="Times New Roman" charset="0"/>
              </a:rPr>
              <a:t>]=</a:t>
            </a:r>
            <a:r>
              <a:rPr lang="en-US" sz="1500" dirty="0">
                <a:latin typeface="Calibri" charset="0"/>
                <a:ea typeface="DengXian" charset="-122"/>
                <a:cs typeface="Times New Roman" charset="0"/>
              </a:rPr>
              <a:t>0 since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[0]+1 &gt;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[2]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[2] =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[0]+1=2  pre = j=0</a:t>
            </a:r>
          </a:p>
          <a:p>
            <a:r>
              <a:rPr lang="en-US" sz="1500" dirty="0">
                <a:latin typeface="Calibri" charset="0"/>
                <a:ea typeface="DengXian" charset="-122"/>
                <a:cs typeface="Times New Roman" charset="0"/>
              </a:rPr>
              <a:t>     </a:t>
            </a:r>
            <a:r>
              <a:rPr lang="en-US" sz="1500" dirty="0" smtClean="0">
                <a:latin typeface="Calibri" charset="0"/>
                <a:ea typeface="DengXian" charset="-122"/>
                <a:cs typeface="Times New Roman" charset="0"/>
              </a:rPr>
              <a:t>   j=1  </a:t>
            </a:r>
            <a:r>
              <a:rPr lang="en-US" sz="1500" dirty="0">
                <a:latin typeface="Calibri" charset="0"/>
                <a:ea typeface="DengXian" charset="-122"/>
                <a:cs typeface="Times New Roman" charset="0"/>
              </a:rPr>
              <a:t>since A[2] % A[1</a:t>
            </a:r>
            <a:r>
              <a:rPr lang="en-US" sz="1500" dirty="0" smtClean="0">
                <a:latin typeface="Calibri" charset="0"/>
                <a:ea typeface="DengXian" charset="-122"/>
                <a:cs typeface="Times New Roman" charset="0"/>
              </a:rPr>
              <a:t>]=</a:t>
            </a:r>
            <a:r>
              <a:rPr lang="en-US" sz="1500" dirty="0">
                <a:latin typeface="Calibri" charset="0"/>
                <a:ea typeface="DengXian" charset="-122"/>
                <a:cs typeface="Times New Roman" charset="0"/>
              </a:rPr>
              <a:t>0 since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[1]+1 &gt;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[2]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[2] =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[1]+1=3  pre = </a:t>
            </a:r>
            <a:r>
              <a:rPr lang="en-US" sz="1500" dirty="0" smtClean="0">
                <a:latin typeface="Calibri" charset="0"/>
                <a:ea typeface="DengXian" charset="-122"/>
                <a:cs typeface="Times New Roman" charset="0"/>
              </a:rPr>
              <a:t>j=1</a:t>
            </a:r>
            <a:endParaRPr lang="en-US" sz="1500" dirty="0">
              <a:latin typeface="Calibri" charset="0"/>
              <a:ea typeface="DengXian" charset="-122"/>
              <a:cs typeface="Times New Roman" charset="0"/>
            </a:endParaRPr>
          </a:p>
          <a:p>
            <a:r>
              <a:rPr lang="en-US" sz="1500" dirty="0" err="1">
                <a:latin typeface="Calibri" charset="0"/>
                <a:ea typeface="DengXian" charset="-122"/>
                <a:cs typeface="Times New Roman" charset="0"/>
              </a:rPr>
              <a:t>finaly</a:t>
            </a:r>
            <a:r>
              <a:rPr lang="en-US" sz="1500" dirty="0">
                <a:latin typeface="Calibri" charset="0"/>
                <a:ea typeface="DengXian" charset="-122"/>
                <a:cs typeface="Times New Roman" charset="0"/>
              </a:rPr>
              <a:t> we have filled the array as such:</a:t>
            </a:r>
          </a:p>
          <a:p>
            <a:r>
              <a:rPr lang="en-US" sz="1500" dirty="0" err="1" smtClean="0">
                <a:latin typeface="Calibri" charset="0"/>
                <a:ea typeface="DengXian" charset="-122"/>
                <a:cs typeface="Times New Roman" charset="0"/>
              </a:rPr>
              <a:t>dp</a:t>
            </a:r>
            <a:r>
              <a:rPr lang="en-US" sz="1500" dirty="0" smtClean="0">
                <a:latin typeface="Calibri" charset="0"/>
                <a:ea typeface="DengXian" charset="-122"/>
                <a:cs typeface="Times New Roman" charset="0"/>
              </a:rPr>
              <a:t> : | </a:t>
            </a:r>
            <a:r>
              <a:rPr lang="en-US" sz="1500" dirty="0">
                <a:latin typeface="Calibri" charset="0"/>
                <a:ea typeface="DengXian" charset="-122"/>
                <a:cs typeface="Times New Roman" charset="0"/>
              </a:rPr>
              <a:t>1 | 2 | 3 | 4 | 1 |    </a:t>
            </a:r>
          </a:p>
          <a:p>
            <a:r>
              <a:rPr lang="en-US" sz="1500" dirty="0" smtClean="0">
                <a:latin typeface="Calibri" charset="0"/>
                <a:ea typeface="DengXian" charset="-122"/>
                <a:cs typeface="Times New Roman" charset="0"/>
              </a:rPr>
              <a:t>pre </a:t>
            </a:r>
            <a:r>
              <a:rPr lang="en-US" sz="1500" dirty="0">
                <a:latin typeface="Calibri" charset="0"/>
                <a:ea typeface="DengXian" charset="-122"/>
                <a:cs typeface="Times New Roman" charset="0"/>
              </a:rPr>
              <a:t>:| 0 | 0 | 1 | 2 | 4 </a:t>
            </a:r>
            <a:r>
              <a:rPr lang="en-US" sz="1500" dirty="0" smtClean="0">
                <a:latin typeface="Calibri" charset="0"/>
                <a:ea typeface="DengXian" charset="-122"/>
                <a:cs typeface="Times New Roman" charset="0"/>
              </a:rPr>
              <a:t>|</a:t>
            </a:r>
            <a:endParaRPr lang="en-US" sz="1500" dirty="0">
              <a:latin typeface="Calibri" charset="0"/>
              <a:ea typeface="DengXian" charset="-122"/>
              <a:cs typeface="Times New Roman" charset="0"/>
            </a:endParaRPr>
          </a:p>
          <a:p>
            <a:r>
              <a:rPr lang="en-US" sz="1500" dirty="0">
                <a:latin typeface="Calibri" charset="0"/>
                <a:ea typeface="DengXian" charset="-122"/>
                <a:cs typeface="Times New Roman" charset="0"/>
              </a:rPr>
              <a:t>max from </a:t>
            </a:r>
            <a:r>
              <a:rPr lang="en-US" sz="1500" dirty="0" err="1">
                <a:latin typeface="Calibri" charset="0"/>
                <a:ea typeface="DengXian" charset="-122"/>
                <a:cs typeface="Times New Roman" charset="0"/>
              </a:rPr>
              <a:t>dp</a:t>
            </a:r>
            <a:r>
              <a:rPr lang="en-US" sz="1500" dirty="0">
                <a:latin typeface="Calibri" charset="0"/>
                <a:ea typeface="DengXian" charset="-122"/>
                <a:cs typeface="Times New Roman" charset="0"/>
              </a:rPr>
              <a:t> is 4 and </a:t>
            </a:r>
            <a:r>
              <a:rPr lang="en-US" sz="1500" dirty="0" smtClean="0">
                <a:latin typeface="Calibri" charset="0"/>
                <a:ea typeface="DengXian" charset="-122"/>
                <a:cs typeface="Times New Roman" charset="0"/>
              </a:rPr>
              <a:t>start index </a:t>
            </a:r>
            <a:r>
              <a:rPr lang="en-US" sz="1500" dirty="0">
                <a:latin typeface="Calibri" charset="0"/>
                <a:ea typeface="DengXian" charset="-122"/>
                <a:cs typeface="Times New Roman" charset="0"/>
              </a:rPr>
              <a:t>=3 pre[3]=2 pre[2]=1  pre[1]=0 </a:t>
            </a:r>
            <a:endParaRPr lang="en-US" sz="1500" dirty="0" smtClean="0">
              <a:latin typeface="Calibri" charset="0"/>
              <a:ea typeface="DengXian" charset="-122"/>
              <a:cs typeface="Times New Roman" charset="0"/>
            </a:endParaRPr>
          </a:p>
          <a:p>
            <a:r>
              <a:rPr lang="en-US" sz="1500" dirty="0" smtClean="0">
                <a:latin typeface="Calibri" charset="0"/>
                <a:ea typeface="DengXian" charset="-122"/>
                <a:cs typeface="Times New Roman" charset="0"/>
              </a:rPr>
              <a:t>so </a:t>
            </a:r>
            <a:r>
              <a:rPr lang="en-US" sz="1500" dirty="0">
                <a:latin typeface="Calibri" charset="0"/>
                <a:ea typeface="DengXian" charset="-122"/>
                <a:cs typeface="Times New Roman" charset="0"/>
              </a:rPr>
              <a:t>we can get the </a:t>
            </a:r>
            <a:r>
              <a:rPr lang="en-US" sz="1500" dirty="0" smtClean="0">
                <a:latin typeface="Calibri" charset="0"/>
                <a:ea typeface="DengXian" charset="-122"/>
                <a:cs typeface="Times New Roman" charset="0"/>
              </a:rPr>
              <a:t>path</a:t>
            </a:r>
          </a:p>
          <a:p>
            <a:r>
              <a:rPr lang="en-US" sz="1500" b="1" dirty="0" smtClean="0">
                <a:solidFill>
                  <a:srgbClr val="FF0000"/>
                </a:solidFill>
                <a:effectLst/>
                <a:latin typeface="Calibri" charset="0"/>
                <a:ea typeface="DengXian" charset="-122"/>
                <a:cs typeface="Times New Roman" charset="0"/>
              </a:rPr>
              <a:t>if </a:t>
            </a:r>
            <a:r>
              <a:rPr lang="en-US" sz="1500" b="1" dirty="0" err="1" smtClean="0">
                <a:solidFill>
                  <a:srgbClr val="FF0000"/>
                </a:solidFill>
                <a:effectLst/>
                <a:latin typeface="Calibri" charset="0"/>
                <a:ea typeface="DengXian" charset="-122"/>
                <a:cs typeface="Times New Roman" charset="0"/>
              </a:rPr>
              <a:t>nums</a:t>
            </a:r>
            <a:r>
              <a:rPr lang="en-US" sz="1500" b="1" dirty="0" smtClean="0">
                <a:solidFill>
                  <a:srgbClr val="FF0000"/>
                </a:solidFill>
                <a:effectLst/>
                <a:latin typeface="Calibri" charset="0"/>
                <a:ea typeface="DengXian" charset="-122"/>
                <a:cs typeface="Times New Roman" charset="0"/>
              </a:rPr>
              <a:t>[</a:t>
            </a:r>
            <a:r>
              <a:rPr lang="en-US" sz="1500" b="1" dirty="0" err="1" smtClean="0">
                <a:solidFill>
                  <a:srgbClr val="FF0000"/>
                </a:solidFill>
                <a:effectLst/>
                <a:latin typeface="Calibri" charset="0"/>
                <a:ea typeface="DengXian" charset="-122"/>
                <a:cs typeface="Times New Roman" charset="0"/>
              </a:rPr>
              <a:t>i</a:t>
            </a:r>
            <a:r>
              <a:rPr lang="en-US" sz="1500" b="1" dirty="0" smtClean="0">
                <a:solidFill>
                  <a:srgbClr val="FF0000"/>
                </a:solidFill>
                <a:effectLst/>
                <a:latin typeface="Calibri" charset="0"/>
                <a:ea typeface="DengXian" charset="-122"/>
                <a:cs typeface="Times New Roman" charset="0"/>
              </a:rPr>
              <a:t>] % </a:t>
            </a:r>
            <a:r>
              <a:rPr lang="en-US" sz="1500" b="1" dirty="0" err="1" smtClean="0">
                <a:solidFill>
                  <a:srgbClr val="FF0000"/>
                </a:solidFill>
                <a:effectLst/>
                <a:latin typeface="Calibri" charset="0"/>
                <a:ea typeface="DengXian" charset="-122"/>
                <a:cs typeface="Times New Roman" charset="0"/>
              </a:rPr>
              <a:t>nums</a:t>
            </a:r>
            <a:r>
              <a:rPr lang="en-US" sz="1500" b="1" dirty="0" smtClean="0">
                <a:solidFill>
                  <a:srgbClr val="FF0000"/>
                </a:solidFill>
                <a:effectLst/>
                <a:latin typeface="Calibri" charset="0"/>
                <a:ea typeface="DengXian" charset="-122"/>
                <a:cs typeface="Times New Roman" charset="0"/>
              </a:rPr>
              <a:t>[k] === 0   </a:t>
            </a:r>
            <a:r>
              <a:rPr lang="en-US" sz="1500" b="1" dirty="0" err="1" smtClean="0">
                <a:solidFill>
                  <a:srgbClr val="FF0000"/>
                </a:solidFill>
                <a:latin typeface="Calibri" charset="0"/>
                <a:ea typeface="DengXian" charset="-122"/>
                <a:cs typeface="Times New Roman" charset="0"/>
              </a:rPr>
              <a:t>dp</a:t>
            </a:r>
            <a:r>
              <a:rPr lang="en-US" sz="1500" b="1" dirty="0" smtClean="0">
                <a:solidFill>
                  <a:srgbClr val="FF0000"/>
                </a:solidFill>
                <a:latin typeface="Calibri" charset="0"/>
                <a:ea typeface="DengXian" charset="-122"/>
                <a:cs typeface="Times New Roman" charset="0"/>
              </a:rPr>
              <a:t>[</a:t>
            </a:r>
            <a:r>
              <a:rPr lang="en-US" sz="1500" b="1" dirty="0" err="1" smtClean="0">
                <a:solidFill>
                  <a:srgbClr val="FF0000"/>
                </a:solidFill>
                <a:latin typeface="Calibri" charset="0"/>
                <a:ea typeface="DengXian" charset="-122"/>
                <a:cs typeface="Times New Roman" charset="0"/>
              </a:rPr>
              <a:t>i</a:t>
            </a:r>
            <a:r>
              <a:rPr lang="en-US" sz="1500" b="1" dirty="0">
                <a:solidFill>
                  <a:srgbClr val="FF0000"/>
                </a:solidFill>
                <a:latin typeface="Calibri" charset="0"/>
                <a:ea typeface="DengXian" charset="-122"/>
                <a:cs typeface="Times New Roman" charset="0"/>
              </a:rPr>
              <a:t>] = min(</a:t>
            </a:r>
            <a:r>
              <a:rPr lang="en-US" sz="1500" b="1" dirty="0" err="1">
                <a:solidFill>
                  <a:srgbClr val="FF0000"/>
                </a:solidFill>
                <a:latin typeface="Calibri" charset="0"/>
                <a:ea typeface="DengXian" charset="-122"/>
                <a:cs typeface="Times New Roman" charset="0"/>
              </a:rPr>
              <a:t>dp</a:t>
            </a:r>
            <a:r>
              <a:rPr lang="en-US" sz="1500" b="1" dirty="0">
                <a:solidFill>
                  <a:srgbClr val="FF0000"/>
                </a:solidFill>
                <a:latin typeface="Calibri" charset="0"/>
                <a:ea typeface="DengXian" charset="-122"/>
                <a:cs typeface="Times New Roman" charset="0"/>
              </a:rPr>
              <a:t>[k]+1)  k is from 0 to i-1 </a:t>
            </a:r>
            <a:endParaRPr lang="en-US" sz="1500" b="1" dirty="0" smtClean="0">
              <a:solidFill>
                <a:srgbClr val="FF0000"/>
              </a:solidFill>
              <a:effectLst/>
              <a:latin typeface="Calibri" charset="0"/>
              <a:ea typeface="DengXian" charset="-122"/>
              <a:cs typeface="Times New Roman" charset="0"/>
            </a:endParaRPr>
          </a:p>
          <a:p>
            <a:endParaRPr lang="en-US" sz="1500" b="1" dirty="0">
              <a:solidFill>
                <a:srgbClr val="FF0000"/>
              </a:solidFill>
              <a:latin typeface="Calibri" charset="0"/>
              <a:ea typeface="DengXian" charset="-122"/>
              <a:cs typeface="Times New Roman" charset="0"/>
            </a:endParaRPr>
          </a:p>
          <a:p>
            <a:r>
              <a:rPr lang="en-US" sz="1500" dirty="0" smtClean="0">
                <a:effectLst/>
                <a:latin typeface="Calibri" charset="0"/>
                <a:ea typeface="DengXian" charset="-122"/>
                <a:cs typeface="Times New Roman" charset="0"/>
              </a:rPr>
              <a:t>We need to record the start index which we compute the </a:t>
            </a:r>
            <a:r>
              <a:rPr lang="en-US" sz="1500" dirty="0" err="1" smtClean="0">
                <a:effectLst/>
                <a:latin typeface="Calibri" charset="0"/>
                <a:ea typeface="DengXian" charset="-122"/>
                <a:cs typeface="Times New Roman" charset="0"/>
              </a:rPr>
              <a:t>dp</a:t>
            </a:r>
            <a:r>
              <a:rPr lang="en-US" sz="1500" dirty="0" smtClean="0">
                <a:effectLst/>
                <a:latin typeface="Calibri" charset="0"/>
                <a:ea typeface="DengXian" charset="-122"/>
                <a:cs typeface="Times New Roman" charset="0"/>
              </a:rPr>
              <a:t>[</a:t>
            </a:r>
            <a:r>
              <a:rPr lang="en-US" sz="1500" dirty="0" err="1" smtClean="0">
                <a:effectLst/>
                <a:latin typeface="Calibri" charset="0"/>
                <a:ea typeface="DengXian" charset="-122"/>
                <a:cs typeface="Times New Roman" charset="0"/>
              </a:rPr>
              <a:t>i</a:t>
            </a:r>
            <a:r>
              <a:rPr lang="en-US" sz="1500" dirty="0" smtClean="0">
                <a:effectLst/>
                <a:latin typeface="Calibri" charset="0"/>
                <a:ea typeface="DengXian" charset="-122"/>
                <a:cs typeface="Times New Roman" charset="0"/>
              </a:rPr>
              <a:t>] as well</a:t>
            </a:r>
          </a:p>
          <a:p>
            <a:r>
              <a:rPr lang="en-US" sz="1500" dirty="0" smtClean="0">
                <a:effectLst/>
                <a:latin typeface="Calibri" charset="0"/>
                <a:ea typeface="DengXian" charset="-122"/>
                <a:cs typeface="Times New Roman" charset="0"/>
              </a:rPr>
              <a:t>Code is in comments</a:t>
            </a:r>
            <a:endParaRPr lang="en-US" sz="1500" dirty="0">
              <a:effectLst/>
              <a:latin typeface="Calibri" charset="0"/>
              <a:ea typeface="DengXian" charset="-122"/>
              <a:cs typeface="Times New Roman" charset="0"/>
            </a:endParaRPr>
          </a:p>
        </p:txBody>
      </p:sp>
      <p:sp>
        <p:nvSpPr>
          <p:cNvPr id="7" name="Rectangle 6"/>
          <p:cNvSpPr/>
          <p:nvPr/>
        </p:nvSpPr>
        <p:spPr>
          <a:xfrm>
            <a:off x="6296962" y="2121303"/>
            <a:ext cx="6096000" cy="4678204"/>
          </a:xfrm>
          <a:prstGeom prst="rect">
            <a:avLst/>
          </a:prstGeom>
        </p:spPr>
        <p:txBody>
          <a:bodyPr>
            <a:spAutoFit/>
          </a:bodyPr>
          <a:lstStyle/>
          <a:p>
            <a:r>
              <a:rPr lang="en-US"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res=0, count = new Array(</a:t>
            </a:r>
            <a:r>
              <a:rPr lang="en-US" sz="1400" dirty="0" err="1">
                <a:solidFill>
                  <a:schemeClr val="accent1">
                    <a:lumMod val="75000"/>
                  </a:schemeClr>
                </a:solidFill>
                <a:latin typeface="Calibri" charset="0"/>
                <a:ea typeface="DengXian" charset="-122"/>
                <a:cs typeface="Times New Roman" charset="0"/>
              </a:rPr>
              <a:t>nums.length</a:t>
            </a:r>
            <a:r>
              <a:rPr lang="en-US" sz="1400" dirty="0">
                <a:solidFill>
                  <a:schemeClr val="accent1">
                    <a:lumMod val="75000"/>
                  </a:schemeClr>
                </a:solidFill>
                <a:latin typeface="Calibri" charset="0"/>
                <a:ea typeface="DengXian" charset="-122"/>
                <a:cs typeface="Times New Roman" charset="0"/>
              </a:rPr>
              <a:t>).fill(1);</a:t>
            </a:r>
          </a:p>
          <a:p>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 = new Array(</a:t>
            </a:r>
            <a:r>
              <a:rPr lang="en-US" sz="1400" dirty="0" err="1">
                <a:solidFill>
                  <a:schemeClr val="accent1">
                    <a:lumMod val="75000"/>
                  </a:schemeClr>
                </a:solidFill>
                <a:latin typeface="Calibri" charset="0"/>
                <a:ea typeface="DengXian" charset="-122"/>
                <a:cs typeface="Times New Roman" charset="0"/>
              </a:rPr>
              <a:t>nums.length</a:t>
            </a:r>
            <a:r>
              <a:rPr lang="en-US" sz="1400" dirty="0">
                <a:solidFill>
                  <a:schemeClr val="accent1">
                    <a:lumMod val="75000"/>
                  </a:schemeClr>
                </a:solidFill>
                <a:latin typeface="Calibri" charset="0"/>
                <a:ea typeface="DengXian" charset="-122"/>
                <a:cs typeface="Times New Roman" charset="0"/>
              </a:rPr>
              <a:t>).fill(1);</a:t>
            </a:r>
          </a:p>
          <a:p>
            <a:r>
              <a:rPr lang="en-US" sz="1400" dirty="0">
                <a:solidFill>
                  <a:schemeClr val="accent1">
                    <a:lumMod val="75000"/>
                  </a:schemeClr>
                </a:solidFill>
                <a:latin typeface="Calibri" charset="0"/>
                <a:ea typeface="DengXian" charset="-122"/>
                <a:cs typeface="Times New Roman" charset="0"/>
              </a:rPr>
              <a:t>    for(</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=1;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&lt;</a:t>
            </a:r>
            <a:r>
              <a:rPr lang="en-US" sz="1400" dirty="0" err="1">
                <a:solidFill>
                  <a:schemeClr val="accent1">
                    <a:lumMod val="75000"/>
                  </a:schemeClr>
                </a:solidFill>
                <a:latin typeface="Calibri" charset="0"/>
                <a:ea typeface="DengXian" charset="-122"/>
                <a:cs typeface="Times New Roman" charset="0"/>
              </a:rPr>
              <a:t>nums.length</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for(</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j=0; j&lt;</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j++) {</a:t>
            </a:r>
          </a:p>
          <a:p>
            <a:r>
              <a:rPr lang="en-US" sz="1400" dirty="0">
                <a:solidFill>
                  <a:schemeClr val="accent1">
                    <a:lumMod val="75000"/>
                  </a:schemeClr>
                </a:solidFill>
                <a:latin typeface="Calibri" charset="0"/>
                <a:ea typeface="DengXian" charset="-122"/>
                <a:cs typeface="Times New Roman" charset="0"/>
              </a:rPr>
              <a:t>            if(</a:t>
            </a:r>
            <a:r>
              <a:rPr lang="en-US" sz="1400" dirty="0" err="1">
                <a:solidFill>
                  <a:schemeClr val="accent1">
                    <a:lumMod val="75000"/>
                  </a:schemeClr>
                </a:solidFill>
                <a:latin typeface="Calibri" charset="0"/>
                <a:ea typeface="DengXian" charset="-122"/>
                <a:cs typeface="Times New Roman" charset="0"/>
              </a:rPr>
              <a:t>nums</a:t>
            </a:r>
            <a:r>
              <a:rPr lang="en-US" sz="1400" dirty="0">
                <a:solidFill>
                  <a:schemeClr val="accent1">
                    <a:lumMod val="75000"/>
                  </a:schemeClr>
                </a:solidFill>
                <a:latin typeface="Calibri" charset="0"/>
                <a:ea typeface="DengXian" charset="-122"/>
                <a:cs typeface="Times New Roman" charset="0"/>
              </a:rPr>
              <a:t>[j] &gt;= </a:t>
            </a:r>
            <a:r>
              <a:rPr lang="en-US" sz="1400" dirty="0" err="1">
                <a:solidFill>
                  <a:schemeClr val="accent1">
                    <a:lumMod val="75000"/>
                  </a:schemeClr>
                </a:solidFill>
                <a:latin typeface="Calibri" charset="0"/>
                <a:ea typeface="DengXian" charset="-122"/>
                <a:cs typeface="Times New Roman" charset="0"/>
              </a:rPr>
              <a:t>nums</a:t>
            </a:r>
            <a:r>
              <a:rPr lang="en-US" sz="1400" dirty="0">
                <a:solidFill>
                  <a:schemeClr val="accent1">
                    <a:lumMod val="75000"/>
                  </a:schemeClr>
                </a:solidFill>
                <a:latin typeface="Calibri" charset="0"/>
                <a:ea typeface="DengXian" charset="-122"/>
                <a:cs typeface="Times New Roman" charset="0"/>
              </a:rPr>
              <a:t>[</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continue;  </a:t>
            </a:r>
          </a:p>
          <a:p>
            <a:r>
              <a:rPr lang="en-US" sz="1400" dirty="0">
                <a:solidFill>
                  <a:schemeClr val="accent1">
                    <a:lumMod val="75000"/>
                  </a:schemeClr>
                </a:solidFill>
                <a:latin typeface="Calibri" charset="0"/>
                <a:ea typeface="DengXian" charset="-122"/>
                <a:cs typeface="Times New Roman" charset="0"/>
              </a:rPr>
              <a:t>            if(</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[j] +1 &lt;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continue; // we need to get the max length</a:t>
            </a:r>
          </a:p>
          <a:p>
            <a:r>
              <a:rPr lang="en-US" sz="1400" dirty="0">
                <a:solidFill>
                  <a:schemeClr val="accent1">
                    <a:lumMod val="75000"/>
                  </a:schemeClr>
                </a:solidFill>
                <a:latin typeface="Calibri" charset="0"/>
                <a:ea typeface="DengXian" charset="-122"/>
                <a:cs typeface="Times New Roman" charset="0"/>
              </a:rPr>
              <a:t>            if(</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[j] +1 &gt;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a:t>
            </a:r>
            <a:r>
              <a:rPr lang="en-US" sz="1400" dirty="0" err="1">
                <a:solidFill>
                  <a:srgbClr val="FF0000"/>
                </a:solidFill>
                <a:latin typeface="Calibri" charset="0"/>
                <a:ea typeface="DengXian" charset="-122"/>
                <a:cs typeface="Times New Roman" charset="0"/>
              </a:rPr>
              <a:t>dp</a:t>
            </a:r>
            <a:r>
              <a:rPr lang="en-US" sz="1400" dirty="0">
                <a:solidFill>
                  <a:srgbClr val="FF0000"/>
                </a:solidFill>
                <a:latin typeface="Calibri" charset="0"/>
                <a:ea typeface="DengXian" charset="-122"/>
                <a:cs typeface="Times New Roman" charset="0"/>
              </a:rPr>
              <a:t>[</a:t>
            </a:r>
            <a:r>
              <a:rPr lang="en-US" sz="1400" dirty="0" err="1">
                <a:solidFill>
                  <a:srgbClr val="FF0000"/>
                </a:solidFill>
                <a:latin typeface="Calibri" charset="0"/>
                <a:ea typeface="DengXian" charset="-122"/>
                <a:cs typeface="Times New Roman" charset="0"/>
              </a:rPr>
              <a:t>i</a:t>
            </a:r>
            <a:r>
              <a:rPr lang="en-US" sz="1400" dirty="0">
                <a:solidFill>
                  <a:srgbClr val="FF0000"/>
                </a:solidFill>
                <a:latin typeface="Calibri" charset="0"/>
                <a:ea typeface="DengXian" charset="-122"/>
                <a:cs typeface="Times New Roman" charset="0"/>
              </a:rPr>
              <a:t>] = </a:t>
            </a:r>
            <a:r>
              <a:rPr lang="en-US" sz="1400" dirty="0" err="1">
                <a:solidFill>
                  <a:srgbClr val="FF0000"/>
                </a:solidFill>
                <a:latin typeface="Calibri" charset="0"/>
                <a:ea typeface="DengXian" charset="-122"/>
                <a:cs typeface="Times New Roman" charset="0"/>
              </a:rPr>
              <a:t>dp</a:t>
            </a:r>
            <a:r>
              <a:rPr lang="en-US" sz="1400" dirty="0">
                <a:solidFill>
                  <a:srgbClr val="FF0000"/>
                </a:solidFill>
                <a:latin typeface="Calibri" charset="0"/>
                <a:ea typeface="DengXian" charset="-122"/>
                <a:cs typeface="Times New Roman" charset="0"/>
              </a:rPr>
              <a:t>[j]+1;</a:t>
            </a:r>
          </a:p>
          <a:p>
            <a:r>
              <a:rPr lang="en-US" sz="1400" dirty="0">
                <a:solidFill>
                  <a:srgbClr val="FF0000"/>
                </a:solidFill>
                <a:latin typeface="Calibri" charset="0"/>
                <a:ea typeface="DengXian" charset="-122"/>
                <a:cs typeface="Times New Roman" charset="0"/>
              </a:rPr>
              <a:t>                count[</a:t>
            </a:r>
            <a:r>
              <a:rPr lang="en-US" sz="1400" dirty="0" err="1">
                <a:solidFill>
                  <a:srgbClr val="FF0000"/>
                </a:solidFill>
                <a:latin typeface="Calibri" charset="0"/>
                <a:ea typeface="DengXian" charset="-122"/>
                <a:cs typeface="Times New Roman" charset="0"/>
              </a:rPr>
              <a:t>i</a:t>
            </a:r>
            <a:r>
              <a:rPr lang="en-US" sz="1400" dirty="0">
                <a:solidFill>
                  <a:srgbClr val="FF0000"/>
                </a:solidFill>
                <a:latin typeface="Calibri" charset="0"/>
                <a:ea typeface="DengXian" charset="-122"/>
                <a:cs typeface="Times New Roman" charset="0"/>
              </a:rPr>
              <a:t>] = count[j];  // This is the key, not 1</a:t>
            </a:r>
          </a:p>
          <a:p>
            <a:r>
              <a:rPr lang="en-US" sz="1400" dirty="0">
                <a:solidFill>
                  <a:schemeClr val="accent1">
                    <a:lumMod val="75000"/>
                  </a:schemeClr>
                </a:solidFill>
                <a:latin typeface="Calibri" charset="0"/>
                <a:ea typeface="DengXian" charset="-122"/>
                <a:cs typeface="Times New Roman" charset="0"/>
              </a:rPr>
              <a:t>            } else {</a:t>
            </a:r>
          </a:p>
          <a:p>
            <a:r>
              <a:rPr lang="en-US" sz="1400" dirty="0">
                <a:solidFill>
                  <a:schemeClr val="accent1">
                    <a:lumMod val="75000"/>
                  </a:schemeClr>
                </a:solidFill>
                <a:latin typeface="Calibri" charset="0"/>
                <a:ea typeface="DengXian" charset="-122"/>
                <a:cs typeface="Times New Roman" charset="0"/>
              </a:rPr>
              <a:t>                count[</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count[j];</a:t>
            </a:r>
          </a:p>
          <a:p>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maxV</a:t>
            </a:r>
            <a:r>
              <a:rPr lang="en-US" sz="1400" dirty="0">
                <a:solidFill>
                  <a:schemeClr val="accent1">
                    <a:lumMod val="75000"/>
                  </a:schemeClr>
                </a:solidFill>
                <a:latin typeface="Calibri" charset="0"/>
                <a:ea typeface="DengXian" charset="-122"/>
                <a:cs typeface="Times New Roman" charset="0"/>
              </a:rPr>
              <a:t> = </a:t>
            </a:r>
            <a:r>
              <a:rPr lang="en-US" sz="1400" dirty="0" err="1">
                <a:solidFill>
                  <a:schemeClr val="accent1">
                    <a:lumMod val="75000"/>
                  </a:schemeClr>
                </a:solidFill>
                <a:latin typeface="Calibri" charset="0"/>
                <a:ea typeface="DengXian" charset="-122"/>
                <a:cs typeface="Times New Roman" charset="0"/>
              </a:rPr>
              <a:t>Math.max</a:t>
            </a:r>
            <a:r>
              <a:rPr lang="en-US" sz="1400" dirty="0">
                <a:solidFill>
                  <a:schemeClr val="accent1">
                    <a:lumMod val="75000"/>
                  </a:schemeClr>
                </a:solidFill>
                <a:latin typeface="Calibri" charset="0"/>
                <a:ea typeface="DengXian" charset="-122"/>
                <a:cs typeface="Times New Roman" charset="0"/>
              </a:rPr>
              <a:t>(...</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a:t>
            </a:r>
          </a:p>
          <a:p>
            <a:r>
              <a:rPr lang="en-US" sz="1400" dirty="0">
                <a:solidFill>
                  <a:schemeClr val="accent1">
                    <a:lumMod val="75000"/>
                  </a:schemeClr>
                </a:solidFill>
                <a:latin typeface="Calibri" charset="0"/>
                <a:ea typeface="DengXian" charset="-122"/>
                <a:cs typeface="Times New Roman" charset="0"/>
              </a:rPr>
              <a:t>    for(</a:t>
            </a:r>
            <a:r>
              <a:rPr lang="en-US" sz="1400" dirty="0" err="1">
                <a:solidFill>
                  <a:schemeClr val="accent1">
                    <a:lumMod val="75000"/>
                  </a:schemeClr>
                </a:solidFill>
                <a:latin typeface="Calibri" charset="0"/>
                <a:ea typeface="DengXian" charset="-122"/>
                <a:cs typeface="Times New Roman" charset="0"/>
              </a:rPr>
              <a:t>var</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=0;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&lt;</a:t>
            </a:r>
            <a:r>
              <a:rPr lang="en-US" sz="1400" dirty="0" err="1">
                <a:solidFill>
                  <a:schemeClr val="accent1">
                    <a:lumMod val="75000"/>
                  </a:schemeClr>
                </a:solidFill>
                <a:latin typeface="Calibri" charset="0"/>
                <a:ea typeface="DengXian" charset="-122"/>
                <a:cs typeface="Times New Roman" charset="0"/>
              </a:rPr>
              <a:t>count.length</a:t>
            </a:r>
            <a:r>
              <a:rPr lang="en-US" sz="1400" dirty="0">
                <a:solidFill>
                  <a:schemeClr val="accent1">
                    <a:lumMod val="75000"/>
                  </a:schemeClr>
                </a:solidFill>
                <a:latin typeface="Calibri" charset="0"/>
                <a:ea typeface="DengXian" charset="-122"/>
                <a:cs typeface="Times New Roman" charset="0"/>
              </a:rPr>
              <a:t>; </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if(</a:t>
            </a:r>
            <a:r>
              <a:rPr lang="en-US" sz="1400" dirty="0" err="1">
                <a:solidFill>
                  <a:schemeClr val="accent1">
                    <a:lumMod val="75000"/>
                  </a:schemeClr>
                </a:solidFill>
                <a:latin typeface="Calibri" charset="0"/>
                <a:ea typeface="DengXian" charset="-122"/>
                <a:cs typeface="Times New Roman" charset="0"/>
              </a:rPr>
              <a:t>maxV</a:t>
            </a:r>
            <a:r>
              <a:rPr lang="en-US" sz="1400" dirty="0">
                <a:solidFill>
                  <a:schemeClr val="accent1">
                    <a:lumMod val="75000"/>
                  </a:schemeClr>
                </a:solidFill>
                <a:latin typeface="Calibri" charset="0"/>
                <a:ea typeface="DengXian" charset="-122"/>
                <a:cs typeface="Times New Roman" charset="0"/>
              </a:rPr>
              <a:t> === </a:t>
            </a:r>
            <a:r>
              <a:rPr lang="en-US" sz="1400" dirty="0" err="1">
                <a:solidFill>
                  <a:schemeClr val="accent1">
                    <a:lumMod val="75000"/>
                  </a:schemeClr>
                </a:solidFill>
                <a:latin typeface="Calibri" charset="0"/>
                <a:ea typeface="DengXian" charset="-122"/>
                <a:cs typeface="Times New Roman" charset="0"/>
              </a:rPr>
              <a:t>dp</a:t>
            </a:r>
            <a:r>
              <a:rPr lang="en-US" sz="1400" dirty="0">
                <a:solidFill>
                  <a:schemeClr val="accent1">
                    <a:lumMod val="75000"/>
                  </a:schemeClr>
                </a:solidFill>
                <a:latin typeface="Calibri" charset="0"/>
                <a:ea typeface="DengXian" charset="-122"/>
                <a:cs typeface="Times New Roman" charset="0"/>
              </a:rPr>
              <a:t>[</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res += count[</a:t>
            </a:r>
            <a:r>
              <a:rPr lang="en-US" sz="1400" dirty="0" err="1">
                <a:solidFill>
                  <a:schemeClr val="accent1">
                    <a:lumMod val="75000"/>
                  </a:schemeClr>
                </a:solidFill>
                <a:latin typeface="Calibri" charset="0"/>
                <a:ea typeface="DengXian" charset="-122"/>
                <a:cs typeface="Times New Roman" charset="0"/>
              </a:rPr>
              <a:t>i</a:t>
            </a:r>
            <a:r>
              <a:rPr lang="en-US" sz="1400" dirty="0">
                <a:solidFill>
                  <a:schemeClr val="accent1">
                    <a:lumMod val="75000"/>
                  </a:schemeClr>
                </a:solidFill>
                <a:latin typeface="Calibri" charset="0"/>
                <a:ea typeface="DengXian" charset="-122"/>
                <a:cs typeface="Times New Roman" charset="0"/>
              </a:rPr>
              <a:t>];</a:t>
            </a:r>
          </a:p>
          <a:p>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a:t>
            </a:r>
          </a:p>
          <a:p>
            <a:r>
              <a:rPr lang="en-US" sz="1400" dirty="0">
                <a:solidFill>
                  <a:schemeClr val="accent1">
                    <a:lumMod val="75000"/>
                  </a:schemeClr>
                </a:solidFill>
                <a:latin typeface="Calibri" charset="0"/>
                <a:ea typeface="DengXian" charset="-122"/>
                <a:cs typeface="Times New Roman" charset="0"/>
              </a:rPr>
              <a:t>    return res;</a:t>
            </a:r>
            <a:endParaRPr lang="en-US" sz="1400" dirty="0">
              <a:solidFill>
                <a:schemeClr val="accent1">
                  <a:lumMod val="75000"/>
                </a:schemeClr>
              </a:solidFill>
            </a:endParaRPr>
          </a:p>
        </p:txBody>
      </p:sp>
    </p:spTree>
    <p:extLst>
      <p:ext uri="{BB962C8B-B14F-4D97-AF65-F5344CB8AC3E}">
        <p14:creationId xmlns:p14="http://schemas.microsoft.com/office/powerpoint/2010/main" val="17700262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0" y="0"/>
            <a:ext cx="7563173" cy="480447"/>
          </a:xfrm>
        </p:spPr>
        <p:txBody>
          <a:bodyPr>
            <a:normAutofit/>
          </a:bodyPr>
          <a:lstStyle/>
          <a:p>
            <a:r>
              <a:rPr lang="en-US" sz="2400" dirty="0"/>
              <a:t>Longest Increasing </a:t>
            </a:r>
            <a:r>
              <a:rPr lang="en-US" sz="2400" dirty="0" smtClean="0"/>
              <a:t>Subsequence like problems   O(n2)</a:t>
            </a:r>
            <a:endParaRPr lang="en-US" sz="2400" dirty="0"/>
          </a:p>
        </p:txBody>
      </p:sp>
      <p:sp>
        <p:nvSpPr>
          <p:cNvPr id="2" name="Rectangle 1"/>
          <p:cNvSpPr/>
          <p:nvPr/>
        </p:nvSpPr>
        <p:spPr>
          <a:xfrm>
            <a:off x="0" y="480447"/>
            <a:ext cx="6286500" cy="6340197"/>
          </a:xfrm>
          <a:prstGeom prst="rect">
            <a:avLst/>
          </a:prstGeom>
        </p:spPr>
        <p:txBody>
          <a:bodyPr wrap="square">
            <a:spAutoFit/>
          </a:bodyPr>
          <a:lstStyle/>
          <a:p>
            <a:r>
              <a:rPr lang="en-US" sz="1400" dirty="0" smtClean="0">
                <a:latin typeface="Calibri" charset="0"/>
                <a:ea typeface="DengXian" charset="-122"/>
                <a:cs typeface="Times New Roman" charset="0"/>
              </a:rPr>
              <a:t>Russian Doll Envelopes</a:t>
            </a:r>
          </a:p>
          <a:p>
            <a:r>
              <a:rPr lang="en-US" sz="1400" dirty="0" smtClean="0">
                <a:latin typeface="Calibri" charset="0"/>
                <a:ea typeface="DengXian" charset="-122"/>
                <a:cs typeface="Times New Roman" charset="0"/>
              </a:rPr>
              <a:t>You </a:t>
            </a:r>
            <a:r>
              <a:rPr lang="en-US" sz="1400" dirty="0">
                <a:latin typeface="Calibri" charset="0"/>
                <a:ea typeface="DengXian" charset="-122"/>
                <a:cs typeface="Times New Roman" charset="0"/>
              </a:rPr>
              <a:t>have a number of envelopes with widths and heights given as a pair of integers (w, h). </a:t>
            </a:r>
            <a:r>
              <a:rPr lang="en-US" sz="1400" dirty="0" smtClean="0">
                <a:latin typeface="Calibri" charset="0"/>
                <a:ea typeface="DengXian" charset="-122"/>
                <a:cs typeface="Times New Roman" charset="0"/>
              </a:rPr>
              <a:t>One </a:t>
            </a:r>
            <a:r>
              <a:rPr lang="en-US" sz="1400" dirty="0">
                <a:latin typeface="Calibri" charset="0"/>
                <a:ea typeface="DengXian" charset="-122"/>
                <a:cs typeface="Times New Roman" charset="0"/>
              </a:rPr>
              <a:t>envelope can fit into another if and only if </a:t>
            </a:r>
            <a:r>
              <a:rPr lang="en-US" sz="1400" dirty="0" smtClean="0">
                <a:latin typeface="Calibri" charset="0"/>
                <a:ea typeface="DengXian" charset="-122"/>
                <a:cs typeface="Times New Roman" charset="0"/>
              </a:rPr>
              <a:t>both </a:t>
            </a:r>
            <a:r>
              <a:rPr lang="en-US" sz="1400" dirty="0">
                <a:latin typeface="Calibri" charset="0"/>
                <a:ea typeface="DengXian" charset="-122"/>
                <a:cs typeface="Times New Roman" charset="0"/>
              </a:rPr>
              <a:t>the width and height of one envelope is greater than the width and height of the other </a:t>
            </a:r>
            <a:r>
              <a:rPr lang="en-US" sz="1400" dirty="0" smtClean="0">
                <a:latin typeface="Calibri" charset="0"/>
                <a:ea typeface="DengXian" charset="-122"/>
                <a:cs typeface="Times New Roman" charset="0"/>
              </a:rPr>
              <a:t>envelope. What </a:t>
            </a:r>
            <a:r>
              <a:rPr lang="en-US" sz="1400" dirty="0">
                <a:latin typeface="Calibri" charset="0"/>
                <a:ea typeface="DengXian" charset="-122"/>
                <a:cs typeface="Times New Roman" charset="0"/>
              </a:rPr>
              <a:t>is the maximum number of envelopes can you Russian doll? (put one inside other)</a:t>
            </a:r>
          </a:p>
          <a:p>
            <a:r>
              <a:rPr lang="en-US" sz="1400" dirty="0" smtClean="0">
                <a:latin typeface="Calibri" charset="0"/>
                <a:ea typeface="DengXian" charset="-122"/>
                <a:cs typeface="Times New Roman" charset="0"/>
              </a:rPr>
              <a:t>Example: Given </a:t>
            </a:r>
            <a:r>
              <a:rPr lang="en-US" sz="1400" dirty="0">
                <a:latin typeface="Calibri" charset="0"/>
                <a:ea typeface="DengXian" charset="-122"/>
                <a:cs typeface="Times New Roman" charset="0"/>
              </a:rPr>
              <a:t>envelopes = [[5,4],[6,4],[6,7],[2,3]], </a:t>
            </a:r>
          </a:p>
          <a:p>
            <a:r>
              <a:rPr lang="en-US" sz="1400" dirty="0">
                <a:latin typeface="Calibri" charset="0"/>
                <a:ea typeface="DengXian" charset="-122"/>
                <a:cs typeface="Times New Roman" charset="0"/>
              </a:rPr>
              <a:t>the maximum number of envelopes you can Russian doll is 3 ([2,3] =&gt; [5,4] =&gt; [6,7</a:t>
            </a:r>
            <a:r>
              <a:rPr lang="en-US" sz="1400" dirty="0" smtClean="0">
                <a:latin typeface="Calibri" charset="0"/>
                <a:ea typeface="DengXian" charset="-122"/>
                <a:cs typeface="Times New Roman" charset="0"/>
              </a:rPr>
              <a:t>]).</a:t>
            </a:r>
          </a:p>
          <a:p>
            <a:endParaRPr lang="en-US" sz="1400" dirty="0">
              <a:effectLst/>
              <a:latin typeface="Calibri" charset="0"/>
              <a:ea typeface="DengXian" charset="-122"/>
              <a:cs typeface="Times New Roman" charset="0"/>
            </a:endParaRPr>
          </a:p>
          <a:p>
            <a:r>
              <a:rPr lang="en-US" sz="1400" dirty="0" smtClean="0">
                <a:latin typeface="Calibri" charset="0"/>
                <a:ea typeface="DengXian" charset="-122"/>
                <a:cs typeface="Times New Roman" charset="0"/>
              </a:rPr>
              <a:t>Sort the envelope by w first, if w equal, sort by height, sort by h then w is the same</a:t>
            </a:r>
          </a:p>
          <a:p>
            <a:r>
              <a:rPr lang="en-US" sz="1400" dirty="0" smtClean="0">
                <a:latin typeface="Calibri" charset="0"/>
                <a:ea typeface="DengXian" charset="-122"/>
                <a:cs typeface="Times New Roman" charset="0"/>
              </a:rPr>
              <a:t>Then we use the method to get longest sequence to check w, h of k with current </a:t>
            </a:r>
            <a:r>
              <a:rPr lang="en-US" sz="1400" dirty="0" err="1" smtClean="0">
                <a:latin typeface="Calibri" charset="0"/>
                <a:ea typeface="DengXian" charset="-122"/>
                <a:cs typeface="Times New Roman" charset="0"/>
              </a:rPr>
              <a:t>i</a:t>
            </a:r>
            <a:endParaRPr lang="en-US" sz="1400" dirty="0" smtClean="0">
              <a:latin typeface="Calibri" charset="0"/>
              <a:ea typeface="DengXian" charset="-122"/>
              <a:cs typeface="Times New Roman" charset="0"/>
            </a:endParaRPr>
          </a:p>
          <a:p>
            <a:r>
              <a:rPr lang="en-US" sz="1400" dirty="0" err="1" smtClean="0">
                <a:solidFill>
                  <a:schemeClr val="accent1">
                    <a:lumMod val="75000"/>
                  </a:schemeClr>
                </a:solidFill>
              </a:rPr>
              <a:t>envelopes.sort</a:t>
            </a:r>
            <a:r>
              <a:rPr lang="en-US" sz="1400" dirty="0">
                <a:solidFill>
                  <a:schemeClr val="accent1">
                    <a:lumMod val="75000"/>
                  </a:schemeClr>
                </a:solidFill>
              </a:rPr>
              <a:t>((a, b) =&gt; {</a:t>
            </a:r>
          </a:p>
          <a:p>
            <a:r>
              <a:rPr lang="en-US" sz="1400" dirty="0">
                <a:solidFill>
                  <a:schemeClr val="accent1">
                    <a:lumMod val="75000"/>
                  </a:schemeClr>
                </a:solidFill>
              </a:rPr>
              <a:t>        if(a[0] === b[0])  return a[1] - b[1];</a:t>
            </a:r>
          </a:p>
          <a:p>
            <a:r>
              <a:rPr lang="en-US" sz="1400" dirty="0">
                <a:solidFill>
                  <a:schemeClr val="accent1">
                    <a:lumMod val="75000"/>
                  </a:schemeClr>
                </a:solidFill>
              </a:rPr>
              <a:t>        return a[0] - b[0];</a:t>
            </a:r>
          </a:p>
          <a:p>
            <a:r>
              <a:rPr lang="en-US" sz="1400" dirty="0">
                <a:solidFill>
                  <a:schemeClr val="accent1">
                    <a:lumMod val="75000"/>
                  </a:schemeClr>
                </a:solidFill>
              </a:rPr>
              <a:t>    });</a:t>
            </a:r>
          </a:p>
          <a:p>
            <a:r>
              <a:rPr lang="en-US" sz="1400" dirty="0">
                <a:solidFill>
                  <a:schemeClr val="accent1">
                    <a:lumMod val="75000"/>
                  </a:schemeClr>
                </a:solidFill>
              </a:rPr>
              <a:t>    return </a:t>
            </a:r>
            <a:r>
              <a:rPr lang="en-US" sz="1400" dirty="0" err="1">
                <a:solidFill>
                  <a:schemeClr val="accent1">
                    <a:lumMod val="75000"/>
                  </a:schemeClr>
                </a:solidFill>
              </a:rPr>
              <a:t>lengthOfLongestIncreasingSubSequence</a:t>
            </a:r>
            <a:r>
              <a:rPr lang="en-US" sz="1400" dirty="0">
                <a:solidFill>
                  <a:schemeClr val="accent1">
                    <a:lumMod val="75000"/>
                  </a:schemeClr>
                </a:solidFill>
              </a:rPr>
              <a:t>(envelopes);</a:t>
            </a:r>
          </a:p>
          <a:p>
            <a:r>
              <a:rPr lang="en-US" sz="1400" dirty="0">
                <a:solidFill>
                  <a:schemeClr val="accent1">
                    <a:lumMod val="75000"/>
                  </a:schemeClr>
                </a:solidFill>
              </a:rPr>
              <a:t> </a:t>
            </a:r>
          </a:p>
          <a:p>
            <a:r>
              <a:rPr lang="en-US" sz="1400" dirty="0" err="1">
                <a:solidFill>
                  <a:schemeClr val="accent1">
                    <a:lumMod val="75000"/>
                  </a:schemeClr>
                </a:solidFill>
              </a:rPr>
              <a:t>var</a:t>
            </a:r>
            <a:r>
              <a:rPr lang="en-US" sz="1400" dirty="0">
                <a:solidFill>
                  <a:schemeClr val="accent1">
                    <a:lumMod val="75000"/>
                  </a:schemeClr>
                </a:solidFill>
              </a:rPr>
              <a:t> </a:t>
            </a:r>
            <a:r>
              <a:rPr lang="en-US" sz="1400" dirty="0" err="1">
                <a:solidFill>
                  <a:schemeClr val="accent1">
                    <a:lumMod val="75000"/>
                  </a:schemeClr>
                </a:solidFill>
              </a:rPr>
              <a:t>lengthOfLongestIncreasingSubSequence</a:t>
            </a:r>
            <a:r>
              <a:rPr lang="en-US" sz="1400" dirty="0">
                <a:solidFill>
                  <a:schemeClr val="accent1">
                    <a:lumMod val="75000"/>
                  </a:schemeClr>
                </a:solidFill>
              </a:rPr>
              <a:t> = function(</a:t>
            </a:r>
            <a:r>
              <a:rPr lang="en-US" sz="1400" dirty="0" err="1">
                <a:solidFill>
                  <a:schemeClr val="accent1">
                    <a:lumMod val="75000"/>
                  </a:schemeClr>
                </a:solidFill>
              </a:rPr>
              <a:t>nums</a:t>
            </a:r>
            <a:r>
              <a:rPr lang="en-US" sz="1400" dirty="0">
                <a:solidFill>
                  <a:schemeClr val="accent1">
                    <a:lumMod val="75000"/>
                  </a:schemeClr>
                </a:solidFill>
              </a:rPr>
              <a:t>) {</a:t>
            </a:r>
          </a:p>
          <a:p>
            <a:r>
              <a:rPr lang="en-US" sz="1400" dirty="0">
                <a:solidFill>
                  <a:schemeClr val="accent1">
                    <a:lumMod val="75000"/>
                  </a:schemeClr>
                </a:solidFill>
              </a:rPr>
              <a:t>    if(</a:t>
            </a:r>
            <a:r>
              <a:rPr lang="en-US" sz="1400" dirty="0" err="1">
                <a:solidFill>
                  <a:schemeClr val="accent1">
                    <a:lumMod val="75000"/>
                  </a:schemeClr>
                </a:solidFill>
              </a:rPr>
              <a:t>nums.length</a:t>
            </a:r>
            <a:r>
              <a:rPr lang="en-US" sz="1400" dirty="0">
                <a:solidFill>
                  <a:schemeClr val="accent1">
                    <a:lumMod val="75000"/>
                  </a:schemeClr>
                </a:solidFill>
              </a:rPr>
              <a:t> === 0)  return 0;</a:t>
            </a:r>
          </a:p>
          <a:p>
            <a:r>
              <a:rPr lang="en-US" sz="1400" dirty="0">
                <a:solidFill>
                  <a:schemeClr val="accent1">
                    <a:lumMod val="75000"/>
                  </a:schemeClr>
                </a:solidFill>
              </a:rPr>
              <a:t>    </a:t>
            </a:r>
            <a:r>
              <a:rPr lang="en-US" sz="1400" dirty="0" err="1">
                <a:solidFill>
                  <a:schemeClr val="accent1">
                    <a:lumMod val="75000"/>
                  </a:schemeClr>
                </a:solidFill>
              </a:rPr>
              <a:t>var</a:t>
            </a:r>
            <a:r>
              <a:rPr lang="en-US" sz="1400" dirty="0">
                <a:solidFill>
                  <a:schemeClr val="accent1">
                    <a:lumMod val="75000"/>
                  </a:schemeClr>
                </a:solidFill>
              </a:rPr>
              <a:t> </a:t>
            </a:r>
            <a:r>
              <a:rPr lang="en-US" sz="1400" dirty="0" err="1">
                <a:solidFill>
                  <a:schemeClr val="accent1">
                    <a:lumMod val="75000"/>
                  </a:schemeClr>
                </a:solidFill>
              </a:rPr>
              <a:t>dp</a:t>
            </a:r>
            <a:r>
              <a:rPr lang="en-US" sz="1400" dirty="0">
                <a:solidFill>
                  <a:schemeClr val="accent1">
                    <a:lumMod val="75000"/>
                  </a:schemeClr>
                </a:solidFill>
              </a:rPr>
              <a:t> = [1];</a:t>
            </a:r>
          </a:p>
          <a:p>
            <a:r>
              <a:rPr lang="en-US" sz="1400" dirty="0">
                <a:solidFill>
                  <a:schemeClr val="accent1">
                    <a:lumMod val="75000"/>
                  </a:schemeClr>
                </a:solidFill>
              </a:rPr>
              <a:t>    for(</a:t>
            </a:r>
            <a:r>
              <a:rPr lang="en-US" sz="1400" dirty="0" err="1">
                <a:solidFill>
                  <a:schemeClr val="accent1">
                    <a:lumMod val="75000"/>
                  </a:schemeClr>
                </a:solidFill>
              </a:rPr>
              <a:t>var</a:t>
            </a:r>
            <a:r>
              <a:rPr lang="en-US" sz="1400" dirty="0">
                <a:solidFill>
                  <a:schemeClr val="accent1">
                    <a:lumMod val="75000"/>
                  </a:schemeClr>
                </a:solidFill>
              </a:rPr>
              <a:t> </a:t>
            </a:r>
            <a:r>
              <a:rPr lang="en-US" sz="1400" dirty="0" err="1">
                <a:solidFill>
                  <a:schemeClr val="accent1">
                    <a:lumMod val="75000"/>
                  </a:schemeClr>
                </a:solidFill>
              </a:rPr>
              <a:t>i</a:t>
            </a:r>
            <a:r>
              <a:rPr lang="en-US" sz="1400" dirty="0">
                <a:solidFill>
                  <a:schemeClr val="accent1">
                    <a:lumMod val="75000"/>
                  </a:schemeClr>
                </a:solidFill>
              </a:rPr>
              <a:t>=1; </a:t>
            </a:r>
            <a:r>
              <a:rPr lang="en-US" sz="1400" dirty="0" err="1">
                <a:solidFill>
                  <a:schemeClr val="accent1">
                    <a:lumMod val="75000"/>
                  </a:schemeClr>
                </a:solidFill>
              </a:rPr>
              <a:t>i</a:t>
            </a:r>
            <a:r>
              <a:rPr lang="en-US" sz="1400" dirty="0">
                <a:solidFill>
                  <a:schemeClr val="accent1">
                    <a:lumMod val="75000"/>
                  </a:schemeClr>
                </a:solidFill>
              </a:rPr>
              <a:t>&lt;</a:t>
            </a:r>
            <a:r>
              <a:rPr lang="en-US" sz="1400" dirty="0" err="1">
                <a:solidFill>
                  <a:schemeClr val="accent1">
                    <a:lumMod val="75000"/>
                  </a:schemeClr>
                </a:solidFill>
              </a:rPr>
              <a:t>nums.length</a:t>
            </a:r>
            <a:r>
              <a:rPr lang="en-US" sz="1400" dirty="0">
                <a:solidFill>
                  <a:schemeClr val="accent1">
                    <a:lumMod val="75000"/>
                  </a:schemeClr>
                </a:solidFill>
              </a:rPr>
              <a:t>; </a:t>
            </a:r>
            <a:r>
              <a:rPr lang="en-US" sz="1400" dirty="0" err="1">
                <a:solidFill>
                  <a:schemeClr val="accent1">
                    <a:lumMod val="75000"/>
                  </a:schemeClr>
                </a:solidFill>
              </a:rPr>
              <a:t>i</a:t>
            </a:r>
            <a:r>
              <a:rPr lang="en-US" sz="1400" dirty="0">
                <a:solidFill>
                  <a:schemeClr val="accent1">
                    <a:lumMod val="75000"/>
                  </a:schemeClr>
                </a:solidFill>
              </a:rPr>
              <a:t>++) {</a:t>
            </a:r>
          </a:p>
          <a:p>
            <a:r>
              <a:rPr lang="en-US" sz="1400" dirty="0">
                <a:solidFill>
                  <a:schemeClr val="accent1">
                    <a:lumMod val="75000"/>
                  </a:schemeClr>
                </a:solidFill>
              </a:rPr>
              <a:t>        </a:t>
            </a:r>
            <a:r>
              <a:rPr lang="en-US" sz="1400" dirty="0" err="1">
                <a:solidFill>
                  <a:schemeClr val="accent1">
                    <a:lumMod val="75000"/>
                  </a:schemeClr>
                </a:solidFill>
              </a:rPr>
              <a:t>dp</a:t>
            </a:r>
            <a:r>
              <a:rPr lang="en-US" sz="1400" dirty="0">
                <a:solidFill>
                  <a:schemeClr val="accent1">
                    <a:lumMod val="75000"/>
                  </a:schemeClr>
                </a:solidFill>
              </a:rPr>
              <a:t>[</a:t>
            </a:r>
            <a:r>
              <a:rPr lang="en-US" sz="1400" dirty="0" err="1">
                <a:solidFill>
                  <a:schemeClr val="accent1">
                    <a:lumMod val="75000"/>
                  </a:schemeClr>
                </a:solidFill>
              </a:rPr>
              <a:t>i</a:t>
            </a:r>
            <a:r>
              <a:rPr lang="en-US" sz="1400" dirty="0">
                <a:solidFill>
                  <a:schemeClr val="accent1">
                    <a:lumMod val="75000"/>
                  </a:schemeClr>
                </a:solidFill>
              </a:rPr>
              <a:t>] = 1;</a:t>
            </a:r>
          </a:p>
          <a:p>
            <a:r>
              <a:rPr lang="en-US" sz="1400" dirty="0">
                <a:solidFill>
                  <a:schemeClr val="accent1">
                    <a:lumMod val="75000"/>
                  </a:schemeClr>
                </a:solidFill>
              </a:rPr>
              <a:t>        for(</a:t>
            </a:r>
            <a:r>
              <a:rPr lang="en-US" sz="1400" dirty="0" err="1">
                <a:solidFill>
                  <a:schemeClr val="accent1">
                    <a:lumMod val="75000"/>
                  </a:schemeClr>
                </a:solidFill>
              </a:rPr>
              <a:t>var</a:t>
            </a:r>
            <a:r>
              <a:rPr lang="en-US" sz="1400" dirty="0">
                <a:solidFill>
                  <a:schemeClr val="accent1">
                    <a:lumMod val="75000"/>
                  </a:schemeClr>
                </a:solidFill>
              </a:rPr>
              <a:t> k=0; k&lt;</a:t>
            </a:r>
            <a:r>
              <a:rPr lang="en-US" sz="1400" dirty="0" err="1">
                <a:solidFill>
                  <a:schemeClr val="accent1">
                    <a:lumMod val="75000"/>
                  </a:schemeClr>
                </a:solidFill>
              </a:rPr>
              <a:t>i</a:t>
            </a:r>
            <a:r>
              <a:rPr lang="en-US" sz="1400" dirty="0">
                <a:solidFill>
                  <a:schemeClr val="accent1">
                    <a:lumMod val="75000"/>
                  </a:schemeClr>
                </a:solidFill>
              </a:rPr>
              <a:t>; k++) {</a:t>
            </a:r>
          </a:p>
          <a:p>
            <a:r>
              <a:rPr lang="en-US" sz="1400" dirty="0">
                <a:solidFill>
                  <a:schemeClr val="accent1">
                    <a:lumMod val="75000"/>
                  </a:schemeClr>
                </a:solidFill>
              </a:rPr>
              <a:t>            if(</a:t>
            </a:r>
            <a:r>
              <a:rPr lang="en-US" sz="1400" dirty="0" err="1">
                <a:solidFill>
                  <a:schemeClr val="accent1">
                    <a:lumMod val="75000"/>
                  </a:schemeClr>
                </a:solidFill>
              </a:rPr>
              <a:t>nums</a:t>
            </a:r>
            <a:r>
              <a:rPr lang="en-US" sz="1400" dirty="0">
                <a:solidFill>
                  <a:schemeClr val="accent1">
                    <a:lumMod val="75000"/>
                  </a:schemeClr>
                </a:solidFill>
              </a:rPr>
              <a:t>[k][1] &lt; </a:t>
            </a:r>
            <a:r>
              <a:rPr lang="en-US" sz="1400" dirty="0" err="1">
                <a:solidFill>
                  <a:schemeClr val="accent1">
                    <a:lumMod val="75000"/>
                  </a:schemeClr>
                </a:solidFill>
              </a:rPr>
              <a:t>nums</a:t>
            </a:r>
            <a:r>
              <a:rPr lang="en-US" sz="1400" dirty="0">
                <a:solidFill>
                  <a:schemeClr val="accent1">
                    <a:lumMod val="75000"/>
                  </a:schemeClr>
                </a:solidFill>
              </a:rPr>
              <a:t>[</a:t>
            </a:r>
            <a:r>
              <a:rPr lang="en-US" sz="1400" dirty="0" err="1">
                <a:solidFill>
                  <a:schemeClr val="accent1">
                    <a:lumMod val="75000"/>
                  </a:schemeClr>
                </a:solidFill>
              </a:rPr>
              <a:t>i</a:t>
            </a:r>
            <a:r>
              <a:rPr lang="en-US" sz="1400" dirty="0">
                <a:solidFill>
                  <a:schemeClr val="accent1">
                    <a:lumMod val="75000"/>
                  </a:schemeClr>
                </a:solidFill>
              </a:rPr>
              <a:t>][1] &amp;&amp; </a:t>
            </a:r>
            <a:r>
              <a:rPr lang="en-US" sz="1400" dirty="0" err="1">
                <a:solidFill>
                  <a:schemeClr val="accent1">
                    <a:lumMod val="75000"/>
                  </a:schemeClr>
                </a:solidFill>
              </a:rPr>
              <a:t>nums</a:t>
            </a:r>
            <a:r>
              <a:rPr lang="en-US" sz="1400" dirty="0">
                <a:solidFill>
                  <a:schemeClr val="accent1">
                    <a:lumMod val="75000"/>
                  </a:schemeClr>
                </a:solidFill>
              </a:rPr>
              <a:t>[k][0] &lt; </a:t>
            </a:r>
            <a:r>
              <a:rPr lang="en-US" sz="1400" dirty="0" err="1">
                <a:solidFill>
                  <a:schemeClr val="accent1">
                    <a:lumMod val="75000"/>
                  </a:schemeClr>
                </a:solidFill>
              </a:rPr>
              <a:t>nums</a:t>
            </a:r>
            <a:r>
              <a:rPr lang="en-US" sz="1400" dirty="0">
                <a:solidFill>
                  <a:schemeClr val="accent1">
                    <a:lumMod val="75000"/>
                  </a:schemeClr>
                </a:solidFill>
              </a:rPr>
              <a:t>[</a:t>
            </a:r>
            <a:r>
              <a:rPr lang="en-US" sz="1400" dirty="0" err="1">
                <a:solidFill>
                  <a:schemeClr val="accent1">
                    <a:lumMod val="75000"/>
                  </a:schemeClr>
                </a:solidFill>
              </a:rPr>
              <a:t>i</a:t>
            </a:r>
            <a:r>
              <a:rPr lang="en-US" sz="1400" dirty="0">
                <a:solidFill>
                  <a:schemeClr val="accent1">
                    <a:lumMod val="75000"/>
                  </a:schemeClr>
                </a:solidFill>
              </a:rPr>
              <a:t>][0]) </a:t>
            </a:r>
          </a:p>
          <a:p>
            <a:r>
              <a:rPr lang="en-US" sz="1400" dirty="0">
                <a:solidFill>
                  <a:schemeClr val="accent1">
                    <a:lumMod val="75000"/>
                  </a:schemeClr>
                </a:solidFill>
              </a:rPr>
              <a:t>                </a:t>
            </a:r>
            <a:r>
              <a:rPr lang="en-US" sz="1400" b="1" dirty="0" err="1">
                <a:solidFill>
                  <a:srgbClr val="7030A0"/>
                </a:solidFill>
              </a:rPr>
              <a:t>dp</a:t>
            </a:r>
            <a:r>
              <a:rPr lang="en-US" sz="1400" b="1" dirty="0">
                <a:solidFill>
                  <a:srgbClr val="7030A0"/>
                </a:solidFill>
              </a:rPr>
              <a:t>[</a:t>
            </a:r>
            <a:r>
              <a:rPr lang="en-US" sz="1400" b="1" dirty="0" err="1">
                <a:solidFill>
                  <a:srgbClr val="7030A0"/>
                </a:solidFill>
              </a:rPr>
              <a:t>i</a:t>
            </a:r>
            <a:r>
              <a:rPr lang="en-US" sz="1400" b="1" dirty="0">
                <a:solidFill>
                  <a:srgbClr val="7030A0"/>
                </a:solidFill>
              </a:rPr>
              <a:t>] = </a:t>
            </a:r>
            <a:r>
              <a:rPr lang="en-US" sz="1400" b="1" dirty="0" err="1">
                <a:solidFill>
                  <a:srgbClr val="7030A0"/>
                </a:solidFill>
              </a:rPr>
              <a:t>Math.max</a:t>
            </a:r>
            <a:r>
              <a:rPr lang="en-US" sz="1400" b="1" dirty="0">
                <a:solidFill>
                  <a:srgbClr val="7030A0"/>
                </a:solidFill>
              </a:rPr>
              <a:t>(</a:t>
            </a:r>
            <a:r>
              <a:rPr lang="en-US" sz="1400" b="1" dirty="0" err="1">
                <a:solidFill>
                  <a:srgbClr val="7030A0"/>
                </a:solidFill>
              </a:rPr>
              <a:t>dp</a:t>
            </a:r>
            <a:r>
              <a:rPr lang="en-US" sz="1400" b="1" dirty="0">
                <a:solidFill>
                  <a:srgbClr val="7030A0"/>
                </a:solidFill>
              </a:rPr>
              <a:t>[</a:t>
            </a:r>
            <a:r>
              <a:rPr lang="en-US" sz="1400" b="1" dirty="0" err="1">
                <a:solidFill>
                  <a:srgbClr val="7030A0"/>
                </a:solidFill>
              </a:rPr>
              <a:t>i</a:t>
            </a:r>
            <a:r>
              <a:rPr lang="en-US" sz="1400" b="1" dirty="0">
                <a:solidFill>
                  <a:srgbClr val="7030A0"/>
                </a:solidFill>
              </a:rPr>
              <a:t>], </a:t>
            </a:r>
            <a:r>
              <a:rPr lang="en-US" sz="1400" b="1" dirty="0" err="1">
                <a:solidFill>
                  <a:srgbClr val="7030A0"/>
                </a:solidFill>
              </a:rPr>
              <a:t>dp</a:t>
            </a:r>
            <a:r>
              <a:rPr lang="en-US" sz="1400" b="1" dirty="0">
                <a:solidFill>
                  <a:srgbClr val="7030A0"/>
                </a:solidFill>
              </a:rPr>
              <a:t>[k]+1</a:t>
            </a:r>
            <a:r>
              <a:rPr lang="en-US" sz="1400" b="1" dirty="0" smtClean="0">
                <a:solidFill>
                  <a:srgbClr val="7030A0"/>
                </a:solidFill>
              </a:rPr>
              <a:t>);</a:t>
            </a:r>
            <a:endParaRPr lang="en-US" sz="1400" b="1" dirty="0">
              <a:solidFill>
                <a:srgbClr val="7030A0"/>
              </a:solidFill>
            </a:endParaRPr>
          </a:p>
          <a:p>
            <a:r>
              <a:rPr lang="en-US" sz="1400" dirty="0">
                <a:solidFill>
                  <a:schemeClr val="accent1">
                    <a:lumMod val="75000"/>
                  </a:schemeClr>
                </a:solidFill>
              </a:rPr>
              <a:t>        }</a:t>
            </a:r>
          </a:p>
          <a:p>
            <a:r>
              <a:rPr lang="en-US" sz="1400" dirty="0">
                <a:solidFill>
                  <a:schemeClr val="accent1">
                    <a:lumMod val="75000"/>
                  </a:schemeClr>
                </a:solidFill>
              </a:rPr>
              <a:t>    }</a:t>
            </a:r>
          </a:p>
          <a:p>
            <a:r>
              <a:rPr lang="en-US" sz="1400" dirty="0">
                <a:solidFill>
                  <a:schemeClr val="accent1">
                    <a:lumMod val="75000"/>
                  </a:schemeClr>
                </a:solidFill>
              </a:rPr>
              <a:t>    return </a:t>
            </a:r>
            <a:r>
              <a:rPr lang="en-US" sz="1400" dirty="0" err="1">
                <a:solidFill>
                  <a:schemeClr val="accent1">
                    <a:lumMod val="75000"/>
                  </a:schemeClr>
                </a:solidFill>
              </a:rPr>
              <a:t>Math.max</a:t>
            </a:r>
            <a:r>
              <a:rPr lang="en-US" sz="1400" dirty="0">
                <a:solidFill>
                  <a:schemeClr val="accent1">
                    <a:lumMod val="75000"/>
                  </a:schemeClr>
                </a:solidFill>
              </a:rPr>
              <a:t>(...</a:t>
            </a:r>
            <a:r>
              <a:rPr lang="en-US" sz="1400" dirty="0" err="1">
                <a:solidFill>
                  <a:schemeClr val="accent1">
                    <a:lumMod val="75000"/>
                  </a:schemeClr>
                </a:solidFill>
              </a:rPr>
              <a:t>dp</a:t>
            </a:r>
            <a:r>
              <a:rPr lang="en-US" sz="1400" dirty="0">
                <a:solidFill>
                  <a:schemeClr val="accent1">
                    <a:lumMod val="75000"/>
                  </a:schemeClr>
                </a:solidFill>
              </a:rPr>
              <a:t>);</a:t>
            </a:r>
          </a:p>
          <a:p>
            <a:r>
              <a:rPr lang="en-US" sz="1400" dirty="0">
                <a:solidFill>
                  <a:schemeClr val="accent1">
                    <a:lumMod val="75000"/>
                  </a:schemeClr>
                </a:solidFill>
              </a:rPr>
              <a:t>};</a:t>
            </a:r>
          </a:p>
          <a:p>
            <a:endParaRPr lang="en-US" sz="1400" dirty="0">
              <a:effectLst/>
              <a:latin typeface="Calibri" charset="0"/>
              <a:ea typeface="DengXian" charset="-122"/>
              <a:cs typeface="Times New Roman" charset="0"/>
            </a:endParaRPr>
          </a:p>
        </p:txBody>
      </p:sp>
      <p:sp>
        <p:nvSpPr>
          <p:cNvPr id="3" name="Rectangle 2"/>
          <p:cNvSpPr/>
          <p:nvPr/>
        </p:nvSpPr>
        <p:spPr>
          <a:xfrm>
            <a:off x="6197600" y="503694"/>
            <a:ext cx="6426200" cy="2246769"/>
          </a:xfrm>
          <a:prstGeom prst="rect">
            <a:avLst/>
          </a:prstGeom>
        </p:spPr>
        <p:txBody>
          <a:bodyPr wrap="square">
            <a:spAutoFit/>
          </a:bodyPr>
          <a:lstStyle/>
          <a:p>
            <a:r>
              <a:rPr lang="en-US" sz="1400" dirty="0"/>
              <a:t>Imagine you have a special keyboard with the following keys</a:t>
            </a:r>
            <a:r>
              <a:rPr lang="en-US" sz="1400" dirty="0" smtClean="0"/>
              <a:t>: </a:t>
            </a:r>
          </a:p>
          <a:p>
            <a:r>
              <a:rPr lang="en-US" sz="1400" dirty="0" smtClean="0"/>
              <a:t>Key </a:t>
            </a:r>
            <a:r>
              <a:rPr lang="en-US" sz="1400" dirty="0"/>
              <a:t>1: (A): Print one 'A' on screen</a:t>
            </a:r>
            <a:r>
              <a:rPr lang="en-US" sz="1400" dirty="0" smtClean="0"/>
              <a:t>.</a:t>
            </a:r>
          </a:p>
          <a:p>
            <a:r>
              <a:rPr lang="en-US" sz="1400" dirty="0" smtClean="0"/>
              <a:t>Key </a:t>
            </a:r>
            <a:r>
              <a:rPr lang="en-US" sz="1400" dirty="0"/>
              <a:t>2: (Ctrl-A): Select the whole </a:t>
            </a:r>
            <a:r>
              <a:rPr lang="en-US" sz="1400" dirty="0" smtClean="0"/>
              <a:t>screen.</a:t>
            </a:r>
          </a:p>
          <a:p>
            <a:r>
              <a:rPr lang="en-US" sz="1400" dirty="0" smtClean="0"/>
              <a:t>Key </a:t>
            </a:r>
            <a:r>
              <a:rPr lang="en-US" sz="1400" dirty="0"/>
              <a:t>3: (Ctrl-C): Copy selection to buffer</a:t>
            </a:r>
            <a:r>
              <a:rPr lang="en-US" sz="1400" dirty="0" smtClean="0"/>
              <a:t>. </a:t>
            </a:r>
          </a:p>
          <a:p>
            <a:r>
              <a:rPr lang="en-US" sz="1400" dirty="0" smtClean="0"/>
              <a:t>Key </a:t>
            </a:r>
            <a:r>
              <a:rPr lang="en-US" sz="1400" dirty="0"/>
              <a:t>4: (Ctrl-V): Print buffer on screen appending it after what has already been printed</a:t>
            </a:r>
            <a:r>
              <a:rPr lang="en-US" sz="1400" dirty="0" smtClean="0"/>
              <a:t>. Now</a:t>
            </a:r>
            <a:r>
              <a:rPr lang="en-US" sz="1400" dirty="0"/>
              <a:t>, you can only press the keyboard for N times (with the above four keys), find out the maximum numbers of 'A' you can print on screen</a:t>
            </a:r>
            <a:r>
              <a:rPr lang="en-US" sz="1400" dirty="0" smtClean="0"/>
              <a:t>. </a:t>
            </a:r>
          </a:p>
          <a:p>
            <a:r>
              <a:rPr lang="en-US" sz="1400" dirty="0" smtClean="0"/>
              <a:t>Example: Input</a:t>
            </a:r>
            <a:r>
              <a:rPr lang="en-US" sz="1400" dirty="0"/>
              <a:t>: N = </a:t>
            </a:r>
            <a:r>
              <a:rPr lang="en-US" sz="1400" dirty="0" smtClean="0"/>
              <a:t>7    Output</a:t>
            </a:r>
            <a:r>
              <a:rPr lang="en-US" sz="1400" dirty="0"/>
              <a:t>: </a:t>
            </a:r>
            <a:r>
              <a:rPr lang="en-US" sz="1400" dirty="0" smtClean="0"/>
              <a:t>9</a:t>
            </a:r>
          </a:p>
          <a:p>
            <a:r>
              <a:rPr lang="en-US" sz="1400" dirty="0" smtClean="0"/>
              <a:t>Explanation</a:t>
            </a:r>
            <a:r>
              <a:rPr lang="en-US" sz="1400" dirty="0"/>
              <a:t>: We can at most get 9 A's on screen by pressing </a:t>
            </a:r>
            <a:r>
              <a:rPr lang="en-US" sz="1400" dirty="0" smtClean="0"/>
              <a:t>key </a:t>
            </a:r>
            <a:r>
              <a:rPr lang="en-US" sz="1400" dirty="0"/>
              <a:t>sequence</a:t>
            </a:r>
            <a:r>
              <a:rPr lang="en-US" sz="1400" dirty="0" smtClean="0"/>
              <a:t>:</a:t>
            </a:r>
          </a:p>
          <a:p>
            <a:r>
              <a:rPr lang="en-US" sz="1400" dirty="0" smtClean="0"/>
              <a:t>A</a:t>
            </a:r>
            <a:r>
              <a:rPr lang="en-US" sz="1400" dirty="0"/>
              <a:t>, A, A, Ctrl A, Ctrl C, Ctrl V, Ctrl V</a:t>
            </a:r>
          </a:p>
        </p:txBody>
      </p:sp>
      <p:sp>
        <p:nvSpPr>
          <p:cNvPr id="5" name="Rectangle 4"/>
          <p:cNvSpPr/>
          <p:nvPr/>
        </p:nvSpPr>
        <p:spPr>
          <a:xfrm>
            <a:off x="5626100" y="2750463"/>
            <a:ext cx="6667500" cy="4185761"/>
          </a:xfrm>
          <a:prstGeom prst="rect">
            <a:avLst/>
          </a:prstGeom>
        </p:spPr>
        <p:txBody>
          <a:bodyPr wrap="square">
            <a:spAutoFit/>
          </a:bodyPr>
          <a:lstStyle/>
          <a:p>
            <a:r>
              <a:rPr lang="en-US" sz="1400" dirty="0" err="1">
                <a:latin typeface="Calibri" charset="0"/>
                <a:ea typeface="DengXian" charset="-122"/>
                <a:cs typeface="Times New Roman" charset="0"/>
              </a:rPr>
              <a:t>e.g</a:t>
            </a:r>
            <a:r>
              <a:rPr lang="en-US" sz="1400" dirty="0">
                <a:latin typeface="Calibri" charset="0"/>
                <a:ea typeface="DengXian" charset="-122"/>
                <a:cs typeface="Times New Roman" charset="0"/>
              </a:rPr>
              <a:t>: N = 7</a:t>
            </a:r>
          </a:p>
          <a:p>
            <a:r>
              <a:rPr lang="en-US" sz="1400" dirty="0">
                <a:latin typeface="Calibri" charset="0"/>
                <a:ea typeface="DengXian" charset="-122"/>
                <a:cs typeface="Times New Roman" charset="0"/>
              </a:rPr>
              <a:t> since Ctrl A, Ctrl C, Ctrl V cost 3 operation: we </a:t>
            </a:r>
            <a:r>
              <a:rPr lang="en-US" sz="1400" dirty="0" smtClean="0">
                <a:latin typeface="Calibri" charset="0"/>
                <a:ea typeface="DengXian" charset="-122"/>
                <a:cs typeface="Times New Roman" charset="0"/>
              </a:rPr>
              <a:t>use </a:t>
            </a:r>
            <a:r>
              <a:rPr lang="en-US" sz="1400" dirty="0">
                <a:latin typeface="Calibri" charset="0"/>
                <a:ea typeface="DengXian" charset="-122"/>
                <a:cs typeface="Times New Roman" charset="0"/>
              </a:rPr>
              <a:t>j denotes how many A printed directly</a:t>
            </a:r>
          </a:p>
          <a:p>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e.g</a:t>
            </a:r>
            <a:r>
              <a:rPr lang="en-US" sz="1400" dirty="0">
                <a:latin typeface="Calibri" charset="0"/>
                <a:ea typeface="DengXian" charset="-122"/>
                <a:cs typeface="Times New Roman" charset="0"/>
              </a:rPr>
              <a:t>: at j=1,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=4   [A, CA, CC, CV] or [A, A, A, A]=</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]=4 </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  at </a:t>
            </a:r>
            <a:r>
              <a:rPr lang="en-US" sz="1400" dirty="0">
                <a:latin typeface="Calibri" charset="0"/>
                <a:ea typeface="DengXian" charset="-122"/>
                <a:cs typeface="Times New Roman" charset="0"/>
              </a:rPr>
              <a:t>j=1,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=5   [A, CA, CC, CV, CV]=3 or [AAAA]=5</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   at </a:t>
            </a:r>
            <a:r>
              <a:rPr lang="en-US" sz="1400" dirty="0">
                <a:latin typeface="Calibri" charset="0"/>
                <a:ea typeface="DengXian" charset="-122"/>
                <a:cs typeface="Times New Roman" charset="0"/>
              </a:rPr>
              <a:t>j=2,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=5   [A, A, CA, CC, CV]=4 or [AAAA]=5</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    </a:t>
            </a:r>
            <a:r>
              <a:rPr lang="en-US" sz="1400" dirty="0">
                <a:latin typeface="Calibri" charset="0"/>
                <a:ea typeface="DengXian" charset="-122"/>
                <a:cs typeface="Times New Roman" charset="0"/>
              </a:rPr>
              <a:t>at j=1,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=6   [A, CA, CC, CV, CV, CV]=4 or [AAAAA]=6</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    </a:t>
            </a:r>
            <a:r>
              <a:rPr lang="en-US" sz="1400" dirty="0">
                <a:latin typeface="Calibri" charset="0"/>
                <a:ea typeface="DengXian" charset="-122"/>
                <a:cs typeface="Times New Roman" charset="0"/>
              </a:rPr>
              <a:t>at j=2,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=6   [A, A, CA, CC, CV, CV]=6 or [AAAAA]=6</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   at </a:t>
            </a:r>
            <a:r>
              <a:rPr lang="en-US" sz="1400" dirty="0">
                <a:latin typeface="Calibri" charset="0"/>
                <a:ea typeface="DengXian" charset="-122"/>
                <a:cs typeface="Times New Roman" charset="0"/>
              </a:rPr>
              <a:t>j=3,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=6   [A, A, A, CA, CC, CV]=6 or [AAAAA]=6   </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  at </a:t>
            </a:r>
            <a:r>
              <a:rPr lang="en-US" sz="1400" dirty="0">
                <a:latin typeface="Calibri" charset="0"/>
                <a:ea typeface="DengXian" charset="-122"/>
                <a:cs typeface="Times New Roman" charset="0"/>
              </a:rPr>
              <a:t>j=1,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=7   [A, CA, CC, CV, CV, CV, CV]=5 or [AAAAAA]=7</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   at </a:t>
            </a:r>
            <a:r>
              <a:rPr lang="en-US" sz="1400" dirty="0">
                <a:latin typeface="Calibri" charset="0"/>
                <a:ea typeface="DengXian" charset="-122"/>
                <a:cs typeface="Times New Roman" charset="0"/>
              </a:rPr>
              <a:t>j=2,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=7   [A, A, CA, CC, CV, CV, CV]=8 or [AAAAAA]=7</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   at </a:t>
            </a:r>
            <a:r>
              <a:rPr lang="en-US" sz="1400" dirty="0">
                <a:latin typeface="Calibri" charset="0"/>
                <a:ea typeface="DengXian" charset="-122"/>
                <a:cs typeface="Times New Roman" charset="0"/>
              </a:rPr>
              <a:t>j=3,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=7   [A, A, A, CA, CC, CV, CV]=9 or [AAAAAA]=7 </a:t>
            </a:r>
          </a:p>
          <a:p>
            <a:r>
              <a:rPr lang="en-US" sz="1400" dirty="0">
                <a:latin typeface="Calibri" charset="0"/>
                <a:ea typeface="DengXian" charset="-122"/>
                <a:cs typeface="Times New Roman" charset="0"/>
              </a:rPr>
              <a:t>     </a:t>
            </a:r>
            <a:r>
              <a:rPr lang="en-US" sz="1400" dirty="0" smtClean="0">
                <a:latin typeface="Calibri" charset="0"/>
                <a:ea typeface="DengXian" charset="-122"/>
                <a:cs typeface="Times New Roman" charset="0"/>
              </a:rPr>
              <a:t>    </a:t>
            </a:r>
            <a:r>
              <a:rPr lang="en-US" sz="1400" dirty="0">
                <a:latin typeface="Calibri" charset="0"/>
                <a:ea typeface="DengXian" charset="-122"/>
                <a:cs typeface="Times New Roman" charset="0"/>
              </a:rPr>
              <a:t>at j=4,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=7   [A, A, A, A, CA, CC, CV]=8 or [AAAAAA]=7 </a:t>
            </a:r>
            <a:r>
              <a:rPr lang="en-US" sz="1400" dirty="0" smtClean="0">
                <a:latin typeface="Calibri" charset="0"/>
                <a:ea typeface="DengXian" charset="-122"/>
                <a:cs typeface="Times New Roman" charset="0"/>
              </a:rPr>
              <a:t>                  the </a:t>
            </a:r>
            <a:r>
              <a:rPr lang="en-US" sz="1400" dirty="0">
                <a:latin typeface="Calibri" charset="0"/>
                <a:ea typeface="DengXian" charset="-122"/>
                <a:cs typeface="Times New Roman" charset="0"/>
              </a:rPr>
              <a:t>max = 9</a:t>
            </a:r>
          </a:p>
          <a:p>
            <a:r>
              <a:rPr lang="en-US" sz="1400" dirty="0">
                <a:latin typeface="Calibri" charset="0"/>
                <a:ea typeface="DengXian" charset="-122"/>
                <a:cs typeface="Times New Roman" charset="0"/>
              </a:rPr>
              <a:t>   </a:t>
            </a:r>
          </a:p>
          <a:p>
            <a:r>
              <a:rPr lang="en-US" sz="1400" dirty="0">
                <a:latin typeface="Calibri" charset="0"/>
                <a:ea typeface="DengXian" charset="-122"/>
                <a:cs typeface="Times New Roman" charset="0"/>
              </a:rPr>
              <a:t>      the </a:t>
            </a:r>
            <a:r>
              <a:rPr lang="en-US" sz="1400" dirty="0" err="1">
                <a:latin typeface="Calibri" charset="0"/>
                <a:ea typeface="DengXian" charset="-122"/>
                <a:cs typeface="Times New Roman" charset="0"/>
              </a:rPr>
              <a:t>fomula</a:t>
            </a:r>
            <a:r>
              <a:rPr lang="en-US" sz="1400" dirty="0">
                <a:latin typeface="Calibri" charset="0"/>
                <a:ea typeface="DengXian" charset="-122"/>
                <a:cs typeface="Times New Roman" charset="0"/>
              </a:rPr>
              <a:t> is we </a:t>
            </a:r>
            <a:r>
              <a:rPr lang="en-US" sz="1400" dirty="0" err="1">
                <a:latin typeface="Calibri" charset="0"/>
                <a:ea typeface="DengXian" charset="-122"/>
                <a:cs typeface="Times New Roman" charset="0"/>
              </a:rPr>
              <a:t>init</a:t>
            </a:r>
            <a:r>
              <a:rPr lang="en-US" sz="1400" dirty="0">
                <a:latin typeface="Calibri" charset="0"/>
                <a:ea typeface="DengXian" charset="-122"/>
                <a:cs typeface="Times New Roman" charset="0"/>
              </a:rPr>
              <a:t> </a:t>
            </a:r>
            <a:r>
              <a:rPr lang="en-US" sz="1400" dirty="0" err="1">
                <a:latin typeface="Calibri" charset="0"/>
                <a:ea typeface="DengXian" charset="-122"/>
                <a:cs typeface="Times New Roman" charset="0"/>
              </a:rPr>
              <a:t>dp</a:t>
            </a:r>
            <a:r>
              <a:rPr lang="en-US" sz="1400" dirty="0">
                <a:latin typeface="Calibri" charset="0"/>
                <a:ea typeface="DengXian" charset="-122"/>
                <a:cs typeface="Times New Roman" charset="0"/>
              </a:rPr>
              <a:t>[</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 = </a:t>
            </a:r>
            <a:r>
              <a:rPr lang="en-US" sz="1400" dirty="0" err="1">
                <a:latin typeface="Calibri" charset="0"/>
                <a:ea typeface="DengXian" charset="-122"/>
                <a:cs typeface="Times New Roman" charset="0"/>
              </a:rPr>
              <a:t>i</a:t>
            </a:r>
            <a:r>
              <a:rPr lang="en-US" sz="1400" dirty="0">
                <a:latin typeface="Calibri" charset="0"/>
                <a:ea typeface="DengXian" charset="-122"/>
                <a:cs typeface="Times New Roman" charset="0"/>
              </a:rPr>
              <a:t>  which is without Ctrl A, Ctrl C, Ctrl V</a:t>
            </a:r>
          </a:p>
          <a:p>
            <a:r>
              <a:rPr lang="en-US" sz="1400" b="1" dirty="0">
                <a:solidFill>
                  <a:srgbClr val="FF0000"/>
                </a:solidFill>
                <a:latin typeface="Calibri" charset="0"/>
                <a:ea typeface="DengXian" charset="-122"/>
                <a:cs typeface="Times New Roman" charset="0"/>
              </a:rPr>
              <a:t>      for </a:t>
            </a:r>
            <a:r>
              <a:rPr lang="en-US" sz="1400" b="1" dirty="0" err="1" smtClean="0">
                <a:solidFill>
                  <a:srgbClr val="FF0000"/>
                </a:solidFill>
                <a:latin typeface="Calibri" charset="0"/>
                <a:ea typeface="DengXian" charset="-122"/>
                <a:cs typeface="Times New Roman" charset="0"/>
              </a:rPr>
              <a:t>i</a:t>
            </a:r>
            <a:r>
              <a:rPr lang="en-US" sz="1400" b="1" dirty="0" smtClean="0">
                <a:solidFill>
                  <a:srgbClr val="FF0000"/>
                </a:solidFill>
                <a:latin typeface="Calibri" charset="0"/>
                <a:ea typeface="DengXian" charset="-122"/>
                <a:cs typeface="Times New Roman" charset="0"/>
              </a:rPr>
              <a:t>=4; </a:t>
            </a:r>
            <a:r>
              <a:rPr lang="en-US" sz="1400" b="1" dirty="0" err="1">
                <a:solidFill>
                  <a:srgbClr val="FF0000"/>
                </a:solidFill>
                <a:latin typeface="Calibri" charset="0"/>
                <a:ea typeface="DengXian" charset="-122"/>
                <a:cs typeface="Times New Roman" charset="0"/>
              </a:rPr>
              <a:t>i</a:t>
            </a:r>
            <a:r>
              <a:rPr lang="en-US" sz="1400" b="1" dirty="0">
                <a:solidFill>
                  <a:srgbClr val="FF0000"/>
                </a:solidFill>
                <a:latin typeface="Calibri" charset="0"/>
                <a:ea typeface="DengXian" charset="-122"/>
                <a:cs typeface="Times New Roman" charset="0"/>
              </a:rPr>
              <a:t>&lt;N</a:t>
            </a:r>
          </a:p>
          <a:p>
            <a:r>
              <a:rPr lang="en-US" sz="1400" b="1" dirty="0">
                <a:solidFill>
                  <a:srgbClr val="FF0000"/>
                </a:solidFill>
                <a:latin typeface="Calibri" charset="0"/>
                <a:ea typeface="DengXian" charset="-122"/>
                <a:cs typeface="Times New Roman" charset="0"/>
              </a:rPr>
              <a:t>        for j=1; j&lt;=i-3;j++</a:t>
            </a:r>
          </a:p>
          <a:p>
            <a:r>
              <a:rPr lang="en-US" sz="1400" b="1" dirty="0">
                <a:solidFill>
                  <a:srgbClr val="FF0000"/>
                </a:solidFill>
                <a:latin typeface="Calibri" charset="0"/>
                <a:ea typeface="DengXian" charset="-122"/>
                <a:cs typeface="Times New Roman" charset="0"/>
              </a:rPr>
              <a:t>            </a:t>
            </a:r>
            <a:r>
              <a:rPr lang="en-US" sz="1400" b="1" dirty="0" err="1">
                <a:solidFill>
                  <a:srgbClr val="FF0000"/>
                </a:solidFill>
                <a:latin typeface="Calibri" charset="0"/>
                <a:ea typeface="DengXian" charset="-122"/>
                <a:cs typeface="Times New Roman" charset="0"/>
              </a:rPr>
              <a:t>dp</a:t>
            </a:r>
            <a:r>
              <a:rPr lang="en-US" sz="1400" b="1" dirty="0">
                <a:solidFill>
                  <a:srgbClr val="FF0000"/>
                </a:solidFill>
                <a:latin typeface="Calibri" charset="0"/>
                <a:ea typeface="DengXian" charset="-122"/>
                <a:cs typeface="Times New Roman" charset="0"/>
              </a:rPr>
              <a:t>[</a:t>
            </a:r>
            <a:r>
              <a:rPr lang="en-US" sz="1400" b="1" dirty="0" err="1">
                <a:solidFill>
                  <a:srgbClr val="FF0000"/>
                </a:solidFill>
                <a:latin typeface="Calibri" charset="0"/>
                <a:ea typeface="DengXian" charset="-122"/>
                <a:cs typeface="Times New Roman" charset="0"/>
              </a:rPr>
              <a:t>i</a:t>
            </a:r>
            <a:r>
              <a:rPr lang="en-US" sz="1400" b="1" dirty="0">
                <a:solidFill>
                  <a:srgbClr val="FF0000"/>
                </a:solidFill>
                <a:latin typeface="Calibri" charset="0"/>
                <a:ea typeface="DengXian" charset="-122"/>
                <a:cs typeface="Times New Roman" charset="0"/>
              </a:rPr>
              <a:t>] = max(</a:t>
            </a:r>
            <a:r>
              <a:rPr lang="en-US" sz="1400" b="1" dirty="0" err="1">
                <a:solidFill>
                  <a:srgbClr val="FF0000"/>
                </a:solidFill>
                <a:latin typeface="Calibri" charset="0"/>
                <a:ea typeface="DengXian" charset="-122"/>
                <a:cs typeface="Times New Roman" charset="0"/>
              </a:rPr>
              <a:t>dp</a:t>
            </a:r>
            <a:r>
              <a:rPr lang="en-US" sz="1400" b="1" dirty="0">
                <a:solidFill>
                  <a:srgbClr val="FF0000"/>
                </a:solidFill>
                <a:latin typeface="Calibri" charset="0"/>
                <a:ea typeface="DengXian" charset="-122"/>
                <a:cs typeface="Times New Roman" charset="0"/>
              </a:rPr>
              <a:t>[</a:t>
            </a:r>
            <a:r>
              <a:rPr lang="en-US" sz="1400" b="1" dirty="0" err="1">
                <a:solidFill>
                  <a:srgbClr val="FF0000"/>
                </a:solidFill>
                <a:latin typeface="Calibri" charset="0"/>
                <a:ea typeface="DengXian" charset="-122"/>
                <a:cs typeface="Times New Roman" charset="0"/>
              </a:rPr>
              <a:t>i</a:t>
            </a:r>
            <a:r>
              <a:rPr lang="en-US" sz="1400" b="1" dirty="0">
                <a:solidFill>
                  <a:srgbClr val="FF0000"/>
                </a:solidFill>
                <a:latin typeface="Calibri" charset="0"/>
                <a:ea typeface="DengXian" charset="-122"/>
                <a:cs typeface="Times New Roman" charset="0"/>
              </a:rPr>
              <a:t>], </a:t>
            </a:r>
            <a:r>
              <a:rPr lang="en-US" sz="1400" b="1" dirty="0" err="1">
                <a:solidFill>
                  <a:srgbClr val="FF0000"/>
                </a:solidFill>
                <a:latin typeface="Calibri" charset="0"/>
                <a:ea typeface="DengXian" charset="-122"/>
                <a:cs typeface="Times New Roman" charset="0"/>
              </a:rPr>
              <a:t>dp</a:t>
            </a:r>
            <a:r>
              <a:rPr lang="en-US" sz="1400" b="1" dirty="0">
                <a:solidFill>
                  <a:srgbClr val="FF0000"/>
                </a:solidFill>
                <a:latin typeface="Calibri" charset="0"/>
                <a:ea typeface="DengXian" charset="-122"/>
                <a:cs typeface="Times New Roman" charset="0"/>
              </a:rPr>
              <a:t>[j]*(i-j-1</a:t>
            </a:r>
            <a:r>
              <a:rPr lang="en-US" sz="1400" b="1" dirty="0" smtClean="0">
                <a:solidFill>
                  <a:srgbClr val="FF0000"/>
                </a:solidFill>
                <a:latin typeface="Calibri" charset="0"/>
                <a:ea typeface="DengXian" charset="-122"/>
                <a:cs typeface="Times New Roman" charset="0"/>
              </a:rPr>
              <a:t>))</a:t>
            </a:r>
          </a:p>
          <a:p>
            <a:endParaRPr lang="en-US" sz="1400" dirty="0">
              <a:effectLst/>
              <a:latin typeface="Calibri" charset="0"/>
              <a:ea typeface="DengXian" charset="-122"/>
              <a:cs typeface="Times New Roman" charset="0"/>
            </a:endParaRPr>
          </a:p>
          <a:p>
            <a:r>
              <a:rPr lang="en-US" sz="1400" dirty="0" smtClean="0">
                <a:latin typeface="Calibri" charset="0"/>
                <a:ea typeface="DengXian" charset="-122"/>
                <a:cs typeface="Times New Roman" charset="0"/>
              </a:rPr>
              <a:t>     Code is in comments</a:t>
            </a:r>
            <a:endParaRPr lang="en-US" sz="1400" dirty="0">
              <a:effectLst/>
              <a:latin typeface="Calibri" charset="0"/>
              <a:ea typeface="DengXian" charset="-122"/>
              <a:cs typeface="Times New Roman" charset="0"/>
            </a:endParaRPr>
          </a:p>
        </p:txBody>
      </p:sp>
    </p:spTree>
    <p:extLst>
      <p:ext uri="{BB962C8B-B14F-4D97-AF65-F5344CB8AC3E}">
        <p14:creationId xmlns:p14="http://schemas.microsoft.com/office/powerpoint/2010/main" val="5326257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7212</TotalTime>
  <Words>14339</Words>
  <Application>Microsoft Macintosh PowerPoint</Application>
  <PresentationFormat>Widescreen</PresentationFormat>
  <Paragraphs>2258</Paragraphs>
  <Slides>51</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51</vt:i4>
      </vt:variant>
    </vt:vector>
  </HeadingPairs>
  <TitlesOfParts>
    <vt:vector size="60" baseType="lpstr">
      <vt:lpstr>Apple Braille</vt:lpstr>
      <vt:lpstr>Calibri</vt:lpstr>
      <vt:lpstr>Calibri Light</vt:lpstr>
      <vt:lpstr>DengXian</vt:lpstr>
      <vt:lpstr>Helvetica Neue</vt:lpstr>
      <vt:lpstr>Mangal</vt:lpstr>
      <vt:lpstr>Times New Roman</vt:lpstr>
      <vt:lpstr>Arial</vt:lpstr>
      <vt:lpstr>Office Theme</vt:lpstr>
      <vt:lpstr>Dynamic Programming</vt:lpstr>
      <vt:lpstr>PowerPoint Presentation</vt:lpstr>
      <vt:lpstr>Find single source shortest path: Bellman-ford</vt:lpstr>
      <vt:lpstr>Find Shortest Path for all pairs in graph- Floyd-warshall</vt:lpstr>
      <vt:lpstr>PowerPoint Presentation</vt:lpstr>
      <vt:lpstr>Longest Increasing Subsequence like problems   O(n2)</vt:lpstr>
      <vt:lpstr>Longest Increasing Subsequence like problems   O(n2)</vt:lpstr>
      <vt:lpstr>Longest Increasing Subsequence like problems   O(n2)</vt:lpstr>
      <vt:lpstr>Longest Increasing Subsequence like problems   O(n2)</vt:lpstr>
      <vt:lpstr>Maximum Subarray Like problem  53 152 338 357 413  674  </vt:lpstr>
      <vt:lpstr>Maximum Subarray Like problem</vt:lpstr>
      <vt:lpstr>Maximum Subarray Like problem</vt:lpstr>
      <vt:lpstr>Maximum Subarray Like problem</vt:lpstr>
      <vt:lpstr>Two States – using two or more variables to record best result under different states </vt:lpstr>
      <vt:lpstr>Two States – using two or more variables to record best result under different states </vt:lpstr>
      <vt:lpstr>Two States – using two or more variables to record best result under different states </vt:lpstr>
      <vt:lpstr>House robber I &amp; II</vt:lpstr>
      <vt:lpstr>House robber I &amp; II like problem – Delete and Earn</vt:lpstr>
      <vt:lpstr>Min Cost Climbing Stairs</vt:lpstr>
      <vt:lpstr>0-1 knapsack problem</vt:lpstr>
      <vt:lpstr>Example: Coin change II</vt:lpstr>
      <vt:lpstr>Example: Subset Sum</vt:lpstr>
      <vt:lpstr>Example: cutting rod</vt:lpstr>
      <vt:lpstr>PowerPoint Presentation</vt:lpstr>
      <vt:lpstr>PowerPoint Presentation</vt:lpstr>
      <vt:lpstr>PowerPoint Presentation</vt:lpstr>
      <vt:lpstr>PowerPoint Presentation</vt:lpstr>
      <vt:lpstr>PowerPoint Presentation</vt:lpstr>
      <vt:lpstr>PowerPoint Presentation</vt:lpstr>
      <vt:lpstr>Two string comparison</vt:lpstr>
      <vt:lpstr>Two string comparison</vt:lpstr>
      <vt:lpstr>Two string comparison</vt:lpstr>
      <vt:lpstr>Two string comparison</vt:lpstr>
      <vt:lpstr>Two string comparison</vt:lpstr>
      <vt:lpstr>Two string comparison</vt:lpstr>
      <vt:lpstr>Find square/rectangle</vt:lpstr>
      <vt:lpstr>Find square/rectangle</vt:lpstr>
      <vt:lpstr>Find square/rectangle</vt:lpstr>
      <vt:lpstr>Word break like problems</vt:lpstr>
      <vt:lpstr>Word break like problems</vt:lpstr>
      <vt:lpstr>Word break like problems</vt:lpstr>
      <vt:lpstr>Word break like problems  471 Encode string with shortest length 546 remove boxes</vt:lpstr>
      <vt:lpstr>Best time to buy and sell stocks</vt:lpstr>
      <vt:lpstr>Best time to buy and sell stocks</vt:lpstr>
      <vt:lpstr>Best time to buy and sell stocks</vt:lpstr>
      <vt:lpstr>Best time to buy and sell stocks</vt:lpstr>
      <vt:lpstr>Best time to buy and sell stocks</vt:lpstr>
      <vt:lpstr>DFS + memorization</vt:lpstr>
      <vt:lpstr>DFS + memorization</vt:lpstr>
      <vt:lpstr>DFS + memorization</vt:lpstr>
      <vt:lpstr>DFS + memorization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 Programming</dc:title>
  <dc:creator>Fannie Yang</dc:creator>
  <cp:lastModifiedBy>Fannie Yang</cp:lastModifiedBy>
  <cp:revision>220</cp:revision>
  <dcterms:created xsi:type="dcterms:W3CDTF">2018-06-07T00:11:27Z</dcterms:created>
  <dcterms:modified xsi:type="dcterms:W3CDTF">2018-07-08T18:06:33Z</dcterms:modified>
</cp:coreProperties>
</file>

<file path=docProps/thumbnail.jpeg>
</file>